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8/21/2022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ABD50-3E20-947F-F2E4-34526707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/>
              <a:t>Особенности преподавания предмета «Экономика»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4F18A45-7A4C-3851-0339-5DB7DF391D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r>
              <a:rPr lang="en-US" dirty="0"/>
              <a:t>2022/2023 </a:t>
            </a:r>
            <a:r>
              <a:rPr lang="ru-RU" dirty="0"/>
              <a:t>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3469404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58A6FF-F029-D6E2-188E-D81F91A4B762}"/>
              </a:ext>
            </a:extLst>
          </p:cNvPr>
          <p:cNvSpPr txBox="1"/>
          <p:nvPr/>
        </p:nvSpPr>
        <p:spPr>
          <a:xfrm>
            <a:off x="1974574" y="1536174"/>
            <a:ext cx="890546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dirty="0"/>
              <a:t>Порядок разработки Программы учебного предмета «Экономика», внесение изменений и их корректировка определяется локальным нормативным актом общеобразовательной 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46537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859599-2D6F-8906-3D38-1EDFDF770B8F}"/>
              </a:ext>
            </a:extLst>
          </p:cNvPr>
          <p:cNvSpPr txBox="1"/>
          <p:nvPr/>
        </p:nvSpPr>
        <p:spPr>
          <a:xfrm>
            <a:off x="1557130" y="834887"/>
            <a:ext cx="907773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Календарно-тематическое планирование разрабатывается каждым учителем самостоятельно на основе тематического планирования (возможно использование авторских программ) и примерных программ по экономике. Форму календарно-тематического плана образовательная организация определяет самостоятельно, используя наиболее оптимальные варианты, при этом должна обязательно прослеживаться специфика предмета экономика, а именно: овладение не только теоретическими знаниями, но и умениями решать экономические задачи, строить и анализировать графики, применяя при этом опорные математические знания и умения. </a:t>
            </a:r>
          </a:p>
        </p:txBody>
      </p:sp>
    </p:spTree>
    <p:extLst>
      <p:ext uri="{BB962C8B-B14F-4D97-AF65-F5344CB8AC3E}">
        <p14:creationId xmlns:p14="http://schemas.microsoft.com/office/powerpoint/2010/main" val="3202474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7E5DA-E2A4-94CC-6D1D-60BF4EE49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преподавания предмета «Экономика»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3B2412-A1F7-9F15-945F-B1F9036CAA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340" indent="269875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ФГОС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127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8F6F2E-7222-ADC3-7B07-554D920F9ABD}"/>
              </a:ext>
            </a:extLst>
          </p:cNvPr>
          <p:cNvSpPr txBox="1"/>
          <p:nvPr/>
        </p:nvSpPr>
        <p:spPr>
          <a:xfrm>
            <a:off x="1577009" y="450574"/>
            <a:ext cx="9263269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dirty="0"/>
              <a:t>В 2022-2023 учебном году продолжается работа по реализации </a:t>
            </a:r>
          </a:p>
          <a:p>
            <a:pPr algn="just"/>
            <a:r>
              <a:rPr lang="ru-RU" sz="3600" dirty="0"/>
              <a:t>Федерального государственного образовательного стандарт основного общего образования и </a:t>
            </a:r>
          </a:p>
          <a:p>
            <a:pPr algn="just"/>
            <a:r>
              <a:rPr lang="ru-RU" sz="3600" dirty="0"/>
              <a:t>Федерального государственного образовательного стандарта среднего общего образования и </a:t>
            </a:r>
          </a:p>
          <a:p>
            <a:pPr algn="just"/>
            <a:r>
              <a:rPr lang="ru-RU" sz="3600" dirty="0"/>
              <a:t> реализация программ Федерального государственного образовательного стандарта</a:t>
            </a:r>
          </a:p>
        </p:txBody>
      </p:sp>
    </p:spTree>
    <p:extLst>
      <p:ext uri="{BB962C8B-B14F-4D97-AF65-F5344CB8AC3E}">
        <p14:creationId xmlns:p14="http://schemas.microsoft.com/office/powerpoint/2010/main" val="339362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349887-3966-6DA5-BC9B-00D0090D4544}"/>
              </a:ext>
            </a:extLst>
          </p:cNvPr>
          <p:cNvSpPr txBox="1"/>
          <p:nvPr/>
        </p:nvSpPr>
        <p:spPr>
          <a:xfrm>
            <a:off x="1550505" y="1828801"/>
            <a:ext cx="967408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С учетом общих требований ФГОС изучение экономики относится к предметной области «Общественные науки». </a:t>
            </a:r>
          </a:p>
        </p:txBody>
      </p:sp>
    </p:spTree>
    <p:extLst>
      <p:ext uri="{BB962C8B-B14F-4D97-AF65-F5344CB8AC3E}">
        <p14:creationId xmlns:p14="http://schemas.microsoft.com/office/powerpoint/2010/main" val="299343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4213F4-6C47-F74D-A9B3-72AA06A76D92}"/>
              </a:ext>
            </a:extLst>
          </p:cNvPr>
          <p:cNvSpPr txBox="1"/>
          <p:nvPr/>
        </p:nvSpPr>
        <p:spPr>
          <a:xfrm>
            <a:off x="1563757" y="1145739"/>
            <a:ext cx="963433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Согласно базисному (образовательному) учебному плану, учебный предмет «Экономика» изучается в старшей школе на ступени среднего (полного) общего образования в 10-11 классах. </a:t>
            </a:r>
          </a:p>
          <a:p>
            <a:endParaRPr lang="ru-RU" sz="2800" dirty="0"/>
          </a:p>
          <a:p>
            <a:r>
              <a:rPr lang="ru-RU" sz="2800" dirty="0"/>
              <a:t>При этом, экономика, как отдельный предмет представлен в обязательной части учебного плана социально-экономического профиля.</a:t>
            </a:r>
          </a:p>
          <a:p>
            <a:endParaRPr lang="ru-RU" sz="2800" dirty="0"/>
          </a:p>
          <a:p>
            <a:r>
              <a:rPr lang="ru-RU" sz="2800" dirty="0"/>
              <a:t>Другие профили не предполагают включение данного предмета как самостоятельного, только в виде модуля в составе предмета «Обществознание».</a:t>
            </a:r>
          </a:p>
        </p:txBody>
      </p:sp>
    </p:spTree>
    <p:extLst>
      <p:ext uri="{BB962C8B-B14F-4D97-AF65-F5344CB8AC3E}">
        <p14:creationId xmlns:p14="http://schemas.microsoft.com/office/powerpoint/2010/main" val="402734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07D1EE-EDBC-48B0-6C0E-90F93650D489}"/>
              </a:ext>
            </a:extLst>
          </p:cNvPr>
          <p:cNvSpPr txBox="1"/>
          <p:nvPr/>
        </p:nvSpPr>
        <p:spPr>
          <a:xfrm>
            <a:off x="887896" y="819115"/>
            <a:ext cx="1036319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/>
              <a:t>Согласно примерному учебному (образовательному) плану СОО на изучение экономики в старшей школе  отводится  </a:t>
            </a:r>
          </a:p>
          <a:p>
            <a:r>
              <a:rPr lang="ru-RU" sz="3600" dirty="0"/>
              <a:t>по </a:t>
            </a:r>
            <a:r>
              <a:rPr lang="ru-RU" sz="3600" b="1" dirty="0"/>
              <a:t>0,5 учебных часа в неделю с 10 по 11 класс, всего 35 часов – базовый уровень</a:t>
            </a:r>
            <a:r>
              <a:rPr lang="ru-RU" sz="3600" dirty="0"/>
              <a:t>, </a:t>
            </a:r>
          </a:p>
          <a:p>
            <a:endParaRPr lang="ru-RU" sz="3600" dirty="0"/>
          </a:p>
          <a:p>
            <a:r>
              <a:rPr lang="ru-RU" sz="3600" dirty="0"/>
              <a:t>и по </a:t>
            </a:r>
            <a:r>
              <a:rPr lang="ru-RU" sz="3600" b="1" dirty="0"/>
              <a:t>2 часа в неделю с 10 по 11 класс, всего 140 часов – углублённый уровень </a:t>
            </a:r>
            <a:r>
              <a:rPr lang="ru-RU" sz="3600" dirty="0"/>
              <a:t>(социально-экономический профиль). </a:t>
            </a:r>
          </a:p>
        </p:txBody>
      </p:sp>
    </p:spTree>
    <p:extLst>
      <p:ext uri="{BB962C8B-B14F-4D97-AF65-F5344CB8AC3E}">
        <p14:creationId xmlns:p14="http://schemas.microsoft.com/office/powerpoint/2010/main" val="1280886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C2A874-0D44-D605-24DF-5857FA3FBB35}"/>
              </a:ext>
            </a:extLst>
          </p:cNvPr>
          <p:cNvSpPr txBox="1"/>
          <p:nvPr/>
        </p:nvSpPr>
        <p:spPr>
          <a:xfrm>
            <a:off x="1497496" y="715617"/>
            <a:ext cx="1011140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Примерный перечень практических работ для включения в программу на уровне углубленного изучения экономики:</a:t>
            </a:r>
          </a:p>
          <a:p>
            <a:r>
              <a:rPr lang="ru-RU" sz="2800" dirty="0"/>
              <a:t>1.	Структура потребления семей с разным уровнем доходов.</a:t>
            </a:r>
          </a:p>
          <a:p>
            <a:r>
              <a:rPr lang="ru-RU" sz="2800" dirty="0"/>
              <a:t>2.	Определение цены рыночного равновесия с учетом функций спроса и предложения.</a:t>
            </a:r>
          </a:p>
          <a:p>
            <a:r>
              <a:rPr lang="ru-RU" sz="2800" dirty="0"/>
              <a:t>3.	Определение структуры затрат и цены конкретного продукта.</a:t>
            </a:r>
          </a:p>
          <a:p>
            <a:r>
              <a:rPr lang="ru-RU" sz="2800" dirty="0"/>
              <a:t>4.	Анализ изменений ВВП РФ для оценки общего состояния экономики.</a:t>
            </a:r>
          </a:p>
          <a:p>
            <a:r>
              <a:rPr lang="ru-RU" sz="2800" dirty="0"/>
              <a:t>5.	Анализ структуры государственного бюджета РФ с целью ознакомления с основными статьями поступлений и расходов.</a:t>
            </a:r>
          </a:p>
          <a:p>
            <a:r>
              <a:rPr lang="ru-RU" sz="2800" dirty="0"/>
              <a:t>6.	Анализ торгового баланса РФ. </a:t>
            </a:r>
          </a:p>
        </p:txBody>
      </p:sp>
    </p:spTree>
    <p:extLst>
      <p:ext uri="{BB962C8B-B14F-4D97-AF65-F5344CB8AC3E}">
        <p14:creationId xmlns:p14="http://schemas.microsoft.com/office/powerpoint/2010/main" val="2781467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F91D214-D190-9F38-C7CC-FEFB87888F26}"/>
              </a:ext>
            </a:extLst>
          </p:cNvPr>
          <p:cNvSpPr txBox="1"/>
          <p:nvPr/>
        </p:nvSpPr>
        <p:spPr>
          <a:xfrm>
            <a:off x="1179443" y="569843"/>
            <a:ext cx="1031019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В образовательных организациях, в которых преподавание экономики ведётся на углублённом уровне, было бы целесообразно введение в учебные планы курсов по решению экономических задач, финансовой грамотности, предпринимательской деятельности. А в начальной и основной школах (5–9 </a:t>
            </a:r>
            <a:r>
              <a:rPr lang="ru-RU" sz="2800" dirty="0" err="1"/>
              <a:t>кл</a:t>
            </a:r>
            <a:r>
              <a:rPr lang="ru-RU" sz="2800" dirty="0"/>
              <a:t>.) оправдано введение курсов внеурочной деятельности: «Основы финансовой грамотности», «Основы потребительских знаний», «Прикладная экономика», «Управление личными финансами», и др., закладывающих основы экономической грамотности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553189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3E6C9-C047-9C94-112A-56E65029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Учебники, вошедшие в Федеральный перечень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8A8F56-2D00-41AB-2744-ECB1755A2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2121408"/>
            <a:ext cx="11529392" cy="439866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 Автономов В.С. Экономика. Учебник для 10-11 классов. ООО «Издательство  «ВИТА-ПРЕСС».</a:t>
            </a:r>
          </a:p>
          <a:p>
            <a:r>
              <a:rPr lang="ru-RU" dirty="0"/>
              <a:t>2. Грязнова А. Г., Думная Н. Н. и др. Экономика. Учебник для 10-11 классов. ООО «Издательство «Интеллект-Центр».</a:t>
            </a:r>
          </a:p>
          <a:p>
            <a:r>
              <a:rPr lang="ru-RU" dirty="0"/>
              <a:t>3. Киреев А. Экономика. Учебник для 10-11 классов ООО «Издательство  «ВИТА-ПРЕСС». </a:t>
            </a:r>
          </a:p>
          <a:p>
            <a:r>
              <a:rPr lang="ru-RU" dirty="0"/>
              <a:t>4. Королёва Г.Э., Бурмистрова Т.В. Экономика. 10-11 классы.</a:t>
            </a:r>
          </a:p>
          <a:p>
            <a:r>
              <a:rPr lang="ru-RU" dirty="0"/>
              <a:t>ООО Изд. центр «</a:t>
            </a:r>
            <a:r>
              <a:rPr lang="ru-RU" dirty="0" err="1"/>
              <a:t>Вентана</a:t>
            </a:r>
            <a:r>
              <a:rPr lang="ru-RU" dirty="0"/>
              <a:t>-Граф»; АО «Изд. «Просвещение». </a:t>
            </a:r>
          </a:p>
          <a:p>
            <a:r>
              <a:rPr lang="ru-RU" dirty="0"/>
              <a:t>5. Хасбулатов Р.И. Экономика. Учебник для 10-11 классов. Углубленное обучение. ООО «Дрофа», АО «Издательство «Просвещение».</a:t>
            </a:r>
          </a:p>
          <a:p>
            <a:r>
              <a:rPr lang="ru-RU" dirty="0"/>
              <a:t>6. Экономика. Основы экономической теории // Под ред. Иванова С.И., Линькова А. Я. Учебник для 10-11 классов. Углублённое обучение. ООО «Издательство  «ВИТА-ПРЕСС».</a:t>
            </a:r>
          </a:p>
          <a:p>
            <a:r>
              <a:rPr lang="ru-RU" dirty="0"/>
              <a:t>7. Киреев А. Экономика. Учебник для 10-11 классов. Углублённое обучение. ООО «Издательство  «ВИТА-ПРЕСС». </a:t>
            </a:r>
          </a:p>
          <a:p>
            <a:r>
              <a:rPr lang="ru-RU" dirty="0"/>
              <a:t>8. Липсиц И.В., Савицкая Е.В. Экономика (в 2 книгах). ООО «Издательство  «ВИТА-ПРЕСС».</a:t>
            </a:r>
          </a:p>
          <a:p>
            <a:r>
              <a:rPr lang="ru-RU" dirty="0"/>
              <a:t>9. Грязнова А.Г., </a:t>
            </a:r>
            <a:r>
              <a:rPr lang="ru-RU" dirty="0" err="1"/>
              <a:t>Будович</a:t>
            </a:r>
            <a:r>
              <a:rPr lang="ru-RU" dirty="0"/>
              <a:t> Ю.И., </a:t>
            </a:r>
            <a:r>
              <a:rPr lang="ru-RU" dirty="0" err="1"/>
              <a:t>Буевич</a:t>
            </a:r>
            <a:r>
              <a:rPr lang="ru-RU" dirty="0"/>
              <a:t> А.П. и др. Экономика. Учебник для 10-11 классов. ООО «Издательство «Интеллект-Центр».</a:t>
            </a:r>
          </a:p>
          <a:p>
            <a:r>
              <a:rPr lang="ru-RU" dirty="0"/>
              <a:t>10. Толкачёва С.В. Общественные науки. Финансовая грамотность. Цифровой мир. Учебник для 10-11 классов. АО «Издательство «Просвещение».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74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4802E4-7BC6-F722-8726-77574BB6F8E5}"/>
              </a:ext>
            </a:extLst>
          </p:cNvPr>
          <p:cNvSpPr txBox="1"/>
          <p:nvPr/>
        </p:nvSpPr>
        <p:spPr>
          <a:xfrm>
            <a:off x="768625" y="410816"/>
            <a:ext cx="10257183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Преподавание учебного предмета «Экономика» предметной области «Общественные науки» в 2022-2023 учебном году в общеобразовательных организациях Республики Крым может осуществляться в </a:t>
            </a:r>
            <a:r>
              <a:rPr lang="ru-RU" sz="3200" b="1" dirty="0"/>
              <a:t>10-11-х классах </a:t>
            </a:r>
            <a:r>
              <a:rPr lang="ru-RU" sz="3200" dirty="0"/>
              <a:t>– в соответствии с Федеральным государственным образовательным стандартом среднего общего образования, утвержденного приказом Министерства образования и науки Российской Федерации от 17.05.2012 № 413 (с изменениями) (далее — ФГОС СОО), а также в соответствии с нормативными документами</a:t>
            </a:r>
          </a:p>
        </p:txBody>
      </p:sp>
    </p:spTree>
    <p:extLst>
      <p:ext uri="{BB962C8B-B14F-4D97-AF65-F5344CB8AC3E}">
        <p14:creationId xmlns:p14="http://schemas.microsoft.com/office/powerpoint/2010/main" val="213177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961573-6408-CB77-A7A7-6C21274B5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Проблемы и направления методической работы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27987A-F284-B54C-5370-DE37E1A6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dirty="0"/>
              <a:t>актуальные в 2022/2023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2733667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01CB79-CC9E-C6A7-597C-DC2AC3DE93B1}"/>
              </a:ext>
            </a:extLst>
          </p:cNvPr>
          <p:cNvSpPr txBox="1"/>
          <p:nvPr/>
        </p:nvSpPr>
        <p:spPr>
          <a:xfrm>
            <a:off x="1444487" y="1365048"/>
            <a:ext cx="983311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В течение 2022/2023 учебного года на заседаниях методических объединений учителей экономики </a:t>
            </a:r>
            <a:r>
              <a:rPr lang="ru-RU" sz="2800" b="1" dirty="0"/>
              <a:t>рекомендуется уделять внимание </a:t>
            </a:r>
            <a:r>
              <a:rPr lang="ru-RU" sz="2800" dirty="0"/>
              <a:t>нормативно-правовой базе преподавания экономики, профессионально-педагогической  культуре педагога как условию реализации системы «Педагогика сотрудничества»,  формам и методам, направленным на развитие коммуникативной компетенции в целях использования их на уроках экономики и улучшения научно-методического обеспечения учебного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3884878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6B2FD3-D391-7D05-D36D-8FF645F16216}"/>
              </a:ext>
            </a:extLst>
          </p:cNvPr>
          <p:cNvSpPr txBox="1"/>
          <p:nvPr/>
        </p:nvSpPr>
        <p:spPr>
          <a:xfrm>
            <a:off x="927653" y="616158"/>
            <a:ext cx="1024393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Актуальными являются следующие направления, которые необходимо включить в план работы на 2022/2023 учебный год:</a:t>
            </a:r>
          </a:p>
          <a:p>
            <a:pPr algn="just"/>
            <a:r>
              <a:rPr lang="ru-RU" sz="2400" dirty="0"/>
              <a:t>- изучение структуры и содержания основных документов, регламентирующих преподавание предмета в соответствии с требованиями ФГОС СОО;</a:t>
            </a:r>
          </a:p>
          <a:p>
            <a:pPr algn="just"/>
            <a:r>
              <a:rPr lang="ru-RU" sz="2400" dirty="0"/>
              <a:t>- овладение технологиями системно – деятельностного обучения;</a:t>
            </a:r>
          </a:p>
          <a:p>
            <a:pPr algn="just"/>
            <a:r>
              <a:rPr lang="ru-RU" sz="2400" dirty="0"/>
              <a:t>-	планирование и организация образовательного процесса (внеурочные курсы) в начальной и основной  школе (5–9 </a:t>
            </a:r>
            <a:r>
              <a:rPr lang="ru-RU" sz="2400" dirty="0" err="1"/>
              <a:t>кл</a:t>
            </a:r>
            <a:r>
              <a:rPr lang="ru-RU" sz="2400" dirty="0"/>
              <a:t>.) в соответствии с требованиями ФГОС ООО;</a:t>
            </a:r>
          </a:p>
          <a:p>
            <a:pPr algn="just"/>
            <a:r>
              <a:rPr lang="ru-RU" sz="2400" dirty="0"/>
              <a:t>- преемственность, непрерывность и согласованность в обучении экономике между отдельным предметом «Экономика» и соответствующими разделами предмета «Обществознание»;</a:t>
            </a:r>
          </a:p>
          <a:p>
            <a:pPr algn="just"/>
            <a:r>
              <a:rPr lang="ru-RU" sz="2400" dirty="0"/>
              <a:t>- создание условий для реализации творческого потенциала педагогов;</a:t>
            </a:r>
          </a:p>
          <a:p>
            <a:pPr algn="just"/>
            <a:r>
              <a:rPr lang="ru-RU" sz="2400" dirty="0"/>
              <a:t>- освоение инновационных (информационных)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3705481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2AD2E8-09B7-E35D-0B58-1782C12381B3}"/>
              </a:ext>
            </a:extLst>
          </p:cNvPr>
          <p:cNvSpPr txBox="1"/>
          <p:nvPr/>
        </p:nvSpPr>
        <p:spPr>
          <a:xfrm>
            <a:off x="821635" y="616158"/>
            <a:ext cx="10614991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В 2022/2023 учебном году учителям экономики следует обратить внимание на решение следующих проблем:</a:t>
            </a:r>
          </a:p>
          <a:p>
            <a:pPr algn="just"/>
            <a:r>
              <a:rPr lang="ru-RU" sz="2400" dirty="0"/>
              <a:t>- организационное, психолого-педагогическое и методическое сопровождение обучения экономике в соответствии с требованиями ФГОС;</a:t>
            </a:r>
          </a:p>
          <a:p>
            <a:pPr algn="just"/>
            <a:r>
              <a:rPr lang="ru-RU" sz="2400" dirty="0"/>
              <a:t>- организация индивидуальной работы с одарёнными учащимися по подготовке их к олимпиадам разного уровня; </a:t>
            </a:r>
          </a:p>
          <a:p>
            <a:pPr algn="just"/>
            <a:r>
              <a:rPr lang="ru-RU" sz="2400" dirty="0"/>
              <a:t>- подготовка выпускников школы к сдаче ЕГЭ по обществознанию (экономические вопросы и задания которого составляют около трети всех заданий). </a:t>
            </a:r>
          </a:p>
          <a:p>
            <a:pPr algn="just"/>
            <a:r>
              <a:rPr lang="ru-RU" sz="2400" dirty="0"/>
              <a:t>- организация проектной деятельности обучающихся;</a:t>
            </a:r>
          </a:p>
          <a:p>
            <a:pPr algn="just"/>
            <a:r>
              <a:rPr lang="ru-RU" sz="2400" dirty="0"/>
              <a:t>- реализация системно-деятельностного подхода в организации учебной деятельности обучающихся; </a:t>
            </a:r>
          </a:p>
          <a:p>
            <a:pPr algn="just"/>
            <a:r>
              <a:rPr lang="ru-RU" sz="2400" dirty="0"/>
              <a:t>- использование новых тестовых технологий и материалов ЕГЭ в проведении текущего и итогового контроля;</a:t>
            </a:r>
          </a:p>
          <a:p>
            <a:pPr algn="just"/>
            <a:r>
              <a:rPr lang="ru-RU" sz="2400" dirty="0"/>
              <a:t>- использование информационно-коммуникационных технологий, электронных образовательных ресурсов в преподавании экономики.</a:t>
            </a:r>
          </a:p>
        </p:txBody>
      </p:sp>
    </p:spTree>
    <p:extLst>
      <p:ext uri="{BB962C8B-B14F-4D97-AF65-F5344CB8AC3E}">
        <p14:creationId xmlns:p14="http://schemas.microsoft.com/office/powerpoint/2010/main" val="34370546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09402A-C709-C487-5B68-984444BF0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b="1" dirty="0"/>
              <a:t>Бесплатные онлайн-ресурсы для использования в работе, в том числе для обеспечения дистанционного обучения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3E424E-89B9-E510-69BD-0DFE023E10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/>
              <a:t>Далее – рекомендации</a:t>
            </a:r>
          </a:p>
          <a:p>
            <a:pPr algn="r"/>
            <a:r>
              <a:rPr lang="en-US" dirty="0"/>
              <a:t>https://krippo.ru/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5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DC7E25-9CAF-9003-580A-3FF24ADE80A3}"/>
              </a:ext>
            </a:extLst>
          </p:cNvPr>
          <p:cNvSpPr txBox="1"/>
          <p:nvPr/>
        </p:nvSpPr>
        <p:spPr>
          <a:xfrm>
            <a:off x="1537251" y="834887"/>
            <a:ext cx="968733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Для методического обеспечения реализации внеурочной деятельности в рамках Федерального государственного образовательного стандарта основного общего образования и среднего общего образования рекомендуем использовать:</a:t>
            </a:r>
          </a:p>
          <a:p>
            <a:pPr algn="just"/>
            <a:endParaRPr lang="ru-RU" dirty="0"/>
          </a:p>
          <a:p>
            <a:pPr marL="342900" indent="-342900" algn="just">
              <a:buAutoNum type="arabicPeriod"/>
            </a:pPr>
            <a:r>
              <a:rPr lang="ru-RU" dirty="0"/>
              <a:t>Внеурочная деятельность школьников. Методический конструктор/ Д.В. Григорьев, П.В. Степанов. – М.: Просвещение, 2010-233с.</a:t>
            </a:r>
          </a:p>
          <a:p>
            <a:pPr marL="342900" indent="-342900" algn="just">
              <a:buAutoNum type="arabicPeriod"/>
            </a:pPr>
            <a:endParaRPr lang="ru-RU" dirty="0"/>
          </a:p>
          <a:p>
            <a:pPr marL="342900" indent="-342900" algn="just">
              <a:buAutoNum type="arabicPeriod" startAt="2"/>
            </a:pPr>
            <a:r>
              <a:rPr lang="ru-RU" dirty="0"/>
              <a:t>Распоряжение Правительства Российской Федерации от 04.09.2014 № 1726-р «Об утверждении Концепции развития дополнительного образования детей» (в части поддержки внеурочной деятельности и блока дополнительного образования).</a:t>
            </a:r>
          </a:p>
          <a:p>
            <a:pPr marL="342900" indent="-342900" algn="just">
              <a:buAutoNum type="arabicPeriod" startAt="2"/>
            </a:pPr>
            <a:endParaRPr lang="ru-RU" dirty="0"/>
          </a:p>
          <a:p>
            <a:pPr marL="342900" indent="-342900" algn="just">
              <a:buAutoNum type="arabicPeriod" startAt="3"/>
            </a:pPr>
            <a:r>
              <a:rPr lang="ru-RU" dirty="0"/>
              <a:t>Письмо Минобрнауки России от 18.08.2017 № 09-1672 «О направлении Методических рекомендаций по уточнению понятий и содержания внеурочной деятельности в рамках реализации основных общеобразовательных программ, в том числе в части проектной деятельности».</a:t>
            </a:r>
          </a:p>
          <a:p>
            <a:pPr marL="342900" indent="-342900" algn="just">
              <a:buAutoNum type="arabicPeriod" startAt="3"/>
            </a:pPr>
            <a:endParaRPr lang="ru-RU" dirty="0"/>
          </a:p>
          <a:p>
            <a:pPr algn="just"/>
            <a:r>
              <a:rPr lang="ru-RU" dirty="0"/>
              <a:t>4.	Методические рекомендации по организации внеурочной деятельности в общеобразовательных организациях Республики Крым в соответствии с требованиями ФГОС СОО.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7A3640-419A-0300-2DE1-81507E2E8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Деловая документация учителя экономики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9B5BBB-CD1B-97DE-A138-F9C3CFC211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86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E087B4-A2A9-740D-99FA-D6A64EF5C51A}"/>
              </a:ext>
            </a:extLst>
          </p:cNvPr>
          <p:cNvSpPr txBox="1"/>
          <p:nvPr/>
        </p:nvSpPr>
        <p:spPr>
          <a:xfrm>
            <a:off x="728869" y="993913"/>
            <a:ext cx="1073426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/>
              <a:t>Рабочая программа учебного предмета «Экономика»  является  структурным компонентом основных образовательных программ среднего общего образования, которые, в свою очередь, являются локальным нормативным актом общеобразовательной  организации.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/>
              <a:t>Рабочие программы учебных предметов, курсов, в том числе внеурочной деятельности должны обеспечивать достижение планируемых результатов освоения основной образовательной программы среднего общего образования.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/>
              <a:t>Рабочие программы учебных предметов, курсов, в том числе внеурочной деятельности разрабатываются на основе требований к результатам освоения основной образовательной программы среднего общего образования с учетом программ, включенных в ее структуру.</a:t>
            </a:r>
          </a:p>
        </p:txBody>
      </p:sp>
    </p:spTree>
    <p:extLst>
      <p:ext uri="{BB962C8B-B14F-4D97-AF65-F5344CB8AC3E}">
        <p14:creationId xmlns:p14="http://schemas.microsoft.com/office/powerpoint/2010/main" val="79237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6B09F-3406-A37F-D44E-1B93F8EB3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/>
              <a:t>Рабочие программы учебных предметов, курсов должны содержать: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5FAB39-CDB6-BE53-6571-1FF048D1F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/>
          </a:p>
          <a:p>
            <a:r>
              <a:rPr lang="ru-RU" sz="2800" dirty="0"/>
              <a:t>1) планируемые результаты освоения учебного предмета, курса;</a:t>
            </a:r>
          </a:p>
          <a:p>
            <a:endParaRPr lang="ru-RU" sz="2800" dirty="0"/>
          </a:p>
          <a:p>
            <a:r>
              <a:rPr lang="ru-RU" sz="2800" dirty="0"/>
              <a:t>2) содержание учебного предмета, курса;</a:t>
            </a:r>
          </a:p>
          <a:p>
            <a:endParaRPr lang="ru-RU" sz="2800" dirty="0"/>
          </a:p>
          <a:p>
            <a:r>
              <a:rPr lang="ru-RU" sz="2800" dirty="0"/>
              <a:t>3) тематическое планирование с указанием количества часов, отводимых на освоение каждой 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099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1F012E-878F-11F3-8949-96C4C22C2CFD}"/>
              </a:ext>
            </a:extLst>
          </p:cNvPr>
          <p:cNvSpPr txBox="1"/>
          <p:nvPr/>
        </p:nvSpPr>
        <p:spPr>
          <a:xfrm>
            <a:off x="1510749" y="914401"/>
            <a:ext cx="909099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dirty="0"/>
              <a:t>При планировании учебно-методической работы, составлении рабочей программы и календарно-тематических планов необходимо опираться на нормативно-правовые и распорядительные документы, указанные в разделе 1.</a:t>
            </a:r>
          </a:p>
        </p:txBody>
      </p:sp>
    </p:spTree>
    <p:extLst>
      <p:ext uri="{BB962C8B-B14F-4D97-AF65-F5344CB8AC3E}">
        <p14:creationId xmlns:p14="http://schemas.microsoft.com/office/powerpoint/2010/main" val="18839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65B4D3-F475-E1B9-8649-5E1B2493A4CE}"/>
              </a:ext>
            </a:extLst>
          </p:cNvPr>
          <p:cNvSpPr txBox="1"/>
          <p:nvPr/>
        </p:nvSpPr>
        <p:spPr>
          <a:xfrm>
            <a:off x="1139687" y="920621"/>
            <a:ext cx="1013791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dirty="0"/>
              <a:t>При определении содержания Программы учебного предмета «Экономика» используются положения основных образовательных программ общего образования общеобразовательной  организации, а также материалы примерных программ по экономике и при необходимости авторские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326207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EE42BF-78EC-7957-0416-A4965961F334}"/>
              </a:ext>
            </a:extLst>
          </p:cNvPr>
          <p:cNvSpPr txBox="1"/>
          <p:nvPr/>
        </p:nvSpPr>
        <p:spPr>
          <a:xfrm>
            <a:off x="1465057" y="1241948"/>
            <a:ext cx="926188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dirty="0"/>
              <a:t>Программа учебного предмета «Экономика» разрабатывается учителем или группой учителей общеобразовательной  организации с учётом уровней образования: базового или углублённого.</a:t>
            </a:r>
          </a:p>
        </p:txBody>
      </p:sp>
    </p:spTree>
    <p:extLst>
      <p:ext uri="{BB962C8B-B14F-4D97-AF65-F5344CB8AC3E}">
        <p14:creationId xmlns:p14="http://schemas.microsoft.com/office/powerpoint/2010/main" val="3562997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97</TotalTime>
  <Words>1428</Words>
  <Application>Microsoft Office PowerPoint</Application>
  <PresentationFormat>Широкоэкранный</PresentationFormat>
  <Paragraphs>89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Calibri</vt:lpstr>
      <vt:lpstr>Cambria</vt:lpstr>
      <vt:lpstr>Rockwell</vt:lpstr>
      <vt:lpstr>Rockwell Condensed</vt:lpstr>
      <vt:lpstr>Times New Roman</vt:lpstr>
      <vt:lpstr>Wingdings</vt:lpstr>
      <vt:lpstr>Дерево</vt:lpstr>
      <vt:lpstr>Особенности преподавания предмета «Экономика» </vt:lpstr>
      <vt:lpstr>Презентация PowerPoint</vt:lpstr>
      <vt:lpstr>Презентация PowerPoint</vt:lpstr>
      <vt:lpstr>Деловая документация учителя экономики</vt:lpstr>
      <vt:lpstr>Презентация PowerPoint</vt:lpstr>
      <vt:lpstr>Рабочие программы учебных предметов, курсов должны содержать: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преподавания предмета «Экономика»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Учебники, вошедшие в Федеральный перечень</vt:lpstr>
      <vt:lpstr>Проблемы и направления методической работы</vt:lpstr>
      <vt:lpstr>Презентация PowerPoint</vt:lpstr>
      <vt:lpstr>Презентация PowerPoint</vt:lpstr>
      <vt:lpstr>Презентация PowerPoint</vt:lpstr>
      <vt:lpstr>Бесплатные онлайн-ресурсы для использования в работе, в том числе для обеспечения дистанционного обучения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преподавания предмета «Экономика» </dc:title>
  <dc:creator>User</dc:creator>
  <cp:lastModifiedBy>User</cp:lastModifiedBy>
  <cp:revision>1</cp:revision>
  <dcterms:created xsi:type="dcterms:W3CDTF">2022-08-21T16:51:06Z</dcterms:created>
  <dcterms:modified xsi:type="dcterms:W3CDTF">2022-08-21T18:28:08Z</dcterms:modified>
</cp:coreProperties>
</file>