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76" r:id="rId3"/>
    <p:sldId id="292" r:id="rId4"/>
    <p:sldId id="293" r:id="rId5"/>
    <p:sldId id="294" r:id="rId6"/>
    <p:sldId id="295" r:id="rId7"/>
    <p:sldId id="274" r:id="rId8"/>
    <p:sldId id="275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2" r:id="rId18"/>
    <p:sldId id="266" r:id="rId19"/>
    <p:sldId id="267" r:id="rId20"/>
    <p:sldId id="268" r:id="rId21"/>
    <p:sldId id="270" r:id="rId22"/>
    <p:sldId id="271" r:id="rId23"/>
    <p:sldId id="291" r:id="rId24"/>
    <p:sldId id="289" r:id="rId25"/>
    <p:sldId id="296" r:id="rId26"/>
    <p:sldId id="298" r:id="rId27"/>
    <p:sldId id="297" r:id="rId28"/>
    <p:sldId id="299" r:id="rId29"/>
    <p:sldId id="300" r:id="rId30"/>
    <p:sldId id="301" r:id="rId31"/>
    <p:sldId id="283" r:id="rId32"/>
    <p:sldId id="282" r:id="rId33"/>
    <p:sldId id="284" r:id="rId34"/>
    <p:sldId id="287" r:id="rId35"/>
    <p:sldId id="269" r:id="rId36"/>
    <p:sldId id="273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8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99F83-52F8-4F6E-B9CF-7989DDD4F3E2}" type="doc">
      <dgm:prSet loTypeId="urn:microsoft.com/office/officeart/2005/8/layout/target3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A02B7FC7-B5E2-4A74-ABF3-876C4BDB0D03}">
      <dgm:prSet phldrT="[Текст]"/>
      <dgm:spPr/>
      <dgm:t>
        <a:bodyPr/>
        <a:lstStyle/>
        <a:p>
          <a:r>
            <a:rPr lang="ru-RU" dirty="0" smtClean="0"/>
            <a:t>Включение основ финансовой грамотности в образовательные программы в  качестве самостоятельных курсов, в рамках внеурочной деятельности, факультативных и элективных курсов</a:t>
          </a:r>
        </a:p>
        <a:p>
          <a:r>
            <a:rPr lang="en-US" i="1" dirty="0" smtClean="0"/>
            <a:t>II </a:t>
          </a:r>
          <a:r>
            <a:rPr lang="ru-RU" i="1" dirty="0" smtClean="0"/>
            <a:t>квартал 2018</a:t>
          </a:r>
        </a:p>
        <a:p>
          <a:r>
            <a:rPr lang="ru-RU" dirty="0" smtClean="0"/>
            <a:t> </a:t>
          </a:r>
          <a:endParaRPr lang="ru-RU" dirty="0"/>
        </a:p>
      </dgm:t>
    </dgm:pt>
    <dgm:pt modelId="{3CE0C3D6-D8BB-44C5-8043-4FC17B489208}" type="parTrans" cxnId="{CFDE0F09-4BD1-4AD7-97FE-A782DCF4B033}">
      <dgm:prSet/>
      <dgm:spPr/>
      <dgm:t>
        <a:bodyPr/>
        <a:lstStyle/>
        <a:p>
          <a:endParaRPr lang="ru-RU"/>
        </a:p>
      </dgm:t>
    </dgm:pt>
    <dgm:pt modelId="{281BF67C-25FC-48B5-AB3E-950F5D1EECBC}" type="sibTrans" cxnId="{CFDE0F09-4BD1-4AD7-97FE-A782DCF4B033}">
      <dgm:prSet/>
      <dgm:spPr/>
      <dgm:t>
        <a:bodyPr/>
        <a:lstStyle/>
        <a:p>
          <a:endParaRPr lang="ru-RU"/>
        </a:p>
      </dgm:t>
    </dgm:pt>
    <dgm:pt modelId="{7B496A6F-71F3-4AC2-830C-76AFD1617FEB}">
      <dgm:prSet phldrT="[Текст]"/>
      <dgm:spPr/>
      <dgm:t>
        <a:bodyPr/>
        <a:lstStyle/>
        <a:p>
          <a:r>
            <a:rPr lang="ru-RU" dirty="0" smtClean="0"/>
            <a:t> Внесение содержательных элементов ФГ в обновленные в соответствии с ФГОС и ПООП учебные программы </a:t>
          </a:r>
        </a:p>
        <a:p>
          <a:r>
            <a:rPr lang="en-US" i="1" dirty="0" smtClean="0"/>
            <a:t>I </a:t>
          </a:r>
          <a:r>
            <a:rPr lang="ru-RU" i="1" dirty="0" smtClean="0"/>
            <a:t>квартал 2019</a:t>
          </a:r>
          <a:endParaRPr lang="ru-RU" i="1" dirty="0"/>
        </a:p>
      </dgm:t>
    </dgm:pt>
    <dgm:pt modelId="{9990024D-9580-4AB0-BF1B-4A0BE59A3AFE}" type="parTrans" cxnId="{DB2D30D0-67B5-4FB6-9DA3-93B0BC43D20E}">
      <dgm:prSet/>
      <dgm:spPr/>
      <dgm:t>
        <a:bodyPr/>
        <a:lstStyle/>
        <a:p>
          <a:endParaRPr lang="ru-RU"/>
        </a:p>
      </dgm:t>
    </dgm:pt>
    <dgm:pt modelId="{D2CA61BB-13D8-4EAC-AE47-39E2B5DA415E}" type="sibTrans" cxnId="{DB2D30D0-67B5-4FB6-9DA3-93B0BC43D20E}">
      <dgm:prSet/>
      <dgm:spPr/>
      <dgm:t>
        <a:bodyPr/>
        <a:lstStyle/>
        <a:p>
          <a:endParaRPr lang="ru-RU"/>
        </a:p>
      </dgm:t>
    </dgm:pt>
    <dgm:pt modelId="{17A56920-1A42-4DBA-BD98-0D3BA0738F66}">
      <dgm:prSet phldrT="[Текст]"/>
      <dgm:spPr/>
      <dgm:t>
        <a:bodyPr/>
        <a:lstStyle/>
        <a:p>
          <a:r>
            <a:rPr lang="ru-RU" dirty="0" smtClean="0"/>
            <a:t>Разработка  и внедрение элементов ФГ во ФГОС и ПООП</a:t>
          </a:r>
        </a:p>
        <a:p>
          <a:r>
            <a:rPr lang="en-US" i="1" dirty="0" smtClean="0"/>
            <a:t>III </a:t>
          </a:r>
          <a:r>
            <a:rPr lang="ru-RU" i="1" dirty="0" smtClean="0"/>
            <a:t>квартал 2018</a:t>
          </a:r>
        </a:p>
        <a:p>
          <a:endParaRPr lang="ru-RU" dirty="0"/>
        </a:p>
      </dgm:t>
    </dgm:pt>
    <dgm:pt modelId="{E47D0D6B-211E-4D50-9164-C861CF482702}" type="parTrans" cxnId="{84A4A4AF-7796-43D3-ACDE-12DAAD917827}">
      <dgm:prSet/>
      <dgm:spPr/>
      <dgm:t>
        <a:bodyPr/>
        <a:lstStyle/>
        <a:p>
          <a:endParaRPr lang="ru-RU"/>
        </a:p>
      </dgm:t>
    </dgm:pt>
    <dgm:pt modelId="{2CC1D047-6B07-41C6-ADAF-9086F8AE9A29}" type="sibTrans" cxnId="{84A4A4AF-7796-43D3-ACDE-12DAAD917827}">
      <dgm:prSet/>
      <dgm:spPr/>
      <dgm:t>
        <a:bodyPr/>
        <a:lstStyle/>
        <a:p>
          <a:endParaRPr lang="ru-RU"/>
        </a:p>
      </dgm:t>
    </dgm:pt>
    <dgm:pt modelId="{604D2177-C09D-491D-99A5-7E2BD4F95A6F}" type="pres">
      <dgm:prSet presAssocID="{5CE99F83-52F8-4F6E-B9CF-7989DDD4F3E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0707F-51A0-404F-8B4A-028156CE6C6C}" type="pres">
      <dgm:prSet presAssocID="{A02B7FC7-B5E2-4A74-ABF3-876C4BDB0D03}" presName="circle1" presStyleLbl="node1" presStyleIdx="0" presStyleCnt="3" custScaleY="112903"/>
      <dgm:spPr/>
    </dgm:pt>
    <dgm:pt modelId="{4561231D-9661-4387-97F3-E82F2D5D76F1}" type="pres">
      <dgm:prSet presAssocID="{A02B7FC7-B5E2-4A74-ABF3-876C4BDB0D03}" presName="space" presStyleCnt="0"/>
      <dgm:spPr/>
    </dgm:pt>
    <dgm:pt modelId="{74AC36E9-E586-4592-9FF2-1516601DB98A}" type="pres">
      <dgm:prSet presAssocID="{A02B7FC7-B5E2-4A74-ABF3-876C4BDB0D03}" presName="rect1" presStyleLbl="alignAcc1" presStyleIdx="0" presStyleCnt="3" custScaleY="110215"/>
      <dgm:spPr/>
      <dgm:t>
        <a:bodyPr/>
        <a:lstStyle/>
        <a:p>
          <a:endParaRPr lang="ru-RU"/>
        </a:p>
      </dgm:t>
    </dgm:pt>
    <dgm:pt modelId="{36C1F82D-A1C2-4F8F-B44E-1ED457F75DD1}" type="pres">
      <dgm:prSet presAssocID="{7B496A6F-71F3-4AC2-830C-76AFD1617FEB}" presName="vertSpace2" presStyleLbl="node1" presStyleIdx="0" presStyleCnt="3"/>
      <dgm:spPr/>
    </dgm:pt>
    <dgm:pt modelId="{7BEF0380-4E0A-4211-85CE-B79C0E554B2E}" type="pres">
      <dgm:prSet presAssocID="{7B496A6F-71F3-4AC2-830C-76AFD1617FEB}" presName="circle2" presStyleLbl="node1" presStyleIdx="1" presStyleCnt="3" custScaleY="98016"/>
      <dgm:spPr/>
    </dgm:pt>
    <dgm:pt modelId="{43A8A233-C891-4240-B24F-26F817FC33B5}" type="pres">
      <dgm:prSet presAssocID="{7B496A6F-71F3-4AC2-830C-76AFD1617FEB}" presName="rect2" presStyleLbl="alignAcc1" presStyleIdx="1" presStyleCnt="3"/>
      <dgm:spPr/>
      <dgm:t>
        <a:bodyPr/>
        <a:lstStyle/>
        <a:p>
          <a:endParaRPr lang="ru-RU"/>
        </a:p>
      </dgm:t>
    </dgm:pt>
    <dgm:pt modelId="{599DE59A-46D2-4373-8BB6-CA2226D615EE}" type="pres">
      <dgm:prSet presAssocID="{17A56920-1A42-4DBA-BD98-0D3BA0738F66}" presName="vertSpace3" presStyleLbl="node1" presStyleIdx="1" presStyleCnt="3"/>
      <dgm:spPr/>
    </dgm:pt>
    <dgm:pt modelId="{73FA09F5-55BC-4FB5-90B1-114BFC7E0514}" type="pres">
      <dgm:prSet presAssocID="{17A56920-1A42-4DBA-BD98-0D3BA0738F66}" presName="circle3" presStyleLbl="node1" presStyleIdx="2" presStyleCnt="3" custScaleY="93192"/>
      <dgm:spPr/>
    </dgm:pt>
    <dgm:pt modelId="{B3452A61-8940-460A-92B8-03AD25ECA405}" type="pres">
      <dgm:prSet presAssocID="{17A56920-1A42-4DBA-BD98-0D3BA0738F66}" presName="rect3" presStyleLbl="alignAcc1" presStyleIdx="2" presStyleCnt="3" custScaleY="92931"/>
      <dgm:spPr/>
      <dgm:t>
        <a:bodyPr/>
        <a:lstStyle/>
        <a:p>
          <a:endParaRPr lang="ru-RU"/>
        </a:p>
      </dgm:t>
    </dgm:pt>
    <dgm:pt modelId="{B2AB2B6F-945B-4616-A6B6-C8640712BC8F}" type="pres">
      <dgm:prSet presAssocID="{A02B7FC7-B5E2-4A74-ABF3-876C4BDB0D0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7DEDD-5934-49E6-A373-54FAF7DF0672}" type="pres">
      <dgm:prSet presAssocID="{7B496A6F-71F3-4AC2-830C-76AFD1617FE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F9289-441C-489E-B18A-8ABF2C120C81}" type="pres">
      <dgm:prSet presAssocID="{17A56920-1A42-4DBA-BD98-0D3BA0738F6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2D30D0-67B5-4FB6-9DA3-93B0BC43D20E}" srcId="{5CE99F83-52F8-4F6E-B9CF-7989DDD4F3E2}" destId="{7B496A6F-71F3-4AC2-830C-76AFD1617FEB}" srcOrd="1" destOrd="0" parTransId="{9990024D-9580-4AB0-BF1B-4A0BE59A3AFE}" sibTransId="{D2CA61BB-13D8-4EAC-AE47-39E2B5DA415E}"/>
    <dgm:cxn modelId="{84A4A4AF-7796-43D3-ACDE-12DAAD917827}" srcId="{5CE99F83-52F8-4F6E-B9CF-7989DDD4F3E2}" destId="{17A56920-1A42-4DBA-BD98-0D3BA0738F66}" srcOrd="2" destOrd="0" parTransId="{E47D0D6B-211E-4D50-9164-C861CF482702}" sibTransId="{2CC1D047-6B07-41C6-ADAF-9086F8AE9A29}"/>
    <dgm:cxn modelId="{7E94A6F6-6E66-4051-BFB3-3CACF4664851}" type="presOf" srcId="{7B496A6F-71F3-4AC2-830C-76AFD1617FEB}" destId="{43A8A233-C891-4240-B24F-26F817FC33B5}" srcOrd="0" destOrd="0" presId="urn:microsoft.com/office/officeart/2005/8/layout/target3"/>
    <dgm:cxn modelId="{BA19B749-B08B-4055-969F-C30B2DE2382D}" type="presOf" srcId="{7B496A6F-71F3-4AC2-830C-76AFD1617FEB}" destId="{85C7DEDD-5934-49E6-A373-54FAF7DF0672}" srcOrd="1" destOrd="0" presId="urn:microsoft.com/office/officeart/2005/8/layout/target3"/>
    <dgm:cxn modelId="{82A60264-501A-4F74-8231-EC079767D4C2}" type="presOf" srcId="{17A56920-1A42-4DBA-BD98-0D3BA0738F66}" destId="{290F9289-441C-489E-B18A-8ABF2C120C81}" srcOrd="1" destOrd="0" presId="urn:microsoft.com/office/officeart/2005/8/layout/target3"/>
    <dgm:cxn modelId="{CFDE0F09-4BD1-4AD7-97FE-A782DCF4B033}" srcId="{5CE99F83-52F8-4F6E-B9CF-7989DDD4F3E2}" destId="{A02B7FC7-B5E2-4A74-ABF3-876C4BDB0D03}" srcOrd="0" destOrd="0" parTransId="{3CE0C3D6-D8BB-44C5-8043-4FC17B489208}" sibTransId="{281BF67C-25FC-48B5-AB3E-950F5D1EECBC}"/>
    <dgm:cxn modelId="{4BFF7CEF-F44C-4297-9C31-4BFF493C0BBF}" type="presOf" srcId="{A02B7FC7-B5E2-4A74-ABF3-876C4BDB0D03}" destId="{74AC36E9-E586-4592-9FF2-1516601DB98A}" srcOrd="0" destOrd="0" presId="urn:microsoft.com/office/officeart/2005/8/layout/target3"/>
    <dgm:cxn modelId="{2F26DC28-9A49-479D-AFA5-4BC0335A5A0C}" type="presOf" srcId="{A02B7FC7-B5E2-4A74-ABF3-876C4BDB0D03}" destId="{B2AB2B6F-945B-4616-A6B6-C8640712BC8F}" srcOrd="1" destOrd="0" presId="urn:microsoft.com/office/officeart/2005/8/layout/target3"/>
    <dgm:cxn modelId="{C29DFF2F-8F95-44A7-AEB7-7CBF876BA6A7}" type="presOf" srcId="{5CE99F83-52F8-4F6E-B9CF-7989DDD4F3E2}" destId="{604D2177-C09D-491D-99A5-7E2BD4F95A6F}" srcOrd="0" destOrd="0" presId="urn:microsoft.com/office/officeart/2005/8/layout/target3"/>
    <dgm:cxn modelId="{320A6A30-781B-4C57-9CA8-E6E90239DAD7}" type="presOf" srcId="{17A56920-1A42-4DBA-BD98-0D3BA0738F66}" destId="{B3452A61-8940-460A-92B8-03AD25ECA405}" srcOrd="0" destOrd="0" presId="urn:microsoft.com/office/officeart/2005/8/layout/target3"/>
    <dgm:cxn modelId="{97627AE5-52D6-43EB-80BA-C619F8F41A12}" type="presParOf" srcId="{604D2177-C09D-491D-99A5-7E2BD4F95A6F}" destId="{0D80707F-51A0-404F-8B4A-028156CE6C6C}" srcOrd="0" destOrd="0" presId="urn:microsoft.com/office/officeart/2005/8/layout/target3"/>
    <dgm:cxn modelId="{400B7D5F-F630-42A7-972A-B9F6953A68F3}" type="presParOf" srcId="{604D2177-C09D-491D-99A5-7E2BD4F95A6F}" destId="{4561231D-9661-4387-97F3-E82F2D5D76F1}" srcOrd="1" destOrd="0" presId="urn:microsoft.com/office/officeart/2005/8/layout/target3"/>
    <dgm:cxn modelId="{1E0622EC-2B68-4071-9B80-8F3A46BEF933}" type="presParOf" srcId="{604D2177-C09D-491D-99A5-7E2BD4F95A6F}" destId="{74AC36E9-E586-4592-9FF2-1516601DB98A}" srcOrd="2" destOrd="0" presId="urn:microsoft.com/office/officeart/2005/8/layout/target3"/>
    <dgm:cxn modelId="{44417406-F192-4AB0-9DEF-72F5E195C1D9}" type="presParOf" srcId="{604D2177-C09D-491D-99A5-7E2BD4F95A6F}" destId="{36C1F82D-A1C2-4F8F-B44E-1ED457F75DD1}" srcOrd="3" destOrd="0" presId="urn:microsoft.com/office/officeart/2005/8/layout/target3"/>
    <dgm:cxn modelId="{45EB815A-22F3-45E3-BBE9-0352269579B2}" type="presParOf" srcId="{604D2177-C09D-491D-99A5-7E2BD4F95A6F}" destId="{7BEF0380-4E0A-4211-85CE-B79C0E554B2E}" srcOrd="4" destOrd="0" presId="urn:microsoft.com/office/officeart/2005/8/layout/target3"/>
    <dgm:cxn modelId="{185D2B42-DFF0-4576-85AB-13DBFF221A7F}" type="presParOf" srcId="{604D2177-C09D-491D-99A5-7E2BD4F95A6F}" destId="{43A8A233-C891-4240-B24F-26F817FC33B5}" srcOrd="5" destOrd="0" presId="urn:microsoft.com/office/officeart/2005/8/layout/target3"/>
    <dgm:cxn modelId="{02CBFBB0-64B4-4D72-B71C-0CE54A1DC93C}" type="presParOf" srcId="{604D2177-C09D-491D-99A5-7E2BD4F95A6F}" destId="{599DE59A-46D2-4373-8BB6-CA2226D615EE}" srcOrd="6" destOrd="0" presId="urn:microsoft.com/office/officeart/2005/8/layout/target3"/>
    <dgm:cxn modelId="{A94164F3-CD66-4CF1-8DFA-50C44D02A42F}" type="presParOf" srcId="{604D2177-C09D-491D-99A5-7E2BD4F95A6F}" destId="{73FA09F5-55BC-4FB5-90B1-114BFC7E0514}" srcOrd="7" destOrd="0" presId="urn:microsoft.com/office/officeart/2005/8/layout/target3"/>
    <dgm:cxn modelId="{65BB7A10-A312-4664-B318-CBC95B283F2C}" type="presParOf" srcId="{604D2177-C09D-491D-99A5-7E2BD4F95A6F}" destId="{B3452A61-8940-460A-92B8-03AD25ECA405}" srcOrd="8" destOrd="0" presId="urn:microsoft.com/office/officeart/2005/8/layout/target3"/>
    <dgm:cxn modelId="{69772FE9-6D19-44F2-9686-3A4EEF741218}" type="presParOf" srcId="{604D2177-C09D-491D-99A5-7E2BD4F95A6F}" destId="{B2AB2B6F-945B-4616-A6B6-C8640712BC8F}" srcOrd="9" destOrd="0" presId="urn:microsoft.com/office/officeart/2005/8/layout/target3"/>
    <dgm:cxn modelId="{32ADFF31-6178-4C2C-89D6-A6C3C0BBAABA}" type="presParOf" srcId="{604D2177-C09D-491D-99A5-7E2BD4F95A6F}" destId="{85C7DEDD-5934-49E6-A373-54FAF7DF0672}" srcOrd="10" destOrd="0" presId="urn:microsoft.com/office/officeart/2005/8/layout/target3"/>
    <dgm:cxn modelId="{51D1BB75-63DA-4EDF-BE27-3A4B9C21E3C1}" type="presParOf" srcId="{604D2177-C09D-491D-99A5-7E2BD4F95A6F}" destId="{290F9289-441C-489E-B18A-8ABF2C120C8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5279D2-0D18-4E0E-BDF2-7CD420D47D71}" type="doc">
      <dgm:prSet loTypeId="urn:microsoft.com/office/officeart/2005/8/layout/target3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1C4CB499-FAFA-4434-BB9B-FECFB386A6CB}">
      <dgm:prSet phldrT="[Текст]"/>
      <dgm:spPr/>
      <dgm:t>
        <a:bodyPr/>
        <a:lstStyle/>
        <a:p>
          <a:r>
            <a:rPr lang="ru-RU" dirty="0" smtClean="0"/>
            <a:t>Осуществление систематической методической поддержки педагогическим работникам, реализующим программы повышения финансовой грамотности</a:t>
          </a:r>
        </a:p>
        <a:p>
          <a:r>
            <a:rPr lang="en-US" i="1" dirty="0" smtClean="0"/>
            <a:t>II</a:t>
          </a:r>
          <a:r>
            <a:rPr lang="ru-RU" i="1" dirty="0" smtClean="0"/>
            <a:t> квартал 2019</a:t>
          </a:r>
          <a:endParaRPr lang="ru-RU" i="1" dirty="0"/>
        </a:p>
      </dgm:t>
    </dgm:pt>
    <dgm:pt modelId="{499A5036-49B1-4EEC-95D0-8DF45BC9EB1A}" type="parTrans" cxnId="{F8FCA466-EC4A-4CFA-9A0A-A055A228CF73}">
      <dgm:prSet/>
      <dgm:spPr/>
      <dgm:t>
        <a:bodyPr/>
        <a:lstStyle/>
        <a:p>
          <a:endParaRPr lang="ru-RU"/>
        </a:p>
      </dgm:t>
    </dgm:pt>
    <dgm:pt modelId="{400FFA04-ADF7-4739-ABAA-44193BD267A4}" type="sibTrans" cxnId="{F8FCA466-EC4A-4CFA-9A0A-A055A228CF73}">
      <dgm:prSet/>
      <dgm:spPr/>
      <dgm:t>
        <a:bodyPr/>
        <a:lstStyle/>
        <a:p>
          <a:endParaRPr lang="ru-RU"/>
        </a:p>
      </dgm:t>
    </dgm:pt>
    <dgm:pt modelId="{2C348362-EB35-4128-8193-BB0B8D5D3C47}">
      <dgm:prSet phldrT="[Текст]"/>
      <dgm:spPr/>
      <dgm:t>
        <a:bodyPr/>
        <a:lstStyle/>
        <a:p>
          <a:r>
            <a:rPr lang="ru-RU" dirty="0" smtClean="0"/>
            <a:t>Проведение обучения педагогических работников системы общего, среднего, профессионального и высшего образования</a:t>
          </a:r>
        </a:p>
        <a:p>
          <a:r>
            <a:rPr lang="en-US" i="1" dirty="0" smtClean="0"/>
            <a:t>I </a:t>
          </a:r>
          <a:r>
            <a:rPr lang="ru-RU" i="1" dirty="0" smtClean="0"/>
            <a:t>квартал 2019</a:t>
          </a:r>
          <a:endParaRPr lang="ru-RU" i="1" dirty="0"/>
        </a:p>
      </dgm:t>
    </dgm:pt>
    <dgm:pt modelId="{2F0D13F8-1793-4A66-80E0-4E5BB4EE115E}" type="parTrans" cxnId="{7F569A89-6127-406A-8511-0CFFCDA5E725}">
      <dgm:prSet/>
      <dgm:spPr/>
      <dgm:t>
        <a:bodyPr/>
        <a:lstStyle/>
        <a:p>
          <a:endParaRPr lang="ru-RU"/>
        </a:p>
      </dgm:t>
    </dgm:pt>
    <dgm:pt modelId="{AC847D42-8C30-4E3B-B4F9-40839663014F}" type="sibTrans" cxnId="{7F569A89-6127-406A-8511-0CFFCDA5E725}">
      <dgm:prSet/>
      <dgm:spPr/>
      <dgm:t>
        <a:bodyPr/>
        <a:lstStyle/>
        <a:p>
          <a:endParaRPr lang="ru-RU"/>
        </a:p>
      </dgm:t>
    </dgm:pt>
    <dgm:pt modelId="{789A1095-0410-4D13-8AF1-778EF0475564}">
      <dgm:prSet phldrT="[Текст]"/>
      <dgm:spPr/>
      <dgm:t>
        <a:bodyPr/>
        <a:lstStyle/>
        <a:p>
          <a:r>
            <a:rPr lang="ru-RU" dirty="0" smtClean="0"/>
            <a:t>Организация подготовки кадров по направлению «Педагогическое образование» с  двумя профилями (Предмет + Экономика)</a:t>
          </a:r>
        </a:p>
        <a:p>
          <a:r>
            <a:rPr lang="en-US" i="1" dirty="0" smtClean="0"/>
            <a:t>I </a:t>
          </a:r>
          <a:r>
            <a:rPr lang="ru-RU" i="1" dirty="0" smtClean="0"/>
            <a:t>квартал 2019</a:t>
          </a:r>
          <a:endParaRPr lang="ru-RU" i="1" dirty="0"/>
        </a:p>
      </dgm:t>
    </dgm:pt>
    <dgm:pt modelId="{11066A00-6EE1-4841-AF58-C51C60785758}" type="parTrans" cxnId="{CDE067F7-A6E7-47E8-B673-E240EE2D021A}">
      <dgm:prSet/>
      <dgm:spPr/>
      <dgm:t>
        <a:bodyPr/>
        <a:lstStyle/>
        <a:p>
          <a:endParaRPr lang="ru-RU"/>
        </a:p>
      </dgm:t>
    </dgm:pt>
    <dgm:pt modelId="{9BFBBA6C-E85C-4D1A-915C-4128AB62E66C}" type="sibTrans" cxnId="{CDE067F7-A6E7-47E8-B673-E240EE2D021A}">
      <dgm:prSet/>
      <dgm:spPr/>
      <dgm:t>
        <a:bodyPr/>
        <a:lstStyle/>
        <a:p>
          <a:endParaRPr lang="ru-RU"/>
        </a:p>
      </dgm:t>
    </dgm:pt>
    <dgm:pt modelId="{CBC60A79-569B-49E1-9A2E-C31494840BBD}" type="pres">
      <dgm:prSet presAssocID="{155279D2-0D18-4E0E-BDF2-7CD420D47D7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B1C666-4D51-4DB8-8234-F575FBA9FEF0}" type="pres">
      <dgm:prSet presAssocID="{1C4CB499-FAFA-4434-BB9B-FECFB386A6CB}" presName="circle1" presStyleLbl="node1" presStyleIdx="0" presStyleCnt="3" custScaleY="114325"/>
      <dgm:spPr/>
    </dgm:pt>
    <dgm:pt modelId="{19A610D7-2F42-45A7-8437-E0A37A5F9488}" type="pres">
      <dgm:prSet presAssocID="{1C4CB499-FAFA-4434-BB9B-FECFB386A6CB}" presName="space" presStyleCnt="0"/>
      <dgm:spPr/>
    </dgm:pt>
    <dgm:pt modelId="{4E946275-E91E-48D8-BBB6-FE6A6DA1AA61}" type="pres">
      <dgm:prSet presAssocID="{1C4CB499-FAFA-4434-BB9B-FECFB386A6CB}" presName="rect1" presStyleLbl="alignAcc1" presStyleIdx="0" presStyleCnt="3" custScaleY="114325"/>
      <dgm:spPr/>
      <dgm:t>
        <a:bodyPr/>
        <a:lstStyle/>
        <a:p>
          <a:endParaRPr lang="ru-RU"/>
        </a:p>
      </dgm:t>
    </dgm:pt>
    <dgm:pt modelId="{FFDDA31C-14B3-4B51-A1C9-C5F24DD8EE72}" type="pres">
      <dgm:prSet presAssocID="{2C348362-EB35-4128-8193-BB0B8D5D3C47}" presName="vertSpace2" presStyleLbl="node1" presStyleIdx="0" presStyleCnt="3"/>
      <dgm:spPr/>
    </dgm:pt>
    <dgm:pt modelId="{2891F45E-9692-4147-8735-0C4F66BF42C5}" type="pres">
      <dgm:prSet presAssocID="{2C348362-EB35-4128-8193-BB0B8D5D3C47}" presName="circle2" presStyleLbl="node1" presStyleIdx="1" presStyleCnt="3"/>
      <dgm:spPr/>
    </dgm:pt>
    <dgm:pt modelId="{8C4E5C9F-9508-4B45-85E6-94DD4F703E04}" type="pres">
      <dgm:prSet presAssocID="{2C348362-EB35-4128-8193-BB0B8D5D3C47}" presName="rect2" presStyleLbl="alignAcc1" presStyleIdx="1" presStyleCnt="3"/>
      <dgm:spPr/>
      <dgm:t>
        <a:bodyPr/>
        <a:lstStyle/>
        <a:p>
          <a:endParaRPr lang="ru-RU"/>
        </a:p>
      </dgm:t>
    </dgm:pt>
    <dgm:pt modelId="{3B0C8389-ABAB-451F-828B-E5B21463A310}" type="pres">
      <dgm:prSet presAssocID="{789A1095-0410-4D13-8AF1-778EF0475564}" presName="vertSpace3" presStyleLbl="node1" presStyleIdx="1" presStyleCnt="3"/>
      <dgm:spPr/>
    </dgm:pt>
    <dgm:pt modelId="{41A48B3A-0D70-4EDD-9C69-0B4557762D75}" type="pres">
      <dgm:prSet presAssocID="{789A1095-0410-4D13-8AF1-778EF0475564}" presName="circle3" presStyleLbl="node1" presStyleIdx="2" presStyleCnt="3"/>
      <dgm:spPr/>
    </dgm:pt>
    <dgm:pt modelId="{DBF6B6D0-B998-4287-BA86-60F7B07BEEF9}" type="pres">
      <dgm:prSet presAssocID="{789A1095-0410-4D13-8AF1-778EF0475564}" presName="rect3" presStyleLbl="alignAcc1" presStyleIdx="2" presStyleCnt="3"/>
      <dgm:spPr/>
      <dgm:t>
        <a:bodyPr/>
        <a:lstStyle/>
        <a:p>
          <a:endParaRPr lang="ru-RU"/>
        </a:p>
      </dgm:t>
    </dgm:pt>
    <dgm:pt modelId="{FE8F0DE1-E795-4E67-A78E-E3DC5C260AC1}" type="pres">
      <dgm:prSet presAssocID="{1C4CB499-FAFA-4434-BB9B-FECFB386A6C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E6241-EC09-45FA-8194-DD4FD088A233}" type="pres">
      <dgm:prSet presAssocID="{2C348362-EB35-4128-8193-BB0B8D5D3C4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CC4BB-0533-4C92-BF0E-30FD0255F272}" type="pres">
      <dgm:prSet presAssocID="{789A1095-0410-4D13-8AF1-778EF047556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DFA3DC-D5CA-4240-81B4-48B793B4009F}" type="presOf" srcId="{789A1095-0410-4D13-8AF1-778EF0475564}" destId="{4FECC4BB-0533-4C92-BF0E-30FD0255F272}" srcOrd="1" destOrd="0" presId="urn:microsoft.com/office/officeart/2005/8/layout/target3"/>
    <dgm:cxn modelId="{38847148-A601-433B-8483-53D3243D0EF2}" type="presOf" srcId="{1C4CB499-FAFA-4434-BB9B-FECFB386A6CB}" destId="{FE8F0DE1-E795-4E67-A78E-E3DC5C260AC1}" srcOrd="1" destOrd="0" presId="urn:microsoft.com/office/officeart/2005/8/layout/target3"/>
    <dgm:cxn modelId="{CDE067F7-A6E7-47E8-B673-E240EE2D021A}" srcId="{155279D2-0D18-4E0E-BDF2-7CD420D47D71}" destId="{789A1095-0410-4D13-8AF1-778EF0475564}" srcOrd="2" destOrd="0" parTransId="{11066A00-6EE1-4841-AF58-C51C60785758}" sibTransId="{9BFBBA6C-E85C-4D1A-915C-4128AB62E66C}"/>
    <dgm:cxn modelId="{1FCB5A73-5332-491D-97FA-5CB8DE676889}" type="presOf" srcId="{2C348362-EB35-4128-8193-BB0B8D5D3C47}" destId="{61AE6241-EC09-45FA-8194-DD4FD088A233}" srcOrd="1" destOrd="0" presId="urn:microsoft.com/office/officeart/2005/8/layout/target3"/>
    <dgm:cxn modelId="{F8FCA466-EC4A-4CFA-9A0A-A055A228CF73}" srcId="{155279D2-0D18-4E0E-BDF2-7CD420D47D71}" destId="{1C4CB499-FAFA-4434-BB9B-FECFB386A6CB}" srcOrd="0" destOrd="0" parTransId="{499A5036-49B1-4EEC-95D0-8DF45BC9EB1A}" sibTransId="{400FFA04-ADF7-4739-ABAA-44193BD267A4}"/>
    <dgm:cxn modelId="{8148E2AC-D193-48FF-A8D9-7B53C02379C9}" type="presOf" srcId="{1C4CB499-FAFA-4434-BB9B-FECFB386A6CB}" destId="{4E946275-E91E-48D8-BBB6-FE6A6DA1AA61}" srcOrd="0" destOrd="0" presId="urn:microsoft.com/office/officeart/2005/8/layout/target3"/>
    <dgm:cxn modelId="{1B853166-964B-415A-AFAA-F989D682E298}" type="presOf" srcId="{789A1095-0410-4D13-8AF1-778EF0475564}" destId="{DBF6B6D0-B998-4287-BA86-60F7B07BEEF9}" srcOrd="0" destOrd="0" presId="urn:microsoft.com/office/officeart/2005/8/layout/target3"/>
    <dgm:cxn modelId="{7F569A89-6127-406A-8511-0CFFCDA5E725}" srcId="{155279D2-0D18-4E0E-BDF2-7CD420D47D71}" destId="{2C348362-EB35-4128-8193-BB0B8D5D3C47}" srcOrd="1" destOrd="0" parTransId="{2F0D13F8-1793-4A66-80E0-4E5BB4EE115E}" sibTransId="{AC847D42-8C30-4E3B-B4F9-40839663014F}"/>
    <dgm:cxn modelId="{8A9420F7-ED6B-46E0-899A-E485B874194C}" type="presOf" srcId="{155279D2-0D18-4E0E-BDF2-7CD420D47D71}" destId="{CBC60A79-569B-49E1-9A2E-C31494840BBD}" srcOrd="0" destOrd="0" presId="urn:microsoft.com/office/officeart/2005/8/layout/target3"/>
    <dgm:cxn modelId="{A63C899A-B5EC-462B-A991-7FB1944787A5}" type="presOf" srcId="{2C348362-EB35-4128-8193-BB0B8D5D3C47}" destId="{8C4E5C9F-9508-4B45-85E6-94DD4F703E04}" srcOrd="0" destOrd="0" presId="urn:microsoft.com/office/officeart/2005/8/layout/target3"/>
    <dgm:cxn modelId="{A74CF70E-66D6-4D00-A031-CD48953F9A41}" type="presParOf" srcId="{CBC60A79-569B-49E1-9A2E-C31494840BBD}" destId="{0DB1C666-4D51-4DB8-8234-F575FBA9FEF0}" srcOrd="0" destOrd="0" presId="urn:microsoft.com/office/officeart/2005/8/layout/target3"/>
    <dgm:cxn modelId="{1C6A0233-2317-455C-9C6D-589C31636F21}" type="presParOf" srcId="{CBC60A79-569B-49E1-9A2E-C31494840BBD}" destId="{19A610D7-2F42-45A7-8437-E0A37A5F9488}" srcOrd="1" destOrd="0" presId="urn:microsoft.com/office/officeart/2005/8/layout/target3"/>
    <dgm:cxn modelId="{81228DA1-7AC1-4748-81E5-CA0538767576}" type="presParOf" srcId="{CBC60A79-569B-49E1-9A2E-C31494840BBD}" destId="{4E946275-E91E-48D8-BBB6-FE6A6DA1AA61}" srcOrd="2" destOrd="0" presId="urn:microsoft.com/office/officeart/2005/8/layout/target3"/>
    <dgm:cxn modelId="{3A042A31-2E0A-4FD5-8DE1-B93EDDF3A2CD}" type="presParOf" srcId="{CBC60A79-569B-49E1-9A2E-C31494840BBD}" destId="{FFDDA31C-14B3-4B51-A1C9-C5F24DD8EE72}" srcOrd="3" destOrd="0" presId="urn:microsoft.com/office/officeart/2005/8/layout/target3"/>
    <dgm:cxn modelId="{5DA0CA26-58A7-441A-B2B1-EB0FD7FB20CE}" type="presParOf" srcId="{CBC60A79-569B-49E1-9A2E-C31494840BBD}" destId="{2891F45E-9692-4147-8735-0C4F66BF42C5}" srcOrd="4" destOrd="0" presId="urn:microsoft.com/office/officeart/2005/8/layout/target3"/>
    <dgm:cxn modelId="{884626EF-624C-4D97-9847-792F2722F464}" type="presParOf" srcId="{CBC60A79-569B-49E1-9A2E-C31494840BBD}" destId="{8C4E5C9F-9508-4B45-85E6-94DD4F703E04}" srcOrd="5" destOrd="0" presId="urn:microsoft.com/office/officeart/2005/8/layout/target3"/>
    <dgm:cxn modelId="{6F479272-B839-4B97-ABBD-FB237A5927A7}" type="presParOf" srcId="{CBC60A79-569B-49E1-9A2E-C31494840BBD}" destId="{3B0C8389-ABAB-451F-828B-E5B21463A310}" srcOrd="6" destOrd="0" presId="urn:microsoft.com/office/officeart/2005/8/layout/target3"/>
    <dgm:cxn modelId="{8AC90756-8A11-4995-A599-53CB1624A8BF}" type="presParOf" srcId="{CBC60A79-569B-49E1-9A2E-C31494840BBD}" destId="{41A48B3A-0D70-4EDD-9C69-0B4557762D75}" srcOrd="7" destOrd="0" presId="urn:microsoft.com/office/officeart/2005/8/layout/target3"/>
    <dgm:cxn modelId="{D3F3FCC8-8EA8-40FF-A6CF-91F2DE9264E9}" type="presParOf" srcId="{CBC60A79-569B-49E1-9A2E-C31494840BBD}" destId="{DBF6B6D0-B998-4287-BA86-60F7B07BEEF9}" srcOrd="8" destOrd="0" presId="urn:microsoft.com/office/officeart/2005/8/layout/target3"/>
    <dgm:cxn modelId="{10B459E7-D6C4-4DEF-B138-B0D5E4C4C0CF}" type="presParOf" srcId="{CBC60A79-569B-49E1-9A2E-C31494840BBD}" destId="{FE8F0DE1-E795-4E67-A78E-E3DC5C260AC1}" srcOrd="9" destOrd="0" presId="urn:microsoft.com/office/officeart/2005/8/layout/target3"/>
    <dgm:cxn modelId="{3A7B93E5-7C1A-40CC-8DE0-653416C42110}" type="presParOf" srcId="{CBC60A79-569B-49E1-9A2E-C31494840BBD}" destId="{61AE6241-EC09-45FA-8194-DD4FD088A233}" srcOrd="10" destOrd="0" presId="urn:microsoft.com/office/officeart/2005/8/layout/target3"/>
    <dgm:cxn modelId="{98890270-B051-411B-92C6-5BA910166265}" type="presParOf" srcId="{CBC60A79-569B-49E1-9A2E-C31494840BBD}" destId="{4FECC4BB-0533-4C92-BF0E-30FD0255F272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49E8BD-EA06-4970-8A5D-4C6C32F200C0}" type="doc">
      <dgm:prSet loTypeId="urn:microsoft.com/office/officeart/2005/8/layout/list1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8E2B6A37-B5B1-4344-AE40-088930AE7690}">
      <dgm:prSet phldrT="[Текст]" custT="1"/>
      <dgm:spPr/>
      <dgm:t>
        <a:bodyPr/>
        <a:lstStyle/>
        <a:p>
          <a:r>
            <a:rPr lang="ru-RU" sz="2800" dirty="0" smtClean="0"/>
            <a:t>Обучающийся (ответственный исполнитель)</a:t>
          </a:r>
          <a:endParaRPr lang="ru-RU" sz="2800" dirty="0"/>
        </a:p>
      </dgm:t>
    </dgm:pt>
    <dgm:pt modelId="{F999A406-EC70-4C2F-900D-282920F9A5E8}" type="parTrans" cxnId="{7A68E20A-6C8E-4FDD-81CD-650D38D05DBB}">
      <dgm:prSet/>
      <dgm:spPr/>
      <dgm:t>
        <a:bodyPr/>
        <a:lstStyle/>
        <a:p>
          <a:endParaRPr lang="ru-RU"/>
        </a:p>
      </dgm:t>
    </dgm:pt>
    <dgm:pt modelId="{5BDC82E2-87C2-45BF-822E-F264805B7E6F}" type="sibTrans" cxnId="{7A68E20A-6C8E-4FDD-81CD-650D38D05DBB}">
      <dgm:prSet/>
      <dgm:spPr/>
      <dgm:t>
        <a:bodyPr/>
        <a:lstStyle/>
        <a:p>
          <a:endParaRPr lang="ru-RU"/>
        </a:p>
      </dgm:t>
    </dgm:pt>
    <dgm:pt modelId="{5957B71E-1A11-48F0-A033-0D6B3301F9D5}">
      <dgm:prSet phldrT="[Текст]" custT="1"/>
      <dgm:spPr/>
      <dgm:t>
        <a:bodyPr/>
        <a:lstStyle/>
        <a:p>
          <a:r>
            <a:rPr lang="ru-RU" sz="3200" dirty="0" smtClean="0"/>
            <a:t>Педагог </a:t>
          </a:r>
          <a:endParaRPr lang="ru-RU" sz="3200" dirty="0"/>
        </a:p>
      </dgm:t>
    </dgm:pt>
    <dgm:pt modelId="{44AF9907-0145-4FA6-AB19-A8594DEA80EE}" type="parTrans" cxnId="{7975FF73-CABD-4630-BBE0-6EA0F87A8EF0}">
      <dgm:prSet/>
      <dgm:spPr/>
      <dgm:t>
        <a:bodyPr/>
        <a:lstStyle/>
        <a:p>
          <a:endParaRPr lang="ru-RU"/>
        </a:p>
      </dgm:t>
    </dgm:pt>
    <dgm:pt modelId="{7D7AD4D9-DB61-451F-BD98-E092E369C106}" type="sibTrans" cxnId="{7975FF73-CABD-4630-BBE0-6EA0F87A8EF0}">
      <dgm:prSet/>
      <dgm:spPr/>
      <dgm:t>
        <a:bodyPr/>
        <a:lstStyle/>
        <a:p>
          <a:endParaRPr lang="ru-RU"/>
        </a:p>
      </dgm:t>
    </dgm:pt>
    <dgm:pt modelId="{04D9938C-9C5D-4D93-A077-5E41738735D8}">
      <dgm:prSet phldrT="[Текст]" custT="1"/>
      <dgm:spPr/>
      <dgm:t>
        <a:bodyPr/>
        <a:lstStyle/>
        <a:p>
          <a:r>
            <a:rPr lang="ru-RU" sz="2800" dirty="0" smtClean="0"/>
            <a:t>Вовлеченные участники (одноклассники, эксперты…)</a:t>
          </a:r>
          <a:endParaRPr lang="ru-RU" sz="2800" dirty="0"/>
        </a:p>
      </dgm:t>
    </dgm:pt>
    <dgm:pt modelId="{69B5A2F4-FA3C-4AAF-B7DD-CF1384E5DC9E}" type="parTrans" cxnId="{5B3A0139-3975-491D-A5C2-6F7C3B26F883}">
      <dgm:prSet/>
      <dgm:spPr/>
      <dgm:t>
        <a:bodyPr/>
        <a:lstStyle/>
        <a:p>
          <a:endParaRPr lang="ru-RU"/>
        </a:p>
      </dgm:t>
    </dgm:pt>
    <dgm:pt modelId="{00406D26-58B1-4DB5-9913-04EFF90F3169}" type="sibTrans" cxnId="{5B3A0139-3975-491D-A5C2-6F7C3B26F883}">
      <dgm:prSet/>
      <dgm:spPr/>
      <dgm:t>
        <a:bodyPr/>
        <a:lstStyle/>
        <a:p>
          <a:endParaRPr lang="ru-RU"/>
        </a:p>
      </dgm:t>
    </dgm:pt>
    <dgm:pt modelId="{C6A0584C-2655-4C67-AE96-6B3185F10FC2}" type="pres">
      <dgm:prSet presAssocID="{9649E8BD-EA06-4970-8A5D-4C6C32F200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5D060-4F8F-42E0-B30A-DBF6DBCF5C3F}" type="pres">
      <dgm:prSet presAssocID="{8E2B6A37-B5B1-4344-AE40-088930AE7690}" presName="parentLin" presStyleCnt="0"/>
      <dgm:spPr/>
    </dgm:pt>
    <dgm:pt modelId="{ED1FFFE2-91DF-4CFB-80DD-6DB753E95AFD}" type="pres">
      <dgm:prSet presAssocID="{8E2B6A37-B5B1-4344-AE40-088930AE769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35323F3-5926-4AAF-85F7-F42DE5DA5B3D}" type="pres">
      <dgm:prSet presAssocID="{8E2B6A37-B5B1-4344-AE40-088930AE7690}" presName="parentText" presStyleLbl="node1" presStyleIdx="0" presStyleCnt="3" custScaleY="250491" custLinFactNeighborX="840" custLinFactNeighborY="-282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6B1B8-C2B4-463D-A9EC-D935349DC5F7}" type="pres">
      <dgm:prSet presAssocID="{8E2B6A37-B5B1-4344-AE40-088930AE7690}" presName="negativeSpace" presStyleCnt="0"/>
      <dgm:spPr/>
    </dgm:pt>
    <dgm:pt modelId="{2109F0C4-CFFE-4B16-AC9F-FBDAB23B8E52}" type="pres">
      <dgm:prSet presAssocID="{8E2B6A37-B5B1-4344-AE40-088930AE7690}" presName="childText" presStyleLbl="conFgAcc1" presStyleIdx="0" presStyleCnt="3" custLinFactY="-87918" custLinFactNeighborX="840" custLinFactNeighborY="-100000">
        <dgm:presLayoutVars>
          <dgm:bulletEnabled val="1"/>
        </dgm:presLayoutVars>
      </dgm:prSet>
      <dgm:spPr/>
    </dgm:pt>
    <dgm:pt modelId="{0463BD90-5A4A-45A7-85C3-969D3D0BA41E}" type="pres">
      <dgm:prSet presAssocID="{5BDC82E2-87C2-45BF-822E-F264805B7E6F}" presName="spaceBetweenRectangles" presStyleCnt="0"/>
      <dgm:spPr/>
    </dgm:pt>
    <dgm:pt modelId="{E8AE46FA-E7B8-4355-AAA2-CC4FD3FCA912}" type="pres">
      <dgm:prSet presAssocID="{5957B71E-1A11-48F0-A033-0D6B3301F9D5}" presName="parentLin" presStyleCnt="0"/>
      <dgm:spPr/>
    </dgm:pt>
    <dgm:pt modelId="{C46F8F30-A39A-4E01-A888-E29D1947F2BE}" type="pres">
      <dgm:prSet presAssocID="{5957B71E-1A11-48F0-A033-0D6B3301F9D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7F0B3F8-6BDC-4F96-A45A-02D2A4C23094}" type="pres">
      <dgm:prSet presAssocID="{5957B71E-1A11-48F0-A033-0D6B3301F9D5}" presName="parentText" presStyleLbl="node1" presStyleIdx="1" presStyleCnt="3" custScaleY="305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9C199-97EE-46CA-B7CD-72E000624D6B}" type="pres">
      <dgm:prSet presAssocID="{5957B71E-1A11-48F0-A033-0D6B3301F9D5}" presName="negativeSpace" presStyleCnt="0"/>
      <dgm:spPr/>
    </dgm:pt>
    <dgm:pt modelId="{A1A4B1CD-6008-4D22-9F4E-2D59E3E6188A}" type="pres">
      <dgm:prSet presAssocID="{5957B71E-1A11-48F0-A033-0D6B3301F9D5}" presName="childText" presStyleLbl="conFgAcc1" presStyleIdx="1" presStyleCnt="3">
        <dgm:presLayoutVars>
          <dgm:bulletEnabled val="1"/>
        </dgm:presLayoutVars>
      </dgm:prSet>
      <dgm:spPr/>
    </dgm:pt>
    <dgm:pt modelId="{FE84550C-E30B-4688-A139-79ED7BFFD2C2}" type="pres">
      <dgm:prSet presAssocID="{7D7AD4D9-DB61-451F-BD98-E092E369C106}" presName="spaceBetweenRectangles" presStyleCnt="0"/>
      <dgm:spPr/>
    </dgm:pt>
    <dgm:pt modelId="{3B08A539-F240-495D-9E49-5739582FDA8F}" type="pres">
      <dgm:prSet presAssocID="{04D9938C-9C5D-4D93-A077-5E41738735D8}" presName="parentLin" presStyleCnt="0"/>
      <dgm:spPr/>
    </dgm:pt>
    <dgm:pt modelId="{7AF03445-DF92-4E5B-8C26-E3A5506C03EE}" type="pres">
      <dgm:prSet presAssocID="{04D9938C-9C5D-4D93-A077-5E41738735D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A60AB81-93EA-4E82-A414-8E39FC3C8387}" type="pres">
      <dgm:prSet presAssocID="{04D9938C-9C5D-4D93-A077-5E41738735D8}" presName="parentText" presStyleLbl="node1" presStyleIdx="2" presStyleCnt="3" custScaleY="353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88BBB-2060-4D74-9AF3-D86D0E078EE2}" type="pres">
      <dgm:prSet presAssocID="{04D9938C-9C5D-4D93-A077-5E41738735D8}" presName="negativeSpace" presStyleCnt="0"/>
      <dgm:spPr/>
    </dgm:pt>
    <dgm:pt modelId="{CD015BCA-1097-4601-917E-54B2F19DB820}" type="pres">
      <dgm:prSet presAssocID="{04D9938C-9C5D-4D93-A077-5E41738735D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8865E46-8351-435C-B953-43D48B42D34F}" type="presOf" srcId="{04D9938C-9C5D-4D93-A077-5E41738735D8}" destId="{2A60AB81-93EA-4E82-A414-8E39FC3C8387}" srcOrd="1" destOrd="0" presId="urn:microsoft.com/office/officeart/2005/8/layout/list1"/>
    <dgm:cxn modelId="{9006B24F-C00A-4CA0-A9AB-16A2BF4FA68C}" type="presOf" srcId="{8E2B6A37-B5B1-4344-AE40-088930AE7690}" destId="{ED1FFFE2-91DF-4CFB-80DD-6DB753E95AFD}" srcOrd="0" destOrd="0" presId="urn:microsoft.com/office/officeart/2005/8/layout/list1"/>
    <dgm:cxn modelId="{8948558A-0F83-44C7-8634-C696D2DD9605}" type="presOf" srcId="{04D9938C-9C5D-4D93-A077-5E41738735D8}" destId="{7AF03445-DF92-4E5B-8C26-E3A5506C03EE}" srcOrd="0" destOrd="0" presId="urn:microsoft.com/office/officeart/2005/8/layout/list1"/>
    <dgm:cxn modelId="{632C791E-16B7-47F2-9C40-6C05043D53BF}" type="presOf" srcId="{5957B71E-1A11-48F0-A033-0D6B3301F9D5}" destId="{C46F8F30-A39A-4E01-A888-E29D1947F2BE}" srcOrd="0" destOrd="0" presId="urn:microsoft.com/office/officeart/2005/8/layout/list1"/>
    <dgm:cxn modelId="{2202B97B-CCF1-4909-88C4-989767AEB49A}" type="presOf" srcId="{8E2B6A37-B5B1-4344-AE40-088930AE7690}" destId="{235323F3-5926-4AAF-85F7-F42DE5DA5B3D}" srcOrd="1" destOrd="0" presId="urn:microsoft.com/office/officeart/2005/8/layout/list1"/>
    <dgm:cxn modelId="{7975FF73-CABD-4630-BBE0-6EA0F87A8EF0}" srcId="{9649E8BD-EA06-4970-8A5D-4C6C32F200C0}" destId="{5957B71E-1A11-48F0-A033-0D6B3301F9D5}" srcOrd="1" destOrd="0" parTransId="{44AF9907-0145-4FA6-AB19-A8594DEA80EE}" sibTransId="{7D7AD4D9-DB61-451F-BD98-E092E369C106}"/>
    <dgm:cxn modelId="{5B3A0139-3975-491D-A5C2-6F7C3B26F883}" srcId="{9649E8BD-EA06-4970-8A5D-4C6C32F200C0}" destId="{04D9938C-9C5D-4D93-A077-5E41738735D8}" srcOrd="2" destOrd="0" parTransId="{69B5A2F4-FA3C-4AAF-B7DD-CF1384E5DC9E}" sibTransId="{00406D26-58B1-4DB5-9913-04EFF90F3169}"/>
    <dgm:cxn modelId="{7A68E20A-6C8E-4FDD-81CD-650D38D05DBB}" srcId="{9649E8BD-EA06-4970-8A5D-4C6C32F200C0}" destId="{8E2B6A37-B5B1-4344-AE40-088930AE7690}" srcOrd="0" destOrd="0" parTransId="{F999A406-EC70-4C2F-900D-282920F9A5E8}" sibTransId="{5BDC82E2-87C2-45BF-822E-F264805B7E6F}"/>
    <dgm:cxn modelId="{EC12B755-2EF7-4637-A675-0F610CC95952}" type="presOf" srcId="{5957B71E-1A11-48F0-A033-0D6B3301F9D5}" destId="{17F0B3F8-6BDC-4F96-A45A-02D2A4C23094}" srcOrd="1" destOrd="0" presId="urn:microsoft.com/office/officeart/2005/8/layout/list1"/>
    <dgm:cxn modelId="{7427A322-B33A-4E72-A57A-F85C4BF09608}" type="presOf" srcId="{9649E8BD-EA06-4970-8A5D-4C6C32F200C0}" destId="{C6A0584C-2655-4C67-AE96-6B3185F10FC2}" srcOrd="0" destOrd="0" presId="urn:microsoft.com/office/officeart/2005/8/layout/list1"/>
    <dgm:cxn modelId="{A1EE6251-2AD0-4F72-A18C-D36293202BD4}" type="presParOf" srcId="{C6A0584C-2655-4C67-AE96-6B3185F10FC2}" destId="{21C5D060-4F8F-42E0-B30A-DBF6DBCF5C3F}" srcOrd="0" destOrd="0" presId="urn:microsoft.com/office/officeart/2005/8/layout/list1"/>
    <dgm:cxn modelId="{93EA192E-4390-4EE2-B2F2-A9AC28DA3CC5}" type="presParOf" srcId="{21C5D060-4F8F-42E0-B30A-DBF6DBCF5C3F}" destId="{ED1FFFE2-91DF-4CFB-80DD-6DB753E95AFD}" srcOrd="0" destOrd="0" presId="urn:microsoft.com/office/officeart/2005/8/layout/list1"/>
    <dgm:cxn modelId="{31B0F678-3E53-4387-A493-1553912733E7}" type="presParOf" srcId="{21C5D060-4F8F-42E0-B30A-DBF6DBCF5C3F}" destId="{235323F3-5926-4AAF-85F7-F42DE5DA5B3D}" srcOrd="1" destOrd="0" presId="urn:microsoft.com/office/officeart/2005/8/layout/list1"/>
    <dgm:cxn modelId="{D2A028E6-33FB-4C55-A502-50689B0B5BE6}" type="presParOf" srcId="{C6A0584C-2655-4C67-AE96-6B3185F10FC2}" destId="{5BC6B1B8-C2B4-463D-A9EC-D935349DC5F7}" srcOrd="1" destOrd="0" presId="urn:microsoft.com/office/officeart/2005/8/layout/list1"/>
    <dgm:cxn modelId="{61C2058F-0575-4E4B-A8D9-0FC23724FE3A}" type="presParOf" srcId="{C6A0584C-2655-4C67-AE96-6B3185F10FC2}" destId="{2109F0C4-CFFE-4B16-AC9F-FBDAB23B8E52}" srcOrd="2" destOrd="0" presId="urn:microsoft.com/office/officeart/2005/8/layout/list1"/>
    <dgm:cxn modelId="{4F38E158-81F1-4776-9C94-CE2BF1BB9DB3}" type="presParOf" srcId="{C6A0584C-2655-4C67-AE96-6B3185F10FC2}" destId="{0463BD90-5A4A-45A7-85C3-969D3D0BA41E}" srcOrd="3" destOrd="0" presId="urn:microsoft.com/office/officeart/2005/8/layout/list1"/>
    <dgm:cxn modelId="{37FE1E39-3A28-40A6-856B-258C6BE6AD47}" type="presParOf" srcId="{C6A0584C-2655-4C67-AE96-6B3185F10FC2}" destId="{E8AE46FA-E7B8-4355-AAA2-CC4FD3FCA912}" srcOrd="4" destOrd="0" presId="urn:microsoft.com/office/officeart/2005/8/layout/list1"/>
    <dgm:cxn modelId="{59BD385E-1784-41A3-A594-FC38335FB25F}" type="presParOf" srcId="{E8AE46FA-E7B8-4355-AAA2-CC4FD3FCA912}" destId="{C46F8F30-A39A-4E01-A888-E29D1947F2BE}" srcOrd="0" destOrd="0" presId="urn:microsoft.com/office/officeart/2005/8/layout/list1"/>
    <dgm:cxn modelId="{9C9C58E7-EA1E-4129-B32F-61DFA98708BE}" type="presParOf" srcId="{E8AE46FA-E7B8-4355-AAA2-CC4FD3FCA912}" destId="{17F0B3F8-6BDC-4F96-A45A-02D2A4C23094}" srcOrd="1" destOrd="0" presId="urn:microsoft.com/office/officeart/2005/8/layout/list1"/>
    <dgm:cxn modelId="{69ADD85E-88F2-4888-972D-1186B05CE8B0}" type="presParOf" srcId="{C6A0584C-2655-4C67-AE96-6B3185F10FC2}" destId="{9D79C199-97EE-46CA-B7CD-72E000624D6B}" srcOrd="5" destOrd="0" presId="urn:microsoft.com/office/officeart/2005/8/layout/list1"/>
    <dgm:cxn modelId="{2D462670-4296-4E5D-B6DA-C12FABB4C993}" type="presParOf" srcId="{C6A0584C-2655-4C67-AE96-6B3185F10FC2}" destId="{A1A4B1CD-6008-4D22-9F4E-2D59E3E6188A}" srcOrd="6" destOrd="0" presId="urn:microsoft.com/office/officeart/2005/8/layout/list1"/>
    <dgm:cxn modelId="{2C7290AE-F560-4DF7-9575-9ECA8F13B303}" type="presParOf" srcId="{C6A0584C-2655-4C67-AE96-6B3185F10FC2}" destId="{FE84550C-E30B-4688-A139-79ED7BFFD2C2}" srcOrd="7" destOrd="0" presId="urn:microsoft.com/office/officeart/2005/8/layout/list1"/>
    <dgm:cxn modelId="{4D714C0A-8BE2-4D6A-A7D4-41EEA25312D5}" type="presParOf" srcId="{C6A0584C-2655-4C67-AE96-6B3185F10FC2}" destId="{3B08A539-F240-495D-9E49-5739582FDA8F}" srcOrd="8" destOrd="0" presId="urn:microsoft.com/office/officeart/2005/8/layout/list1"/>
    <dgm:cxn modelId="{0C667791-6A51-4EB8-95C2-23C6CD008201}" type="presParOf" srcId="{3B08A539-F240-495D-9E49-5739582FDA8F}" destId="{7AF03445-DF92-4E5B-8C26-E3A5506C03EE}" srcOrd="0" destOrd="0" presId="urn:microsoft.com/office/officeart/2005/8/layout/list1"/>
    <dgm:cxn modelId="{CE98FC02-C899-4A57-A70B-25184348FD0B}" type="presParOf" srcId="{3B08A539-F240-495D-9E49-5739582FDA8F}" destId="{2A60AB81-93EA-4E82-A414-8E39FC3C8387}" srcOrd="1" destOrd="0" presId="urn:microsoft.com/office/officeart/2005/8/layout/list1"/>
    <dgm:cxn modelId="{1748FF09-EEA2-45E7-8104-B29D3A9FC2A9}" type="presParOf" srcId="{C6A0584C-2655-4C67-AE96-6B3185F10FC2}" destId="{8D988BBB-2060-4D74-9AF3-D86D0E078EE2}" srcOrd="9" destOrd="0" presId="urn:microsoft.com/office/officeart/2005/8/layout/list1"/>
    <dgm:cxn modelId="{EDD75480-0F5A-4E07-8811-472683408AB9}" type="presParOf" srcId="{C6A0584C-2655-4C67-AE96-6B3185F10FC2}" destId="{CD015BCA-1097-4601-917E-54B2F19DB8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836801-0B30-4ED8-AB73-90A7C2C6BFDC}" type="doc">
      <dgm:prSet loTypeId="urn:microsoft.com/office/officeart/2005/8/layout/lProcess3" loCatId="process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7FBE8364-FAA6-4CFF-88C6-E40EF23F987B}">
      <dgm:prSet phldrT="[Текст]"/>
      <dgm:spPr/>
      <dgm:t>
        <a:bodyPr/>
        <a:lstStyle/>
        <a:p>
          <a:r>
            <a:rPr lang="ru-RU" dirty="0" smtClean="0"/>
            <a:t>Образовательное пространство</a:t>
          </a:r>
          <a:endParaRPr lang="ru-RU" dirty="0"/>
        </a:p>
      </dgm:t>
    </dgm:pt>
    <dgm:pt modelId="{C8F065D7-32B2-4E64-B678-2F2B7E4A9991}" type="parTrans" cxnId="{E5BA2AAD-9567-4E41-98FF-E7BA3AAD3128}">
      <dgm:prSet/>
      <dgm:spPr/>
      <dgm:t>
        <a:bodyPr/>
        <a:lstStyle/>
        <a:p>
          <a:endParaRPr lang="ru-RU"/>
        </a:p>
      </dgm:t>
    </dgm:pt>
    <dgm:pt modelId="{CF63274E-6349-4C0F-802B-D3F7F2790648}" type="sibTrans" cxnId="{E5BA2AAD-9567-4E41-98FF-E7BA3AAD3128}">
      <dgm:prSet/>
      <dgm:spPr/>
      <dgm:t>
        <a:bodyPr/>
        <a:lstStyle/>
        <a:p>
          <a:endParaRPr lang="ru-RU"/>
        </a:p>
      </dgm:t>
    </dgm:pt>
    <dgm:pt modelId="{C8536F5F-1759-4A7D-8B06-6244BDC94275}">
      <dgm:prSet phldrT="[Текст]"/>
      <dgm:spPr/>
      <dgm:t>
        <a:bodyPr/>
        <a:lstStyle/>
        <a:p>
          <a:r>
            <a:rPr lang="ru-RU" dirty="0" smtClean="0"/>
            <a:t>Внеурочная деятельность</a:t>
          </a:r>
        </a:p>
        <a:p>
          <a:r>
            <a:rPr lang="ru-RU" dirty="0" smtClean="0"/>
            <a:t>Факультативы</a:t>
          </a:r>
        </a:p>
        <a:p>
          <a:r>
            <a:rPr lang="ru-RU" dirty="0" err="1" smtClean="0"/>
            <a:t>элективы</a:t>
          </a:r>
          <a:endParaRPr lang="ru-RU" dirty="0"/>
        </a:p>
      </dgm:t>
    </dgm:pt>
    <dgm:pt modelId="{5C5F1C08-6628-45BE-A2E2-896998BAB56F}" type="parTrans" cxnId="{754001DC-6C1B-44C6-9E0F-5FD66578DDDB}">
      <dgm:prSet/>
      <dgm:spPr/>
      <dgm:t>
        <a:bodyPr/>
        <a:lstStyle/>
        <a:p>
          <a:endParaRPr lang="ru-RU"/>
        </a:p>
      </dgm:t>
    </dgm:pt>
    <dgm:pt modelId="{B41A8A56-D800-4D3D-98D9-F5D1C0BD5E3D}" type="sibTrans" cxnId="{754001DC-6C1B-44C6-9E0F-5FD66578DDDB}">
      <dgm:prSet/>
      <dgm:spPr/>
      <dgm:t>
        <a:bodyPr/>
        <a:lstStyle/>
        <a:p>
          <a:endParaRPr lang="ru-RU"/>
        </a:p>
      </dgm:t>
    </dgm:pt>
    <dgm:pt modelId="{44E70CE0-B07E-4C50-9862-999180319ADC}">
      <dgm:prSet phldrT="[Текст]"/>
      <dgm:spPr/>
      <dgm:t>
        <a:bodyPr/>
        <a:lstStyle/>
        <a:p>
          <a:r>
            <a:rPr lang="ru-RU" dirty="0" err="1" smtClean="0"/>
            <a:t>Учебно</a:t>
          </a:r>
          <a:r>
            <a:rPr lang="ru-RU" dirty="0" smtClean="0"/>
            <a:t>- методические средства</a:t>
          </a:r>
          <a:endParaRPr lang="ru-RU" dirty="0"/>
        </a:p>
      </dgm:t>
    </dgm:pt>
    <dgm:pt modelId="{37133870-0BB3-4047-914C-A52FCC9F880E}" type="parTrans" cxnId="{D93AB026-828E-4E58-B5C5-72E952D1D17F}">
      <dgm:prSet/>
      <dgm:spPr/>
      <dgm:t>
        <a:bodyPr/>
        <a:lstStyle/>
        <a:p>
          <a:endParaRPr lang="ru-RU"/>
        </a:p>
      </dgm:t>
    </dgm:pt>
    <dgm:pt modelId="{2E5FB2FC-8067-4CBA-89DC-547B7F5A8FAE}" type="sibTrans" cxnId="{D93AB026-828E-4E58-B5C5-72E952D1D17F}">
      <dgm:prSet/>
      <dgm:spPr/>
      <dgm:t>
        <a:bodyPr/>
        <a:lstStyle/>
        <a:p>
          <a:endParaRPr lang="ru-RU"/>
        </a:p>
      </dgm:t>
    </dgm:pt>
    <dgm:pt modelId="{4C4AE47C-C5F5-4C32-A498-6B0EED36A5B5}">
      <dgm:prSet phldrT="[Текст]"/>
      <dgm:spPr/>
      <dgm:t>
        <a:bodyPr/>
        <a:lstStyle/>
        <a:p>
          <a:r>
            <a:rPr lang="ru-RU" dirty="0" smtClean="0"/>
            <a:t>Разрабатываются в рамках Проекта Минфина</a:t>
          </a:r>
          <a:endParaRPr lang="ru-RU" dirty="0"/>
        </a:p>
      </dgm:t>
    </dgm:pt>
    <dgm:pt modelId="{6A3112CD-F4EF-4DE8-B3AD-3F2AD6A7C075}" type="parTrans" cxnId="{70B0843C-8D96-42EA-9186-3E9856EB4AE7}">
      <dgm:prSet/>
      <dgm:spPr/>
      <dgm:t>
        <a:bodyPr/>
        <a:lstStyle/>
        <a:p>
          <a:endParaRPr lang="ru-RU"/>
        </a:p>
      </dgm:t>
    </dgm:pt>
    <dgm:pt modelId="{CF39DB18-86A9-4E9F-8A91-900A45C3501B}" type="sibTrans" cxnId="{70B0843C-8D96-42EA-9186-3E9856EB4AE7}">
      <dgm:prSet/>
      <dgm:spPr/>
      <dgm:t>
        <a:bodyPr/>
        <a:lstStyle/>
        <a:p>
          <a:endParaRPr lang="ru-RU"/>
        </a:p>
      </dgm:t>
    </dgm:pt>
    <dgm:pt modelId="{0740545D-A38A-4F7A-A92F-7219E8CED769}">
      <dgm:prSet phldrT="[Текст]"/>
      <dgm:spPr/>
      <dgm:t>
        <a:bodyPr/>
        <a:lstStyle/>
        <a:p>
          <a:r>
            <a:rPr lang="ru-RU" dirty="0" smtClean="0"/>
            <a:t>Кадровое обеспечение</a:t>
          </a:r>
          <a:endParaRPr lang="ru-RU" dirty="0"/>
        </a:p>
      </dgm:t>
    </dgm:pt>
    <dgm:pt modelId="{B382E286-94DB-4F73-9A6A-9BF1637B9E29}" type="parTrans" cxnId="{FB5D79DF-7864-41C2-83A1-540CF1619496}">
      <dgm:prSet/>
      <dgm:spPr/>
      <dgm:t>
        <a:bodyPr/>
        <a:lstStyle/>
        <a:p>
          <a:endParaRPr lang="ru-RU"/>
        </a:p>
      </dgm:t>
    </dgm:pt>
    <dgm:pt modelId="{33CACADE-FD20-4D30-9647-EEF696B5C02D}" type="sibTrans" cxnId="{FB5D79DF-7864-41C2-83A1-540CF1619496}">
      <dgm:prSet/>
      <dgm:spPr/>
      <dgm:t>
        <a:bodyPr/>
        <a:lstStyle/>
        <a:p>
          <a:endParaRPr lang="ru-RU"/>
        </a:p>
      </dgm:t>
    </dgm:pt>
    <dgm:pt modelId="{A7945E67-112F-4FE2-9755-6FA73AB19FA0}">
      <dgm:prSet phldrT="[Текст]"/>
      <dgm:spPr/>
      <dgm:t>
        <a:bodyPr/>
        <a:lstStyle/>
        <a:p>
          <a:r>
            <a:rPr lang="ru-RU" dirty="0" smtClean="0"/>
            <a:t>Проведение семинаров, </a:t>
          </a:r>
          <a:r>
            <a:rPr lang="ru-RU" dirty="0" err="1" smtClean="0"/>
            <a:t>вебинаров</a:t>
          </a:r>
          <a:r>
            <a:rPr lang="ru-RU" dirty="0" smtClean="0"/>
            <a:t>, конференций</a:t>
          </a:r>
          <a:endParaRPr lang="ru-RU" dirty="0"/>
        </a:p>
      </dgm:t>
    </dgm:pt>
    <dgm:pt modelId="{A0239132-3426-4594-934F-466A68A49D31}" type="parTrans" cxnId="{CD9CAADE-61F4-4E23-87BA-6458448C8FDE}">
      <dgm:prSet/>
      <dgm:spPr/>
      <dgm:t>
        <a:bodyPr/>
        <a:lstStyle/>
        <a:p>
          <a:endParaRPr lang="ru-RU"/>
        </a:p>
      </dgm:t>
    </dgm:pt>
    <dgm:pt modelId="{61EF22B4-9317-45EF-BAE1-6DDD97C0A38C}" type="sibTrans" cxnId="{CD9CAADE-61F4-4E23-87BA-6458448C8FDE}">
      <dgm:prSet/>
      <dgm:spPr/>
      <dgm:t>
        <a:bodyPr/>
        <a:lstStyle/>
        <a:p>
          <a:endParaRPr lang="ru-RU"/>
        </a:p>
      </dgm:t>
    </dgm:pt>
    <dgm:pt modelId="{78AFB011-3A3B-4D72-BC61-80B6100D8DE0}" type="pres">
      <dgm:prSet presAssocID="{7A836801-0B30-4ED8-AB73-90A7C2C6BFD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10F667-8711-4413-ACAC-A6467193829E}" type="pres">
      <dgm:prSet presAssocID="{7FBE8364-FAA6-4CFF-88C6-E40EF23F987B}" presName="horFlow" presStyleCnt="0"/>
      <dgm:spPr/>
    </dgm:pt>
    <dgm:pt modelId="{718336F9-B004-4BBF-BED5-22E8AF69EC46}" type="pres">
      <dgm:prSet presAssocID="{7FBE8364-FAA6-4CFF-88C6-E40EF23F987B}" presName="bigChev" presStyleLbl="node1" presStyleIdx="0" presStyleCnt="3" custLinFactX="-3594" custLinFactNeighborX="-100000" custLinFactNeighborY="-162"/>
      <dgm:spPr/>
      <dgm:t>
        <a:bodyPr/>
        <a:lstStyle/>
        <a:p>
          <a:endParaRPr lang="ru-RU"/>
        </a:p>
      </dgm:t>
    </dgm:pt>
    <dgm:pt modelId="{EDBFEA34-0306-411D-856A-48D1BA59A66C}" type="pres">
      <dgm:prSet presAssocID="{5C5F1C08-6628-45BE-A2E2-896998BAB56F}" presName="parTrans" presStyleCnt="0"/>
      <dgm:spPr/>
    </dgm:pt>
    <dgm:pt modelId="{1D5123B1-3210-49E4-822E-1FBE7F5893DC}" type="pres">
      <dgm:prSet presAssocID="{C8536F5F-1759-4A7D-8B06-6244BDC94275}" presName="node" presStyleLbl="alignAccFollowNode1" presStyleIdx="0" presStyleCnt="3" custScaleX="131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22DDF-C51E-4964-9526-87EFD42CA5BC}" type="pres">
      <dgm:prSet presAssocID="{7FBE8364-FAA6-4CFF-88C6-E40EF23F987B}" presName="vSp" presStyleCnt="0"/>
      <dgm:spPr/>
    </dgm:pt>
    <dgm:pt modelId="{AECF67A3-6CC1-4AEE-97D5-EE376E7FD3C1}" type="pres">
      <dgm:prSet presAssocID="{44E70CE0-B07E-4C50-9862-999180319ADC}" presName="horFlow" presStyleCnt="0"/>
      <dgm:spPr/>
    </dgm:pt>
    <dgm:pt modelId="{2848D599-63D8-4742-AEC0-44F491D20FAB}" type="pres">
      <dgm:prSet presAssocID="{44E70CE0-B07E-4C50-9862-999180319ADC}" presName="bigChev" presStyleLbl="node1" presStyleIdx="1" presStyleCnt="3" custLinFactX="-7067" custLinFactNeighborX="-100000" custLinFactNeighborY="3062"/>
      <dgm:spPr/>
      <dgm:t>
        <a:bodyPr/>
        <a:lstStyle/>
        <a:p>
          <a:endParaRPr lang="ru-RU"/>
        </a:p>
      </dgm:t>
    </dgm:pt>
    <dgm:pt modelId="{E210252F-2210-4E62-A572-79D5ED6DA983}" type="pres">
      <dgm:prSet presAssocID="{6A3112CD-F4EF-4DE8-B3AD-3F2AD6A7C075}" presName="parTrans" presStyleCnt="0"/>
      <dgm:spPr/>
    </dgm:pt>
    <dgm:pt modelId="{CA8788F9-5414-4EAF-964E-2403A135A847}" type="pres">
      <dgm:prSet presAssocID="{4C4AE47C-C5F5-4C32-A498-6B0EED36A5B5}" presName="node" presStyleLbl="alignAccFollowNode1" presStyleIdx="1" presStyleCnt="3" custScaleX="134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F8E8-25E7-4E7E-B911-6A37F868A3B1}" type="pres">
      <dgm:prSet presAssocID="{44E70CE0-B07E-4C50-9862-999180319ADC}" presName="vSp" presStyleCnt="0"/>
      <dgm:spPr/>
    </dgm:pt>
    <dgm:pt modelId="{E67D699C-C750-4817-BDBF-F0082F891123}" type="pres">
      <dgm:prSet presAssocID="{0740545D-A38A-4F7A-A92F-7219E8CED769}" presName="horFlow" presStyleCnt="0"/>
      <dgm:spPr/>
    </dgm:pt>
    <dgm:pt modelId="{3B279D08-7414-4AC7-AFF5-2A1C2DD5D5A4}" type="pres">
      <dgm:prSet presAssocID="{0740545D-A38A-4F7A-A92F-7219E8CED769}" presName="bigChev" presStyleLbl="node1" presStyleIdx="2" presStyleCnt="3" custLinFactX="-5331" custLinFactNeighborX="-100000" custLinFactNeighborY="1945"/>
      <dgm:spPr/>
      <dgm:t>
        <a:bodyPr/>
        <a:lstStyle/>
        <a:p>
          <a:endParaRPr lang="ru-RU"/>
        </a:p>
      </dgm:t>
    </dgm:pt>
    <dgm:pt modelId="{4A1E978A-1537-4196-872E-C7C181944688}" type="pres">
      <dgm:prSet presAssocID="{A0239132-3426-4594-934F-466A68A49D31}" presName="parTrans" presStyleCnt="0"/>
      <dgm:spPr/>
    </dgm:pt>
    <dgm:pt modelId="{D7C59D68-8F7A-403D-9035-CE2AA2B17087}" type="pres">
      <dgm:prSet presAssocID="{A7945E67-112F-4FE2-9755-6FA73AB19FA0}" presName="node" presStyleLbl="alignAccFollowNode1" presStyleIdx="2" presStyleCnt="3" custScaleX="134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3AB026-828E-4E58-B5C5-72E952D1D17F}" srcId="{7A836801-0B30-4ED8-AB73-90A7C2C6BFDC}" destId="{44E70CE0-B07E-4C50-9862-999180319ADC}" srcOrd="1" destOrd="0" parTransId="{37133870-0BB3-4047-914C-A52FCC9F880E}" sibTransId="{2E5FB2FC-8067-4CBA-89DC-547B7F5A8FAE}"/>
    <dgm:cxn modelId="{754001DC-6C1B-44C6-9E0F-5FD66578DDDB}" srcId="{7FBE8364-FAA6-4CFF-88C6-E40EF23F987B}" destId="{C8536F5F-1759-4A7D-8B06-6244BDC94275}" srcOrd="0" destOrd="0" parTransId="{5C5F1C08-6628-45BE-A2E2-896998BAB56F}" sibTransId="{B41A8A56-D800-4D3D-98D9-F5D1C0BD5E3D}"/>
    <dgm:cxn modelId="{70B0843C-8D96-42EA-9186-3E9856EB4AE7}" srcId="{44E70CE0-B07E-4C50-9862-999180319ADC}" destId="{4C4AE47C-C5F5-4C32-A498-6B0EED36A5B5}" srcOrd="0" destOrd="0" parTransId="{6A3112CD-F4EF-4DE8-B3AD-3F2AD6A7C075}" sibTransId="{CF39DB18-86A9-4E9F-8A91-900A45C3501B}"/>
    <dgm:cxn modelId="{A4D3D188-113B-4C9D-9890-F758155C6135}" type="presOf" srcId="{C8536F5F-1759-4A7D-8B06-6244BDC94275}" destId="{1D5123B1-3210-49E4-822E-1FBE7F5893DC}" srcOrd="0" destOrd="0" presId="urn:microsoft.com/office/officeart/2005/8/layout/lProcess3"/>
    <dgm:cxn modelId="{1C7A48EC-9B5F-43D2-A9FE-8F0C1C58C7E3}" type="presOf" srcId="{7FBE8364-FAA6-4CFF-88C6-E40EF23F987B}" destId="{718336F9-B004-4BBF-BED5-22E8AF69EC46}" srcOrd="0" destOrd="0" presId="urn:microsoft.com/office/officeart/2005/8/layout/lProcess3"/>
    <dgm:cxn modelId="{49E50AF7-FF00-4DC0-82B4-0519A5D10E32}" type="presOf" srcId="{7A836801-0B30-4ED8-AB73-90A7C2C6BFDC}" destId="{78AFB011-3A3B-4D72-BC61-80B6100D8DE0}" srcOrd="0" destOrd="0" presId="urn:microsoft.com/office/officeart/2005/8/layout/lProcess3"/>
    <dgm:cxn modelId="{FB5D79DF-7864-41C2-83A1-540CF1619496}" srcId="{7A836801-0B30-4ED8-AB73-90A7C2C6BFDC}" destId="{0740545D-A38A-4F7A-A92F-7219E8CED769}" srcOrd="2" destOrd="0" parTransId="{B382E286-94DB-4F73-9A6A-9BF1637B9E29}" sibTransId="{33CACADE-FD20-4D30-9647-EEF696B5C02D}"/>
    <dgm:cxn modelId="{CD9CAADE-61F4-4E23-87BA-6458448C8FDE}" srcId="{0740545D-A38A-4F7A-A92F-7219E8CED769}" destId="{A7945E67-112F-4FE2-9755-6FA73AB19FA0}" srcOrd="0" destOrd="0" parTransId="{A0239132-3426-4594-934F-466A68A49D31}" sibTransId="{61EF22B4-9317-45EF-BAE1-6DDD97C0A38C}"/>
    <dgm:cxn modelId="{E5BA2AAD-9567-4E41-98FF-E7BA3AAD3128}" srcId="{7A836801-0B30-4ED8-AB73-90A7C2C6BFDC}" destId="{7FBE8364-FAA6-4CFF-88C6-E40EF23F987B}" srcOrd="0" destOrd="0" parTransId="{C8F065D7-32B2-4E64-B678-2F2B7E4A9991}" sibTransId="{CF63274E-6349-4C0F-802B-D3F7F2790648}"/>
    <dgm:cxn modelId="{DECD0B37-6FBA-4EB3-872F-4380C92A43CD}" type="presOf" srcId="{44E70CE0-B07E-4C50-9862-999180319ADC}" destId="{2848D599-63D8-4742-AEC0-44F491D20FAB}" srcOrd="0" destOrd="0" presId="urn:microsoft.com/office/officeart/2005/8/layout/lProcess3"/>
    <dgm:cxn modelId="{AFD0FAC0-EAA6-41C6-9A83-7DC989DC9008}" type="presOf" srcId="{4C4AE47C-C5F5-4C32-A498-6B0EED36A5B5}" destId="{CA8788F9-5414-4EAF-964E-2403A135A847}" srcOrd="0" destOrd="0" presId="urn:microsoft.com/office/officeart/2005/8/layout/lProcess3"/>
    <dgm:cxn modelId="{E0AC18D9-A72D-4062-8CA5-9CD04CD0A314}" type="presOf" srcId="{0740545D-A38A-4F7A-A92F-7219E8CED769}" destId="{3B279D08-7414-4AC7-AFF5-2A1C2DD5D5A4}" srcOrd="0" destOrd="0" presId="urn:microsoft.com/office/officeart/2005/8/layout/lProcess3"/>
    <dgm:cxn modelId="{074BBD0F-58EB-4B0C-863F-E25DCB83C81F}" type="presOf" srcId="{A7945E67-112F-4FE2-9755-6FA73AB19FA0}" destId="{D7C59D68-8F7A-403D-9035-CE2AA2B17087}" srcOrd="0" destOrd="0" presId="urn:microsoft.com/office/officeart/2005/8/layout/lProcess3"/>
    <dgm:cxn modelId="{3C137287-79C2-4D8F-8139-C5C9F1C6E2F0}" type="presParOf" srcId="{78AFB011-3A3B-4D72-BC61-80B6100D8DE0}" destId="{7610F667-8711-4413-ACAC-A6467193829E}" srcOrd="0" destOrd="0" presId="urn:microsoft.com/office/officeart/2005/8/layout/lProcess3"/>
    <dgm:cxn modelId="{59744551-B62C-4A40-9BAD-890BEDEF32E5}" type="presParOf" srcId="{7610F667-8711-4413-ACAC-A6467193829E}" destId="{718336F9-B004-4BBF-BED5-22E8AF69EC46}" srcOrd="0" destOrd="0" presId="urn:microsoft.com/office/officeart/2005/8/layout/lProcess3"/>
    <dgm:cxn modelId="{A31ED91F-6B07-46CA-A658-4FD18126A0BA}" type="presParOf" srcId="{7610F667-8711-4413-ACAC-A6467193829E}" destId="{EDBFEA34-0306-411D-856A-48D1BA59A66C}" srcOrd="1" destOrd="0" presId="urn:microsoft.com/office/officeart/2005/8/layout/lProcess3"/>
    <dgm:cxn modelId="{8B34A043-F262-45E1-8E36-8622340B812E}" type="presParOf" srcId="{7610F667-8711-4413-ACAC-A6467193829E}" destId="{1D5123B1-3210-49E4-822E-1FBE7F5893DC}" srcOrd="2" destOrd="0" presId="urn:microsoft.com/office/officeart/2005/8/layout/lProcess3"/>
    <dgm:cxn modelId="{AA279B19-A819-4907-86BB-36422DA9DD2F}" type="presParOf" srcId="{78AFB011-3A3B-4D72-BC61-80B6100D8DE0}" destId="{4DC22DDF-C51E-4964-9526-87EFD42CA5BC}" srcOrd="1" destOrd="0" presId="urn:microsoft.com/office/officeart/2005/8/layout/lProcess3"/>
    <dgm:cxn modelId="{32257C51-77BF-4253-AEEB-24FABC4B3124}" type="presParOf" srcId="{78AFB011-3A3B-4D72-BC61-80B6100D8DE0}" destId="{AECF67A3-6CC1-4AEE-97D5-EE376E7FD3C1}" srcOrd="2" destOrd="0" presId="urn:microsoft.com/office/officeart/2005/8/layout/lProcess3"/>
    <dgm:cxn modelId="{A9E424E0-FE55-415F-9BA9-8D87CD1B57AE}" type="presParOf" srcId="{AECF67A3-6CC1-4AEE-97D5-EE376E7FD3C1}" destId="{2848D599-63D8-4742-AEC0-44F491D20FAB}" srcOrd="0" destOrd="0" presId="urn:microsoft.com/office/officeart/2005/8/layout/lProcess3"/>
    <dgm:cxn modelId="{02CAFC55-CD3E-4C89-81D9-AB39B502442E}" type="presParOf" srcId="{AECF67A3-6CC1-4AEE-97D5-EE376E7FD3C1}" destId="{E210252F-2210-4E62-A572-79D5ED6DA983}" srcOrd="1" destOrd="0" presId="urn:microsoft.com/office/officeart/2005/8/layout/lProcess3"/>
    <dgm:cxn modelId="{AF725DD9-DC67-44E4-AB1C-CF6BF2EEBBF7}" type="presParOf" srcId="{AECF67A3-6CC1-4AEE-97D5-EE376E7FD3C1}" destId="{CA8788F9-5414-4EAF-964E-2403A135A847}" srcOrd="2" destOrd="0" presId="urn:microsoft.com/office/officeart/2005/8/layout/lProcess3"/>
    <dgm:cxn modelId="{3FCC2BE2-E93E-484E-9156-D356EC247EA4}" type="presParOf" srcId="{78AFB011-3A3B-4D72-BC61-80B6100D8DE0}" destId="{63F2F8E8-25E7-4E7E-B911-6A37F868A3B1}" srcOrd="3" destOrd="0" presId="urn:microsoft.com/office/officeart/2005/8/layout/lProcess3"/>
    <dgm:cxn modelId="{07ACAB3E-586A-4DE3-9D1F-CB02DE88730F}" type="presParOf" srcId="{78AFB011-3A3B-4D72-BC61-80B6100D8DE0}" destId="{E67D699C-C750-4817-BDBF-F0082F891123}" srcOrd="4" destOrd="0" presId="urn:microsoft.com/office/officeart/2005/8/layout/lProcess3"/>
    <dgm:cxn modelId="{6B122E4B-1980-4772-AAFB-40AAC514E3FF}" type="presParOf" srcId="{E67D699C-C750-4817-BDBF-F0082F891123}" destId="{3B279D08-7414-4AC7-AFF5-2A1C2DD5D5A4}" srcOrd="0" destOrd="0" presId="urn:microsoft.com/office/officeart/2005/8/layout/lProcess3"/>
    <dgm:cxn modelId="{29C89B6D-EC1E-4C3F-915D-C31DA359FEBD}" type="presParOf" srcId="{E67D699C-C750-4817-BDBF-F0082F891123}" destId="{4A1E978A-1537-4196-872E-C7C181944688}" srcOrd="1" destOrd="0" presId="urn:microsoft.com/office/officeart/2005/8/layout/lProcess3"/>
    <dgm:cxn modelId="{CC52F5ED-E65F-450E-93C6-62426E1B99D6}" type="presParOf" srcId="{E67D699C-C750-4817-BDBF-F0082F891123}" destId="{D7C59D68-8F7A-403D-9035-CE2AA2B1708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285F19-45E1-4060-897A-DA25B7759501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6EE461-4ABA-4014-915A-1C07D847C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15F8B-AAB8-48B2-B981-114ED1BF45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6175C-2E2D-42C2-AE57-ACA8EDD877DA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93314-4C3D-46E3-B180-70D448B32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B64AC-2007-4B42-9C35-26BC1BCF5A23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63DB-715E-4DD0-84E7-596E57BEE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FA41-09F1-433B-97D0-31611924CE61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19804-37D7-4F67-8861-98784D574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3FBEF4-D601-45AB-9C0E-07B45F803981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4ECF40-A0B5-4739-BB3D-706E3A3D8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9C392-B605-4E3C-9232-1D5D0B83B680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D0AE3-C145-46F9-9CD3-865043710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279DB-4C40-4D7E-94E8-F7DCDB653E2D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E2EB-2ECD-4850-87E7-07B914CBD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4869-8FAC-4660-9260-6FAE3C64371B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6F3B-745F-4348-A397-7B65524FF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FF400A-DFCB-40C2-8249-EFED54113492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A78EDA-76B4-413E-A9EB-18BADD102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6E39-A6E5-4545-8101-96222BFE09C0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0509A-B261-4C86-BD0D-B7BEF6FB0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1CA5BE-8200-4881-937C-2365AB9398B7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6F1560-63B8-4749-B283-2B24ED3B8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FB970E3-B862-4DB7-990F-96B5E3A601EC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AFCED8-D4EC-4B59-BE43-350FD31F2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A632DF0-ADFF-4FA3-ACA0-133EF166A65E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F1FABE1-2A10-4DE0-8463-44E4B14E4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&#1074;&#1072;&#1096;&#1080;&#1092;&#1080;&#1085;&#1072;&#1085;&#1089;&#1099;.&#1088;&#1092;/upload/docs/Strategy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DFD26FBB985C8A499FC15A102EB09A4F610CE38D9D94430F5A466E5B8DB76FE04EB51FD85A34FE47Ca8i2L" TargetMode="External"/><Relationship Id="rId2" Type="http://schemas.openxmlformats.org/officeDocument/2006/relationships/hyperlink" Target="consultantplus://offline/ref=8DFD26FBB985C8A499FC15A102EB09A4F610CE38D9D94430F5A466E5B8DB76FE04EB51FD85A34FE47Ea8i0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&#1083;&#1080;&#1090;&#1092;&#1080;&#1085;.&#1088;&#1092;/" TargetMode="External"/><Relationship Id="rId4" Type="http://schemas.openxmlformats.org/officeDocument/2006/relationships/hyperlink" Target="https://&#1093;&#1086;&#1095;&#1091;&#1084;&#1086;&#1075;&#1091;&#1079;&#1085;&#1072;&#1102;.&#1088;&#1092;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4;&#1072;&#1096;&#1080;&#1092;&#1080;&#1085;&#1072;&#1085;&#1089;&#1099;.&#1088;&#1092;/" TargetMode="External"/><Relationship Id="rId2" Type="http://schemas.openxmlformats.org/officeDocument/2006/relationships/hyperlink" Target="https://fmc.hse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92;&#1080;&#1085;&#1083;&#1072;&#1075;&#1077;&#1088;&#1100;.&#1088;&#1092;/" TargetMode="External"/><Relationship Id="rId5" Type="http://schemas.openxmlformats.org/officeDocument/2006/relationships/hyperlink" Target="https://&#1083;&#1080;&#1090;&#1092;&#1080;&#1085;.&#1088;&#1092;/" TargetMode="External"/><Relationship Id="rId4" Type="http://schemas.openxmlformats.org/officeDocument/2006/relationships/hyperlink" Target="https://&#1093;&#1086;&#1095;&#1091;&#1084;&#1086;&#1075;&#1091;&#1079;&#1085;&#1072;&#1102;.&#1088;&#1092;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63" y="142875"/>
            <a:ext cx="6786562" cy="4857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Образовательное направление Стратегии повышения финансовой грамотности в Российской Федерации на 2017-2023 годы</a:t>
            </a: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Инструменты внедрения: общеобразовательные предметы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85750" y="1285875"/>
          <a:ext cx="8358188" cy="535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  <a:gridCol w="2786082"/>
              </a:tblGrid>
              <a:tr h="5996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1-4 классы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5-9 классы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10-11 классы</a:t>
                      </a:r>
                      <a:endParaRPr lang="ru-RU" sz="2400" dirty="0"/>
                    </a:p>
                  </a:txBody>
                  <a:tcPr/>
                </a:tc>
              </a:tr>
              <a:tr h="47582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Окружающий мир</a:t>
                      </a:r>
                    </a:p>
                    <a:p>
                      <a:pPr algn="ctr"/>
                      <a:r>
                        <a:rPr lang="ru-RU" sz="2400" dirty="0" smtClean="0"/>
                        <a:t>Математика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Обществознание</a:t>
                      </a:r>
                    </a:p>
                    <a:p>
                      <a:pPr algn="ctr"/>
                      <a:r>
                        <a:rPr lang="ru-RU" sz="2400" dirty="0" smtClean="0"/>
                        <a:t>История</a:t>
                      </a:r>
                    </a:p>
                    <a:p>
                      <a:pPr algn="ctr"/>
                      <a:r>
                        <a:rPr lang="ru-RU" sz="2400" dirty="0" smtClean="0"/>
                        <a:t>Математика</a:t>
                      </a:r>
                    </a:p>
                    <a:p>
                      <a:pPr algn="ctr"/>
                      <a:r>
                        <a:rPr lang="ru-RU" sz="2400" dirty="0" smtClean="0"/>
                        <a:t>ОБЖ</a:t>
                      </a:r>
                    </a:p>
                    <a:p>
                      <a:pPr algn="ctr"/>
                      <a:r>
                        <a:rPr lang="ru-RU" sz="2400" dirty="0" smtClean="0"/>
                        <a:t>Информатика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Обществознание</a:t>
                      </a:r>
                    </a:p>
                    <a:p>
                      <a:pPr algn="ctr"/>
                      <a:r>
                        <a:rPr lang="ru-RU" sz="2400" dirty="0" smtClean="0"/>
                        <a:t>История</a:t>
                      </a:r>
                    </a:p>
                    <a:p>
                      <a:pPr algn="ctr"/>
                      <a:r>
                        <a:rPr lang="ru-RU" sz="2400" dirty="0" smtClean="0"/>
                        <a:t>Математика</a:t>
                      </a:r>
                    </a:p>
                    <a:p>
                      <a:pPr algn="ctr"/>
                      <a:r>
                        <a:rPr lang="ru-RU" sz="2400" dirty="0" smtClean="0"/>
                        <a:t>ОБЖ</a:t>
                      </a:r>
                    </a:p>
                    <a:p>
                      <a:pPr algn="ctr"/>
                      <a:r>
                        <a:rPr lang="ru-RU" sz="2400" dirty="0" smtClean="0"/>
                        <a:t>Информатика</a:t>
                      </a:r>
                    </a:p>
                    <a:p>
                      <a:pPr algn="ctr"/>
                      <a:r>
                        <a:rPr lang="ru-RU" sz="2400" dirty="0" smtClean="0"/>
                        <a:t>Экономика</a:t>
                      </a:r>
                    </a:p>
                    <a:p>
                      <a:pPr algn="ctr"/>
                      <a:r>
                        <a:rPr lang="ru-RU" sz="2400" dirty="0" smtClean="0"/>
                        <a:t>Право</a:t>
                      </a:r>
                    </a:p>
                    <a:p>
                      <a:pPr algn="ctr"/>
                      <a:r>
                        <a:rPr lang="ru-RU" sz="2400" dirty="0" smtClean="0"/>
                        <a:t>Индивидуальный проект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5" y="0"/>
            <a:ext cx="8572500" cy="1000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Ограничения и риски внедрения, способы минимизации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142875" y="1143000"/>
          <a:ext cx="8572500" cy="557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601"/>
                <a:gridCol w="5635959"/>
              </a:tblGrid>
              <a:tr h="15478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Наличие большого объема собственного материала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Изменение</a:t>
                      </a:r>
                      <a:r>
                        <a:rPr lang="ru-RU" sz="2000" baseline="0" dirty="0" smtClean="0"/>
                        <a:t> методики преподавания дисциплины</a:t>
                      </a:r>
                      <a:endParaRPr lang="ru-RU" sz="2000" dirty="0"/>
                    </a:p>
                  </a:txBody>
                  <a:tcPr/>
                </a:tc>
              </a:tr>
              <a:tr h="201217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Отсутствие учебных, дидактических и методических материалов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Минфин готовит материалы </a:t>
                      </a:r>
                    </a:p>
                    <a:p>
                      <a:r>
                        <a:rPr lang="ru-RU" sz="2000" dirty="0" smtClean="0"/>
                        <a:t>Внесение элементов</a:t>
                      </a:r>
                      <a:r>
                        <a:rPr lang="ru-RU" sz="2000" baseline="0" dirty="0" smtClean="0"/>
                        <a:t> ФГ</a:t>
                      </a:r>
                      <a:r>
                        <a:rPr lang="ru-RU" sz="2000" dirty="0" smtClean="0"/>
                        <a:t> во  ФГОС</a:t>
                      </a:r>
                    </a:p>
                    <a:p>
                      <a:r>
                        <a:rPr lang="ru-RU" sz="2000" dirty="0" smtClean="0"/>
                        <a:t>Доработка УМК по предмету (ориентировочно  первый</a:t>
                      </a:r>
                      <a:r>
                        <a:rPr lang="ru-RU" sz="2000" baseline="0" dirty="0" smtClean="0"/>
                        <a:t> квартал 2018 года)</a:t>
                      </a:r>
                      <a:endParaRPr lang="ru-RU" sz="2000" dirty="0"/>
                    </a:p>
                  </a:txBody>
                  <a:tcPr/>
                </a:tc>
              </a:tr>
              <a:tr h="201217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Неготовность учителя преподавать предмет с включением в него элементов ФГ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Прохождение курсов повышения квалификации</a:t>
                      </a:r>
                    </a:p>
                    <a:p>
                      <a:r>
                        <a:rPr lang="ru-RU" sz="2000" dirty="0" smtClean="0"/>
                        <a:t>Самообразование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5" y="0"/>
            <a:ext cx="8572500" cy="12144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Инструмент внедрения: индивидуальный проект</a:t>
            </a:r>
            <a:endParaRPr lang="ru-RU" dirty="0"/>
          </a:p>
        </p:txBody>
      </p:sp>
      <p:sp>
        <p:nvSpPr>
          <p:cNvPr id="26626" name="Содержимое 5"/>
          <p:cNvSpPr>
            <a:spLocks noGrp="1"/>
          </p:cNvSpPr>
          <p:nvPr>
            <p:ph sz="quarter" idx="1"/>
          </p:nvPr>
        </p:nvSpPr>
        <p:spPr>
          <a:xfrm>
            <a:off x="214313" y="1600200"/>
            <a:ext cx="8501062" cy="4873625"/>
          </a:xfrm>
        </p:spPr>
        <p:txBody>
          <a:bodyPr/>
          <a:lstStyle/>
          <a:p>
            <a:pPr eaLnBrk="1" hangingPunct="1"/>
            <a:r>
              <a:rPr lang="ru-RU" smtClean="0"/>
              <a:t>Обусловлен ФГОС</a:t>
            </a:r>
          </a:p>
          <a:p>
            <a:pPr eaLnBrk="1" hangingPunct="1"/>
            <a:r>
              <a:rPr lang="ru-RU" smtClean="0"/>
              <a:t>Отсутствует собственное предметное содержание</a:t>
            </a:r>
          </a:p>
          <a:p>
            <a:pPr eaLnBrk="1" hangingPunct="1"/>
            <a:r>
              <a:rPr lang="ru-RU" smtClean="0"/>
              <a:t>Содержит большой потенциал для финансовой грамотности</a:t>
            </a:r>
          </a:p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Опасность</a:t>
            </a:r>
            <a:r>
              <a:rPr lang="ru-RU" smtClean="0"/>
              <a:t>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i="1" smtClean="0"/>
              <a:t>замещение проектирования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i="1" smtClean="0"/>
              <a:t>рефератами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i="1" smtClean="0"/>
              <a:t>исследованиями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Методические рекомендации по созданию проектов в сфере ФГ ориентировочно апрель 2018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572500" cy="1000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Исследовательский проект в области финансовой грамотности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313" y="1071563"/>
          <a:ext cx="8572500" cy="564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112793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Исследование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Проект</a:t>
                      </a:r>
                      <a:endParaRPr lang="ru-RU" sz="2800" dirty="0"/>
                    </a:p>
                  </a:txBody>
                  <a:tcPr/>
                </a:tc>
              </a:tr>
              <a:tr h="118484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Исследует то, что существует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Еще не существует, но можно создать</a:t>
                      </a:r>
                      <a:endParaRPr lang="ru-RU" sz="2800" dirty="0"/>
                    </a:p>
                  </a:txBody>
                  <a:tcPr/>
                </a:tc>
              </a:tr>
              <a:tr h="333081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Результат</a:t>
                      </a:r>
                      <a:r>
                        <a:rPr lang="ru-RU" sz="2800" baseline="0" dirty="0" smtClean="0"/>
                        <a:t> – новое знание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Результат – новый продукт (</a:t>
                      </a:r>
                      <a:r>
                        <a:rPr lang="ru-RU" sz="2400" i="1" dirty="0" smtClean="0"/>
                        <a:t>инструкция для вкладчиков, рекомендации для потребителей, уникальные расчеты</a:t>
                      </a:r>
                      <a:r>
                        <a:rPr lang="ru-RU" sz="2400" i="1" baseline="0" dirty="0" smtClean="0"/>
                        <a:t> </a:t>
                      </a:r>
                      <a:r>
                        <a:rPr lang="ru-RU" sz="2800" baseline="0" dirty="0" smtClean="0"/>
                        <a:t>…)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572500" cy="85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«Рамка» финансовой грамотности</a:t>
            </a:r>
            <a:br>
              <a:rPr lang="ru-RU" dirty="0" smtClean="0"/>
            </a:br>
            <a:r>
              <a:rPr lang="ru-RU" dirty="0" smtClean="0"/>
              <a:t>тематика индивидуальных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7467600" cy="54022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Доходы и расходы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Финансовое планирование и бюджет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Личные сбережения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Кредитование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Инвестирование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Страхование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Риски и финансовая безопасность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Защита прав потребителей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Продуктный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выход!!!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572500" cy="9286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Субъекты процесса подготовки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142984"/>
          <a:ext cx="850112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572500" cy="12144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Инструменты внедрения: часть ООП, формируемая участниками образовательных отношений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1285860"/>
          <a:ext cx="857256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5072063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УМК</a:t>
            </a:r>
            <a:endParaRPr lang="ru-RU" sz="40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38" y="357188"/>
            <a:ext cx="1733550" cy="2190750"/>
          </a:xfrm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0"/>
            <a:ext cx="18383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142875" y="2214563"/>
            <a:ext cx="86439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Century Schoolbook" pitchFamily="18" charset="0"/>
              </a:rPr>
              <a:t>В рамках Проекта Минфина России</a:t>
            </a:r>
          </a:p>
          <a:p>
            <a:r>
              <a:rPr lang="ru-RU" sz="2000" i="1">
                <a:latin typeface="Century Schoolbook" pitchFamily="18" charset="0"/>
              </a:rPr>
              <a:t>разработаны и прошли тестирование учебные пособия по финансовой</a:t>
            </a:r>
          </a:p>
          <a:p>
            <a:r>
              <a:rPr lang="ru-RU" sz="2000" i="1">
                <a:latin typeface="Century Schoolbook" pitchFamily="18" charset="0"/>
              </a:rPr>
              <a:t>Грамотности для школьников со 2 по 11 классы.</a:t>
            </a:r>
          </a:p>
          <a:p>
            <a:r>
              <a:rPr lang="ru-RU" sz="2000" i="1">
                <a:latin typeface="Century Schoolbook" pitchFamily="18" charset="0"/>
              </a:rPr>
              <a:t>В 2018 состоится второй тираж учебных пособий —около 10 млн экземпляров будут отправлены бесплатно в регионы. На базе ведущих</a:t>
            </a:r>
          </a:p>
          <a:p>
            <a:r>
              <a:rPr lang="ru-RU" sz="2000" i="1">
                <a:latin typeface="Century Schoolbook" pitchFamily="18" charset="0"/>
              </a:rPr>
              <a:t>вузов (ВШЭ, РАНХиГС, МГУ, Педагогический Университет)</a:t>
            </a:r>
          </a:p>
          <a:p>
            <a:r>
              <a:rPr lang="ru-RU" sz="2000" i="1">
                <a:latin typeface="Century Schoolbook" pitchFamily="18" charset="0"/>
              </a:rPr>
              <a:t>создана сеть федеральных и региональных Методических центров, которые готовят педагогов для всех ступеней системы образования. До конца 2019 года в рамках Проекта в общей сложности будет подготовлено около 30 тысяч педагогов, включая учителей сельских школ. </a:t>
            </a:r>
          </a:p>
          <a:p>
            <a:r>
              <a:rPr lang="ru-RU" sz="2000" i="1">
                <a:latin typeface="Century Schoolbook" pitchFamily="18" charset="0"/>
              </a:rPr>
              <a:t>Таким образом, более половины школ всей страны уже будут иметь подготовленных Педагогов по финансовой грамотности.</a:t>
            </a:r>
            <a:endParaRPr lang="ru-RU" sz="200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501062" cy="428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5-7 класс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428625"/>
            <a:ext cx="885825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Раздел 1. Доходы и расходы семьи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Занятие 1 Деньги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Занятия 2–3 Доходы семьи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Занятие 4 Расходы семьи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Занятие 5 Семейный бюджет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Раздел 2. Риски потери денег и имущества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 как человек может от этого защититься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Занятие 6 Особые жизненные ситуации и как с ними справиться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Занятия 7–8 Ролевая игра «Семейный бюджет»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Раздел 3. Семья и государство: как они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взаимодействуют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Занятия 9–10 Налоги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Занятие 11 Социальные пособия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Занятие 12 Проект «Государство — это мы!»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Раздел 4. Финансовый бизнес: чем он может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помочь семье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Занятие 13 Банковские услуги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Занятие 14 Собственный бизнес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Занятие 15 Валюта в современном мире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8-9 классы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785813"/>
            <a:ext cx="9001125" cy="6072187"/>
          </a:xfrm>
        </p:spPr>
        <p:txBody>
          <a:bodyPr>
            <a:normAutofit fontScale="850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Раздел 1. УПРАВЛЕНИЕ ДЕНЕЖНЫМИ СРЕДСТВАМИ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Занятие 1 Деньги: что это такое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Занятие 2 Что может происходить с деньгами и как это влияет на       финансы нашей семьи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Занятие 3 Какие бывают источники доходов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Занятие 4 От чего зависят личные и семейные доходы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Занятие 5 Как контролировать семейные расходы и зачем это делать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Занятие 6 Что такое семейный бюджет и как его построить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Занятие 7 Как оптимизировать семейный бюджет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Практическое занятие Организация проектной деятельности: что ещё можно сделать, чтобы научиться большему 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Раздел 2. СПОСОБЫ ПОВЫШЕНИЯ СЕМЕЙНОГО БЛАГОСОСТОЯНИЯ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Занятие 8 Для чего нужны финансовые организации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Занятие 9 Как увеличить семейные доходы с использованием финансовых организаций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Занятие 10 Для чего нужно осуществлять финансовое планирование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5725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Стратегия повышения финансовой грамотности в Российской Федерации на 2017 - 2023 годы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600200"/>
            <a:ext cx="8501062" cy="5257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25 сентября 2017 года принята Стратегия повышения финансовой грамотности населения в Российской Федерации. Документ рассчитан до 2023 года и нацелен на увеличение численности финансово образованных граждан. Это первый стратегический документ подобного масштаба в сфере финансовой грамотности в Российской Федерации, который обеспечит координацию и системное партнерство между всеми заинтересованными участниками – Минфином России, Банком России, региональными властями, </a:t>
            </a:r>
            <a:r>
              <a:rPr lang="ru-RU" dirty="0" err="1" smtClean="0"/>
              <a:t>бизнес-сообществом</a:t>
            </a:r>
            <a:r>
              <a:rPr lang="ru-RU" dirty="0" smtClean="0"/>
              <a:t>, педагогическим сообществом. </a:t>
            </a:r>
            <a:br>
              <a:rPr lang="ru-RU" dirty="0" smtClean="0"/>
            </a:b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 полным текстом Стратегии можно ознакомиться по </a:t>
            </a:r>
            <a:r>
              <a:rPr lang="ru-RU" dirty="0" smtClean="0">
                <a:hlinkClick r:id="rId2"/>
              </a:rPr>
              <a:t>ссылке</a:t>
            </a:r>
            <a:r>
              <a:rPr lang="ru-RU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10-11 классы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785813"/>
            <a:ext cx="8715375" cy="60721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</a:rPr>
              <a:t>Модуль 1.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БАНКИ: ЧЕМ ОНИ МОГУТ БЫТЬ ВАМ ПОЛЕЗНЫ В ЖИЗНИ 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</a:rPr>
              <a:t>Модуль 2.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ФОНДОВЫЙ РЫНОК: КАК ЕГО ИСПОЛЬЗОВАТЬ ДЛЯ РОСТА ДОХОДОВ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</a:rPr>
              <a:t>Модуль 3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. НАЛОГИ: ПОЧЕМУ ИХ НАДО ПЛАТИТЬ И ЧЕМ ГРОЗИТ НЕУПЛАТА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</a:rPr>
              <a:t>Модуль 4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. СТРАХОВАНИЕ: ЧТО И КАК НАДО СТРАХОВАТЬ, ЧТОБЫ НЕ ПОПАСТЬ В БЕДУ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</a:rPr>
              <a:t>Модуль 5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. СОБСТВЕННЫЙ БИЗНЕС: КАК СОЗДАТЬ И НЕ ПОТЕРЯТЬ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</a:rPr>
              <a:t>Модуль 6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. РИСКИ В МИРЕ ДЕНЕГ: КАК ЗАЩИТИТЬСЯ ОТ РАЗОРЕНИЯ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</a:rPr>
              <a:t>Модуль 7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. ОБЕСПЕЧЕННАЯ СТАРОСТЬ: ВОЗМОЖНОСТИ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ПЕНСИОННОГО НАКОПЛЕНИЯ </a:t>
            </a:r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Интерактивные инструменты внедрения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071563"/>
            <a:ext cx="8501062" cy="56435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Игры: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«Не в деньгах счастье»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«Семейный план»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«По следам монополии»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Олимпиада «Высшая проба»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Профильная смена «Азбука финансовой грамотности»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0"/>
            <a:ext cx="8572500" cy="6858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</a:rPr>
              <a:t>IV ВСЕРОССИЙСКАЯ НЕДЕЛЯ ФИНАНСОВОЙ ГРАМОТНОСТИ ДЛЯ ДЕТЕЙ И МОЛОДЕЖИ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cap="al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Открытие Недели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– 9 апреля 2018 года, турнир по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финболу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Москва.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Период проведения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– 9 – 22 апреля 2018 года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Базовые регионы проведения Недели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– Москва, Алтайский край, Архангельская область, Волгоградская область, Калининградская область, Краснодарский край, Республика Татарстан, Ставропольский край, Саратовская и Томская области.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Количество мероприятий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– более 30 000.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0" name="Содержимое 3" descr="неделя финграм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6525" y="214313"/>
            <a:ext cx="8553450" cy="625951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4" name="Содержимое 3" descr="liflet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214313"/>
            <a:ext cx="8647113" cy="664368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5725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Мероприятия в рамках недели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600200"/>
            <a:ext cx="8572500" cy="52578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b="1" dirty="0" smtClean="0"/>
              <a:t>Конкурс </a:t>
            </a:r>
            <a:r>
              <a:rPr lang="ru-RU" sz="2800" b="1" dirty="0" err="1" smtClean="0"/>
              <a:t>селфи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Global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Money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Week</a:t>
            </a:r>
            <a:endParaRPr lang="ru-RU" sz="28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b="1" dirty="0" smtClean="0"/>
              <a:t>Конкурс на лучшую копилку </a:t>
            </a:r>
            <a:r>
              <a:rPr lang="ru-RU" sz="2800" b="1" dirty="0" err="1" smtClean="0"/>
              <a:t>Global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Money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Week</a:t>
            </a:r>
            <a:endParaRPr lang="ru-RU" sz="28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b="1" dirty="0" smtClean="0"/>
              <a:t>Конкурс видео </a:t>
            </a:r>
            <a:r>
              <a:rPr lang="ru-RU" sz="2800" b="1" dirty="0" err="1" smtClean="0"/>
              <a:t>Global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Money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Week</a:t>
            </a:r>
            <a:endParaRPr lang="ru-RU" sz="28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b="1" dirty="0" smtClean="0"/>
              <a:t>Конкурс эссе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b="1" dirty="0" smtClean="0"/>
              <a:t>Турнир по </a:t>
            </a:r>
            <a:r>
              <a:rPr lang="ru-RU" sz="2800" b="1" dirty="0" err="1" smtClean="0"/>
              <a:t>финболу</a:t>
            </a:r>
            <a:endParaRPr lang="ru-RU" sz="28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b="1" dirty="0" smtClean="0"/>
              <a:t>Конкурс «Что бы я сделал на посту министра финансовой грамотности»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b="1" dirty="0" smtClean="0"/>
              <a:t>Творческий конкурс «Финансовый комментатор»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b="1" dirty="0" smtClean="0"/>
              <a:t>«Знания – сила»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b="1" dirty="0" smtClean="0"/>
              <a:t>Юный финансист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b="1" dirty="0" smtClean="0"/>
              <a:t>Финансовый абсолют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b="1" dirty="0" smtClean="0"/>
              <a:t>Нарисуй нового героя сериала «Азбука финансовой грамотности со </a:t>
            </a:r>
            <a:r>
              <a:rPr lang="ru-RU" sz="2800" b="1" dirty="0" err="1" smtClean="0"/>
              <a:t>Смешариками</a:t>
            </a:r>
            <a:r>
              <a:rPr lang="ru-RU" sz="2800" b="1" dirty="0" smtClean="0"/>
              <a:t>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b="1" dirty="0" smtClean="0"/>
              <a:t>Конкурс </a:t>
            </a:r>
            <a:r>
              <a:rPr lang="ru-RU" sz="2800" b="1" dirty="0" err="1" smtClean="0"/>
              <a:t>рэпа</a:t>
            </a:r>
            <a:r>
              <a:rPr lang="ru-RU" sz="2800" b="1" dirty="0" smtClean="0"/>
              <a:t> «Зачитаем про финансы»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62" name="Содержимое 3" descr="pic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0"/>
            <a:ext cx="8716963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86" name="Содержимое 3" descr="pic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929688" cy="67992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3010" name="Содержимое 3" descr="pic3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338" y="0"/>
            <a:ext cx="85725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4" name="Picture 2" descr="C:\Users\Natalya\Desktop\глобалманивик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0"/>
            <a:ext cx="8501062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Содержимое 3" descr="strategy-5-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0"/>
            <a:ext cx="8593137" cy="614997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5058" name="Содержимое 3" descr="28765917_314161822445639_731127055822880768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" y="285750"/>
            <a:ext cx="8504238" cy="62865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Для учителей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608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mtClean="0"/>
              <a:t>Участие во Всероссийской неделе финансовой грамотности — это возможность:</a:t>
            </a:r>
          </a:p>
          <a:p>
            <a:pPr eaLnBrk="1" hangingPunct="1"/>
            <a:r>
              <a:rPr lang="ru-RU" smtClean="0"/>
              <a:t>Провести актуальный тематический урок / классный час</a:t>
            </a:r>
          </a:p>
          <a:p>
            <a:pPr eaLnBrk="1" hangingPunct="1"/>
            <a:r>
              <a:rPr lang="ru-RU" smtClean="0"/>
              <a:t>Получить полезные сведение о внедрении в школьный курс модуля «Основы финансовой грамотности»</a:t>
            </a:r>
          </a:p>
          <a:p>
            <a:pPr eaLnBrk="1" hangingPunct="1"/>
            <a:r>
              <a:rPr lang="ru-RU" smtClean="0"/>
              <a:t>Получить благодарственную грамоту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5725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Как принять участие учителю</a:t>
            </a:r>
            <a:br>
              <a:rPr lang="ru-RU" sz="3200" b="1" dirty="0" smtClean="0"/>
            </a:br>
            <a:endParaRPr lang="ru-RU" dirty="0"/>
          </a:p>
        </p:txBody>
      </p:sp>
      <p:sp>
        <p:nvSpPr>
          <p:cNvPr id="47106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428750"/>
            <a:ext cx="8572500" cy="5286375"/>
          </a:xfrm>
        </p:spPr>
        <p:txBody>
          <a:bodyPr/>
          <a:lstStyle/>
          <a:p>
            <a:pPr eaLnBrk="1" hangingPunct="1"/>
            <a:r>
              <a:rPr lang="ru-RU" sz="3200" smtClean="0"/>
              <a:t>1 Зарегистрируйте вашу школу и учеников в системе</a:t>
            </a:r>
          </a:p>
          <a:p>
            <a:pPr eaLnBrk="1" hangingPunct="1"/>
            <a:r>
              <a:rPr lang="ru-RU" sz="3200" smtClean="0"/>
              <a:t>2 Пригласите школьников пройти тест</a:t>
            </a:r>
          </a:p>
          <a:p>
            <a:pPr eaLnBrk="1" hangingPunct="1"/>
            <a:r>
              <a:rPr lang="ru-RU" sz="3200" smtClean="0"/>
              <a:t>3 Станьте участником вебинара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smtClean="0"/>
              <a:t>Грамоту мы вышлем прямо на почту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7567612" cy="14176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Межрегиональная олимпиада школьников «Высшая проба»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428750"/>
            <a:ext cx="8501063" cy="5214938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Олимпиада 2018-2019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i="1" dirty="0" smtClean="0"/>
              <a:t>Точная информация о сроках проведения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i="1" dirty="0" smtClean="0"/>
              <a:t> олимпиады и другие подробности будут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i="1" dirty="0" smtClean="0"/>
              <a:t> опубликованы в сентябре 2018 года.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1 Регистрация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i="1" dirty="0" smtClean="0"/>
              <a:t>Октябрь 2018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2 Первый (отборочный) этап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i="1" dirty="0" smtClean="0"/>
              <a:t>Ноябрь </a:t>
            </a:r>
            <a:r>
              <a:rPr lang="ru-RU" dirty="0" smtClean="0"/>
              <a:t>—</a:t>
            </a:r>
            <a:r>
              <a:rPr lang="ru-RU" i="1" dirty="0" smtClean="0"/>
              <a:t>декабрь 2018 года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3 Второй (заключительный) этап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i="1" dirty="0" smtClean="0"/>
              <a:t>Январь — февраль 2019 года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Олимпиада школьников «Высшая проба» включена в Перечень олимпиад школьников, дающих льготы при поступлении в высшие учебные заведения РФ.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Приглашаются школьники 7–11 классов из России и стран ближнего зарубежья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48131" name="Picture 2" descr="C:\Users\Natalya\Pictures\news_img-1222-3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0"/>
            <a:ext cx="2571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75"/>
            <a:ext cx="9144000" cy="6715125"/>
          </a:xfrm>
        </p:spPr>
        <p:txBody>
          <a:bodyPr>
            <a:normAutofit fontScale="6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b="1" dirty="0" smtClean="0"/>
              <a:t>ГЛАВА РЕСПУБЛИКИ КРЫМ</a:t>
            </a:r>
            <a:endParaRPr lang="ru-RU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b="1" dirty="0" smtClean="0"/>
              <a:t> </a:t>
            </a:r>
            <a:endParaRPr lang="ru-RU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b="1" dirty="0" smtClean="0"/>
              <a:t>РАСПОРЯЖЕНИЕ</a:t>
            </a:r>
            <a:endParaRPr lang="ru-RU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b="1" dirty="0" smtClean="0"/>
              <a:t>от 3 </a:t>
            </a:r>
            <a:r>
              <a:rPr lang="uk-UA" b="1" dirty="0" err="1" smtClean="0"/>
              <a:t>апреля</a:t>
            </a:r>
            <a:r>
              <a:rPr lang="uk-UA" b="1" dirty="0" smtClean="0"/>
              <a:t> 2018 г. N 134-рг</a:t>
            </a:r>
            <a:endParaRPr lang="ru-RU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b="1" dirty="0" smtClean="0"/>
              <a:t> </a:t>
            </a:r>
            <a:endParaRPr lang="ru-RU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b="1" dirty="0" smtClean="0"/>
              <a:t>О СОЗДАНИИ КООРДИНАЦИОННОГО СОВЕТА ПО ПОВЫШЕНИЮ</a:t>
            </a:r>
            <a:endParaRPr lang="ru-RU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b="1" dirty="0" smtClean="0"/>
              <a:t>ФИНАНСОВОЙ ГРАМОТНОСТИ НАСЕЛЕНИЯ РЕСПУБЛИКИ КРЫМ</a:t>
            </a:r>
            <a:endParaRPr lang="ru-RU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/>
              <a:t> </a:t>
            </a:r>
            <a:endParaRPr lang="ru-RU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2900" dirty="0" smtClean="0"/>
              <a:t>     В </a:t>
            </a:r>
            <a:r>
              <a:rPr lang="uk-UA" sz="2900" dirty="0" err="1" smtClean="0"/>
              <a:t>соответствии</a:t>
            </a:r>
            <a:r>
              <a:rPr lang="uk-UA" sz="2900" dirty="0" smtClean="0"/>
              <a:t> </a:t>
            </a:r>
            <a:r>
              <a:rPr lang="uk-UA" sz="2900" dirty="0" err="1" smtClean="0"/>
              <a:t>со</a:t>
            </a:r>
            <a:r>
              <a:rPr lang="uk-UA" sz="2900" dirty="0" smtClean="0"/>
              <a:t> </a:t>
            </a:r>
            <a:r>
              <a:rPr lang="uk-UA" sz="2900" dirty="0" err="1" smtClean="0">
                <a:hlinkClick r:id="rId2"/>
              </a:rPr>
              <a:t>статьями</a:t>
            </a:r>
            <a:r>
              <a:rPr lang="uk-UA" sz="2900" dirty="0" smtClean="0">
                <a:hlinkClick r:id="rId2"/>
              </a:rPr>
              <a:t> 64</a:t>
            </a:r>
            <a:r>
              <a:rPr lang="uk-UA" sz="2900" dirty="0" smtClean="0"/>
              <a:t>, </a:t>
            </a:r>
            <a:r>
              <a:rPr lang="uk-UA" sz="2900" dirty="0" smtClean="0">
                <a:hlinkClick r:id="rId3"/>
              </a:rPr>
              <a:t>65</a:t>
            </a:r>
            <a:r>
              <a:rPr lang="uk-UA" sz="2900" dirty="0" smtClean="0"/>
              <a:t> </a:t>
            </a:r>
            <a:r>
              <a:rPr lang="uk-UA" sz="2900" dirty="0" err="1" smtClean="0"/>
              <a:t>Конституции</a:t>
            </a:r>
            <a:r>
              <a:rPr lang="uk-UA" sz="2900" dirty="0" smtClean="0"/>
              <a:t> </a:t>
            </a:r>
            <a:r>
              <a:rPr lang="uk-UA" sz="2900" dirty="0" err="1" smtClean="0"/>
              <a:t>Республики</a:t>
            </a:r>
            <a:r>
              <a:rPr lang="uk-UA" sz="2900" dirty="0" smtClean="0"/>
              <a:t> </a:t>
            </a:r>
            <a:r>
              <a:rPr lang="uk-UA" sz="2900" dirty="0" err="1" smtClean="0"/>
              <a:t>Крым</a:t>
            </a:r>
            <a:r>
              <a:rPr lang="uk-UA" sz="2900" dirty="0" smtClean="0"/>
              <a:t>, в </a:t>
            </a:r>
            <a:r>
              <a:rPr lang="uk-UA" sz="2900" dirty="0" err="1" smtClean="0"/>
              <a:t>целях</a:t>
            </a:r>
            <a:r>
              <a:rPr lang="uk-UA" sz="2900" dirty="0" smtClean="0"/>
              <a:t> </a:t>
            </a:r>
            <a:r>
              <a:rPr lang="uk-UA" sz="2900" dirty="0" err="1" smtClean="0"/>
              <a:t>содействия</a:t>
            </a:r>
            <a:r>
              <a:rPr lang="uk-UA" sz="2900" dirty="0" smtClean="0"/>
              <a:t> </a:t>
            </a:r>
            <a:r>
              <a:rPr lang="uk-UA" sz="2900" dirty="0" err="1" smtClean="0"/>
              <a:t>повышению</a:t>
            </a:r>
            <a:r>
              <a:rPr lang="uk-UA" sz="2900" dirty="0" smtClean="0"/>
              <a:t> </a:t>
            </a:r>
            <a:r>
              <a:rPr lang="uk-UA" sz="2900" dirty="0" err="1" smtClean="0"/>
              <a:t>финансовой</a:t>
            </a:r>
            <a:r>
              <a:rPr lang="uk-UA" sz="2900" dirty="0" smtClean="0"/>
              <a:t> </a:t>
            </a:r>
            <a:r>
              <a:rPr lang="uk-UA" sz="2900" dirty="0" err="1" smtClean="0"/>
              <a:t>грамотности</a:t>
            </a:r>
            <a:r>
              <a:rPr lang="uk-UA" sz="2900" dirty="0" smtClean="0"/>
              <a:t> </a:t>
            </a:r>
            <a:r>
              <a:rPr lang="uk-UA" sz="2900" dirty="0" err="1" smtClean="0"/>
              <a:t>населения</a:t>
            </a:r>
            <a:r>
              <a:rPr lang="uk-UA" sz="2900" dirty="0" smtClean="0"/>
              <a:t> </a:t>
            </a:r>
            <a:r>
              <a:rPr lang="uk-UA" sz="2900" dirty="0" err="1" smtClean="0"/>
              <a:t>Республики</a:t>
            </a:r>
            <a:r>
              <a:rPr lang="uk-UA" sz="2900" dirty="0" smtClean="0"/>
              <a:t> </a:t>
            </a:r>
            <a:r>
              <a:rPr lang="uk-UA" sz="2900" dirty="0" err="1" smtClean="0"/>
              <a:t>Крым</a:t>
            </a:r>
            <a:r>
              <a:rPr lang="uk-UA" sz="2900" dirty="0" smtClean="0"/>
              <a:t>, </a:t>
            </a:r>
            <a:r>
              <a:rPr lang="uk-UA" sz="2900" dirty="0" err="1" smtClean="0"/>
              <a:t>расширения</a:t>
            </a:r>
            <a:r>
              <a:rPr lang="uk-UA" sz="2900" dirty="0" smtClean="0"/>
              <a:t> форм и </a:t>
            </a:r>
            <a:r>
              <a:rPr lang="uk-UA" sz="2900" dirty="0" err="1" smtClean="0"/>
              <a:t>методов</a:t>
            </a:r>
            <a:r>
              <a:rPr lang="uk-UA" sz="2900" dirty="0" smtClean="0"/>
              <a:t> </a:t>
            </a:r>
            <a:r>
              <a:rPr lang="uk-UA" sz="2900" dirty="0" err="1" smtClean="0"/>
              <a:t>финансового</a:t>
            </a:r>
            <a:r>
              <a:rPr lang="uk-UA" sz="2900" dirty="0" smtClean="0"/>
              <a:t> </a:t>
            </a:r>
            <a:r>
              <a:rPr lang="uk-UA" sz="2900" dirty="0" err="1" smtClean="0"/>
              <a:t>образования</a:t>
            </a:r>
            <a:r>
              <a:rPr lang="uk-UA" sz="2900" dirty="0" smtClean="0"/>
              <a:t> и </a:t>
            </a:r>
            <a:r>
              <a:rPr lang="uk-UA" sz="2900" dirty="0" err="1" smtClean="0"/>
              <a:t>защиты</a:t>
            </a:r>
            <a:r>
              <a:rPr lang="uk-UA" sz="2900" dirty="0" smtClean="0"/>
              <a:t> прав </a:t>
            </a:r>
            <a:r>
              <a:rPr lang="uk-UA" sz="2900" dirty="0" err="1" smtClean="0"/>
              <a:t>потребителей</a:t>
            </a:r>
            <a:r>
              <a:rPr lang="uk-UA" sz="2900" dirty="0" smtClean="0"/>
              <a:t> </a:t>
            </a:r>
            <a:r>
              <a:rPr lang="uk-UA" sz="2900" dirty="0" err="1" smtClean="0"/>
              <a:t>финансовых</a:t>
            </a:r>
            <a:r>
              <a:rPr lang="uk-UA" sz="2900" dirty="0" smtClean="0"/>
              <a:t> услуг:</a:t>
            </a:r>
            <a:endParaRPr lang="ru-RU" sz="29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9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2900" dirty="0" smtClean="0"/>
              <a:t>1. </a:t>
            </a:r>
            <a:r>
              <a:rPr lang="uk-UA" sz="2900" dirty="0" err="1" smtClean="0"/>
              <a:t>Создать</a:t>
            </a:r>
            <a:r>
              <a:rPr lang="uk-UA" sz="2900" dirty="0" smtClean="0"/>
              <a:t> </a:t>
            </a:r>
            <a:r>
              <a:rPr lang="uk-UA" sz="2900" dirty="0" err="1" smtClean="0"/>
              <a:t>Координационный</a:t>
            </a:r>
            <a:r>
              <a:rPr lang="uk-UA" sz="2900" dirty="0" smtClean="0"/>
              <a:t> </a:t>
            </a:r>
            <a:r>
              <a:rPr lang="uk-UA" sz="2900" dirty="0" err="1" smtClean="0"/>
              <a:t>совет</a:t>
            </a:r>
            <a:r>
              <a:rPr lang="uk-UA" sz="2900" dirty="0" smtClean="0"/>
              <a:t> по </a:t>
            </a:r>
            <a:r>
              <a:rPr lang="uk-UA" sz="2900" dirty="0" err="1" smtClean="0"/>
              <a:t>повышению</a:t>
            </a:r>
            <a:r>
              <a:rPr lang="uk-UA" sz="2900" dirty="0" smtClean="0"/>
              <a:t> </a:t>
            </a:r>
            <a:r>
              <a:rPr lang="uk-UA" sz="2900" dirty="0" err="1" smtClean="0"/>
              <a:t>финансовой</a:t>
            </a:r>
            <a:r>
              <a:rPr lang="uk-UA" sz="2900" dirty="0" smtClean="0"/>
              <a:t> </a:t>
            </a:r>
            <a:r>
              <a:rPr lang="uk-UA" sz="2900" dirty="0" err="1" smtClean="0"/>
              <a:t>грамотности</a:t>
            </a:r>
            <a:r>
              <a:rPr lang="uk-UA" sz="2900" dirty="0" smtClean="0"/>
              <a:t> </a:t>
            </a:r>
            <a:r>
              <a:rPr lang="uk-UA" sz="2900" dirty="0" err="1" smtClean="0"/>
              <a:t>населения</a:t>
            </a:r>
            <a:r>
              <a:rPr lang="uk-UA" sz="2900" dirty="0" smtClean="0"/>
              <a:t> </a:t>
            </a:r>
            <a:r>
              <a:rPr lang="uk-UA" sz="2900" dirty="0" err="1" smtClean="0"/>
              <a:t>Республики</a:t>
            </a:r>
            <a:r>
              <a:rPr lang="uk-UA" sz="2900" dirty="0" smtClean="0"/>
              <a:t> </a:t>
            </a:r>
            <a:r>
              <a:rPr lang="uk-UA" sz="2900" dirty="0" err="1" smtClean="0"/>
              <a:t>Крым</a:t>
            </a:r>
            <a:r>
              <a:rPr lang="uk-UA" sz="2900" dirty="0" smtClean="0"/>
              <a:t> в </a:t>
            </a:r>
            <a:r>
              <a:rPr lang="uk-UA" sz="2900" dirty="0" err="1" smtClean="0">
                <a:hlinkClick r:id="rId4" action="ppaction://hlinkfile"/>
              </a:rPr>
              <a:t>составе</a:t>
            </a:r>
            <a:r>
              <a:rPr lang="uk-UA" sz="2900" dirty="0" smtClean="0"/>
              <a:t> </a:t>
            </a:r>
            <a:r>
              <a:rPr lang="uk-UA" sz="2900" dirty="0" err="1" smtClean="0"/>
              <a:t>согласно</a:t>
            </a:r>
            <a:r>
              <a:rPr lang="uk-UA" sz="2900" dirty="0" smtClean="0"/>
              <a:t> </a:t>
            </a:r>
            <a:r>
              <a:rPr lang="uk-UA" sz="2900" dirty="0" err="1" smtClean="0"/>
              <a:t>приложению</a:t>
            </a:r>
            <a:r>
              <a:rPr lang="uk-UA" sz="2900" dirty="0" smtClean="0"/>
              <a:t> 1.</a:t>
            </a:r>
            <a:endParaRPr lang="ru-RU" sz="29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2900" dirty="0" smtClean="0"/>
              <a:t> </a:t>
            </a:r>
            <a:endParaRPr lang="ru-RU" sz="29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2900" dirty="0" smtClean="0"/>
              <a:t>2. Утвердить:</a:t>
            </a:r>
            <a:endParaRPr lang="ru-RU" sz="29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2900" dirty="0" smtClean="0"/>
              <a:t> 2.1. </a:t>
            </a:r>
            <a:r>
              <a:rPr lang="uk-UA" sz="2900" dirty="0" err="1" smtClean="0">
                <a:hlinkClick r:id="rId4" action="ppaction://hlinkfile"/>
              </a:rPr>
              <a:t>Положение</a:t>
            </a:r>
            <a:r>
              <a:rPr lang="uk-UA" sz="2900" dirty="0" smtClean="0"/>
              <a:t> о </a:t>
            </a:r>
            <a:r>
              <a:rPr lang="uk-UA" sz="2900" dirty="0" err="1" smtClean="0"/>
              <a:t>Координационном</a:t>
            </a:r>
            <a:r>
              <a:rPr lang="uk-UA" sz="2900" dirty="0" smtClean="0"/>
              <a:t> </a:t>
            </a:r>
            <a:r>
              <a:rPr lang="uk-UA" sz="2900" dirty="0" err="1" smtClean="0"/>
              <a:t>совете</a:t>
            </a:r>
            <a:r>
              <a:rPr lang="uk-UA" sz="2900" dirty="0" smtClean="0"/>
              <a:t> по </a:t>
            </a:r>
            <a:r>
              <a:rPr lang="uk-UA" sz="2900" dirty="0" err="1" smtClean="0"/>
              <a:t>повышению</a:t>
            </a:r>
            <a:r>
              <a:rPr lang="uk-UA" sz="2900" dirty="0" smtClean="0"/>
              <a:t> </a:t>
            </a:r>
            <a:r>
              <a:rPr lang="uk-UA" sz="2900" dirty="0" err="1" smtClean="0"/>
              <a:t>финансовой</a:t>
            </a:r>
            <a:r>
              <a:rPr lang="uk-UA" sz="2900" dirty="0" smtClean="0"/>
              <a:t> </a:t>
            </a:r>
            <a:r>
              <a:rPr lang="uk-UA" sz="2900" dirty="0" err="1" smtClean="0"/>
              <a:t>грамотности</a:t>
            </a:r>
            <a:r>
              <a:rPr lang="uk-UA" sz="2900" dirty="0" smtClean="0"/>
              <a:t> </a:t>
            </a:r>
            <a:r>
              <a:rPr lang="uk-UA" sz="2900" dirty="0" err="1" smtClean="0"/>
              <a:t>населения</a:t>
            </a:r>
            <a:r>
              <a:rPr lang="uk-UA" sz="2900" dirty="0" smtClean="0"/>
              <a:t> </a:t>
            </a:r>
            <a:r>
              <a:rPr lang="uk-UA" sz="2900" dirty="0" err="1" smtClean="0"/>
              <a:t>Республики</a:t>
            </a:r>
            <a:r>
              <a:rPr lang="uk-UA" sz="2900" dirty="0" smtClean="0"/>
              <a:t> </a:t>
            </a:r>
            <a:r>
              <a:rPr lang="uk-UA" sz="2900" dirty="0" err="1" smtClean="0"/>
              <a:t>Крым</a:t>
            </a:r>
            <a:r>
              <a:rPr lang="uk-UA" sz="2900" dirty="0" smtClean="0"/>
              <a:t> (</a:t>
            </a:r>
            <a:r>
              <a:rPr lang="uk-UA" sz="2900" dirty="0" err="1" smtClean="0"/>
              <a:t>приложение</a:t>
            </a:r>
            <a:r>
              <a:rPr lang="uk-UA" sz="2900" dirty="0" smtClean="0"/>
              <a:t> 2);</a:t>
            </a:r>
            <a:endParaRPr lang="ru-RU" sz="29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2900" dirty="0" smtClean="0"/>
              <a:t>  2.2. </a:t>
            </a:r>
            <a:r>
              <a:rPr lang="uk-UA" sz="2900" dirty="0" err="1" smtClean="0">
                <a:hlinkClick r:id="rId5" action="ppaction://hlinkfile"/>
              </a:rPr>
              <a:t>Положение</a:t>
            </a:r>
            <a:r>
              <a:rPr lang="uk-UA" sz="2900" dirty="0" smtClean="0"/>
              <a:t> о </a:t>
            </a:r>
            <a:r>
              <a:rPr lang="uk-UA" sz="2900" dirty="0" err="1" smtClean="0"/>
              <a:t>награждении</a:t>
            </a:r>
            <a:r>
              <a:rPr lang="uk-UA" sz="2900" dirty="0" smtClean="0"/>
              <a:t> </a:t>
            </a:r>
            <a:r>
              <a:rPr lang="uk-UA" sz="2900" dirty="0" err="1" smtClean="0"/>
              <a:t>Благодарственным</a:t>
            </a:r>
            <a:r>
              <a:rPr lang="uk-UA" sz="2900" dirty="0" smtClean="0"/>
              <a:t> письмом </a:t>
            </a:r>
            <a:r>
              <a:rPr lang="uk-UA" sz="2900" dirty="0" err="1" smtClean="0"/>
              <a:t>Координационного</a:t>
            </a:r>
            <a:r>
              <a:rPr lang="uk-UA" sz="2900" dirty="0" smtClean="0"/>
              <a:t> </a:t>
            </a:r>
            <a:r>
              <a:rPr lang="uk-UA" sz="2900" dirty="0" err="1" smtClean="0"/>
              <a:t>совета</a:t>
            </a:r>
            <a:r>
              <a:rPr lang="uk-UA" sz="2900" dirty="0" smtClean="0"/>
              <a:t> по </a:t>
            </a:r>
            <a:r>
              <a:rPr lang="uk-UA" sz="2900" dirty="0" err="1" smtClean="0"/>
              <a:t>повышению</a:t>
            </a:r>
            <a:r>
              <a:rPr lang="uk-UA" sz="2900" dirty="0" smtClean="0"/>
              <a:t> </a:t>
            </a:r>
            <a:r>
              <a:rPr lang="uk-UA" sz="2900" dirty="0" err="1" smtClean="0"/>
              <a:t>финансовой</a:t>
            </a:r>
            <a:r>
              <a:rPr lang="uk-UA" sz="2900" dirty="0" smtClean="0"/>
              <a:t> </a:t>
            </a:r>
            <a:r>
              <a:rPr lang="uk-UA" sz="2900" dirty="0" err="1" smtClean="0"/>
              <a:t>грамотности</a:t>
            </a:r>
            <a:r>
              <a:rPr lang="uk-UA" sz="2900" dirty="0" smtClean="0"/>
              <a:t> </a:t>
            </a:r>
            <a:r>
              <a:rPr lang="uk-UA" sz="2900" dirty="0" err="1" smtClean="0"/>
              <a:t>населения</a:t>
            </a:r>
            <a:r>
              <a:rPr lang="uk-UA" sz="2900" dirty="0" smtClean="0"/>
              <a:t> </a:t>
            </a:r>
            <a:r>
              <a:rPr lang="uk-UA" sz="2900" dirty="0" err="1" smtClean="0"/>
              <a:t>Республики</a:t>
            </a:r>
            <a:r>
              <a:rPr lang="uk-UA" sz="2900" dirty="0" smtClean="0"/>
              <a:t> </a:t>
            </a:r>
            <a:r>
              <a:rPr lang="uk-UA" sz="2900" dirty="0" err="1" smtClean="0"/>
              <a:t>Крым</a:t>
            </a:r>
            <a:r>
              <a:rPr lang="uk-UA" sz="2900" dirty="0" smtClean="0"/>
              <a:t> (</a:t>
            </a:r>
            <a:r>
              <a:rPr lang="uk-UA" sz="2900" dirty="0" err="1" smtClean="0"/>
              <a:t>прило</a:t>
            </a:r>
            <a:r>
              <a:rPr lang="uk-UA" sz="2600" dirty="0" err="1" smtClean="0"/>
              <a:t>жение</a:t>
            </a:r>
            <a:r>
              <a:rPr lang="uk-UA" sz="2600" dirty="0" smtClean="0"/>
              <a:t> 3).</a:t>
            </a:r>
            <a:endParaRPr lang="ru-RU" sz="26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2600" dirty="0" smtClean="0"/>
              <a:t> </a:t>
            </a:r>
            <a:endParaRPr lang="ru-RU" sz="26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2600" dirty="0" smtClean="0"/>
              <a:t>Глава </a:t>
            </a:r>
            <a:r>
              <a:rPr lang="uk-UA" sz="2600" dirty="0" err="1" smtClean="0"/>
              <a:t>Республики</a:t>
            </a:r>
            <a:r>
              <a:rPr lang="uk-UA" sz="2600" dirty="0" smtClean="0"/>
              <a:t> </a:t>
            </a:r>
            <a:r>
              <a:rPr lang="uk-UA" sz="2600" dirty="0" err="1" smtClean="0"/>
              <a:t>Крым</a:t>
            </a:r>
            <a:endParaRPr lang="ru-RU" sz="26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2600" dirty="0" smtClean="0"/>
              <a:t>С.АКСЕНОВ</a:t>
            </a:r>
            <a:endParaRPr lang="ru-RU" sz="26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5222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3200" smtClean="0">
                <a:hlinkClick r:id="rId2"/>
              </a:rPr>
              <a:t>https://fmc.hse.ru/</a:t>
            </a:r>
            <a:endParaRPr lang="ru-RU" sz="3200" smtClean="0"/>
          </a:p>
          <a:p>
            <a:pPr eaLnBrk="1" hangingPunct="1"/>
            <a:r>
              <a:rPr lang="en-US" sz="3200" smtClean="0">
                <a:hlinkClick r:id="rId3"/>
              </a:rPr>
              <a:t>https://</a:t>
            </a:r>
            <a:r>
              <a:rPr lang="ru-RU" sz="3200" smtClean="0">
                <a:hlinkClick r:id="rId3"/>
              </a:rPr>
              <a:t>вашифинансы.рф</a:t>
            </a:r>
            <a:endParaRPr lang="ru-RU" sz="3200" smtClean="0"/>
          </a:p>
          <a:p>
            <a:pPr eaLnBrk="1" hangingPunct="1"/>
            <a:r>
              <a:rPr lang="en-US" sz="3200" smtClean="0">
                <a:hlinkClick r:id="rId4"/>
              </a:rPr>
              <a:t>https://</a:t>
            </a:r>
            <a:r>
              <a:rPr lang="ru-RU" sz="3200" smtClean="0">
                <a:hlinkClick r:id="rId4"/>
              </a:rPr>
              <a:t>хочумогузнаю.рф</a:t>
            </a:r>
            <a:endParaRPr lang="ru-RU" sz="3200" smtClean="0"/>
          </a:p>
          <a:p>
            <a:pPr eaLnBrk="1" hangingPunct="1"/>
            <a:r>
              <a:rPr lang="en-US" sz="3200" smtClean="0">
                <a:hlinkClick r:id="rId5"/>
              </a:rPr>
              <a:t>https://</a:t>
            </a:r>
            <a:r>
              <a:rPr lang="ru-RU" sz="3200" smtClean="0">
                <a:hlinkClick r:id="rId5"/>
              </a:rPr>
              <a:t>литфин.рф</a:t>
            </a:r>
            <a:endParaRPr lang="ru-RU" sz="3200" smtClean="0"/>
          </a:p>
          <a:p>
            <a:pPr eaLnBrk="1" hangingPunct="1"/>
            <a:r>
              <a:rPr lang="en-US" sz="3200" smtClean="0">
                <a:hlinkClick r:id="rId6"/>
              </a:rPr>
              <a:t>https://</a:t>
            </a:r>
            <a:r>
              <a:rPr lang="ru-RU" sz="3200" smtClean="0">
                <a:hlinkClick r:id="rId6"/>
              </a:rPr>
              <a:t>финлагерь.рф</a:t>
            </a:r>
            <a:endParaRPr lang="ru-RU" sz="3200" smtClean="0"/>
          </a:p>
          <a:p>
            <a:pPr eaLnBrk="1" hangingPunct="1"/>
            <a:endParaRPr lang="ru-RU" sz="3200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Содержимое 3" descr="стратегия 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650" y="285750"/>
            <a:ext cx="8720138" cy="61325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4" name="Содержимое 3" descr="стратегия 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357188"/>
            <a:ext cx="8586788" cy="60610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Содержимое 3" descr="стратегия 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650" y="285750"/>
            <a:ext cx="8609013" cy="61325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58175" cy="571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Этапы «Дорожной карты»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714356"/>
          <a:ext cx="8858312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Этапы «Дорожной карты»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928670"/>
          <a:ext cx="8643998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ПООП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313" y="1071563"/>
          <a:ext cx="8429625" cy="566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589"/>
                <a:gridCol w="4585095"/>
              </a:tblGrid>
              <a:tr h="15285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Обязательная  часть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Формируемая участниками образовательного процесса</a:t>
                      </a:r>
                      <a:endParaRPr lang="ru-RU" sz="2400" dirty="0"/>
                    </a:p>
                  </a:txBody>
                  <a:tcPr/>
                </a:tc>
              </a:tr>
              <a:tr h="74322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60-70%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30-40%</a:t>
                      </a:r>
                      <a:endParaRPr lang="ru-RU" sz="2400" dirty="0"/>
                    </a:p>
                  </a:txBody>
                  <a:tcPr/>
                </a:tc>
              </a:tr>
              <a:tr h="13716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Обязательные предметы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Факультативы</a:t>
                      </a:r>
                    </a:p>
                    <a:p>
                      <a:pPr algn="ctr"/>
                      <a:r>
                        <a:rPr lang="ru-RU" sz="2400" dirty="0" err="1" smtClean="0"/>
                        <a:t>Элективы</a:t>
                      </a:r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Внеурочная</a:t>
                      </a:r>
                      <a:r>
                        <a:rPr lang="ru-RU" sz="2400" baseline="0" dirty="0" smtClean="0"/>
                        <a:t> деятельность</a:t>
                      </a:r>
                      <a:endParaRPr lang="ru-RU" sz="2400" dirty="0"/>
                    </a:p>
                  </a:txBody>
                  <a:tcPr/>
                </a:tc>
              </a:tr>
              <a:tr h="20001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Обязательные экзамены</a:t>
                      </a:r>
                    </a:p>
                    <a:p>
                      <a:pPr algn="ctr"/>
                      <a:r>
                        <a:rPr lang="ru-RU" sz="2400" dirty="0" smtClean="0"/>
                        <a:t>ОГЭ</a:t>
                      </a:r>
                    </a:p>
                    <a:p>
                      <a:pPr algn="ctr"/>
                      <a:r>
                        <a:rPr lang="ru-RU" sz="2400" dirty="0" smtClean="0"/>
                        <a:t>ЕГЭ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Конкурсы</a:t>
                      </a:r>
                    </a:p>
                    <a:p>
                      <a:pPr algn="ctr"/>
                      <a:r>
                        <a:rPr lang="ru-RU" sz="2400" dirty="0" smtClean="0"/>
                        <a:t>Конференции</a:t>
                      </a:r>
                    </a:p>
                    <a:p>
                      <a:pPr algn="ctr"/>
                      <a:r>
                        <a:rPr lang="ru-RU" sz="2400" dirty="0" smtClean="0"/>
                        <a:t>Соревнования</a:t>
                      </a:r>
                    </a:p>
                    <a:p>
                      <a:pPr algn="ctr"/>
                      <a:r>
                        <a:rPr lang="ru-RU" sz="2400" dirty="0" smtClean="0"/>
                        <a:t>Олимпиады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765</TotalTime>
  <Words>1063</Words>
  <PresentationFormat>Экран (4:3)</PresentationFormat>
  <Paragraphs>216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36</vt:i4>
      </vt:variant>
    </vt:vector>
  </HeadingPairs>
  <TitlesOfParts>
    <vt:vector size="49" baseType="lpstr"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ОБРАЗОВАТЕЛЬНОЕ НАПРАВЛЕНИЕ СТРАТЕГИИ ПОВЫШЕНИЯ ФИНАНСОВОЙ ГРАМОТНОСТИ В РОССИЙСКОЙ ФЕДЕРАЦИИ НА 2017-2023 ГОДЫ</vt:lpstr>
      <vt:lpstr> СТРАТЕГИЯ ПОВЫШЕНИЯ ФИНАНСОВОЙ ГРАМОТНОСТИ В РОССИЙСКОЙ ФЕДЕРАЦИИ НА 2017 - 2023 ГОДЫ </vt:lpstr>
      <vt:lpstr>Слайд 3</vt:lpstr>
      <vt:lpstr>Слайд 4</vt:lpstr>
      <vt:lpstr>Слайд 5</vt:lpstr>
      <vt:lpstr>Слайд 6</vt:lpstr>
      <vt:lpstr>ЭТАПЫ «ДОРОЖНОЙ КАРТЫ»</vt:lpstr>
      <vt:lpstr>ЭТАПЫ «ДОРОЖНОЙ КАРТЫ»</vt:lpstr>
      <vt:lpstr>ПООП</vt:lpstr>
      <vt:lpstr>ИНСТРУМЕНТЫ ВНЕДРЕНИЯ: ОБЩЕОБРАЗОВАТЕЛЬНЫЕ ПРЕДМЕТЫ</vt:lpstr>
      <vt:lpstr>ОГРАНИЧЕНИЯ И РИСКИ ВНЕДРЕНИЯ, СПОСОБЫ МИНИМИЗАЦИИ</vt:lpstr>
      <vt:lpstr>ИНСТРУМЕНТ ВНЕДРЕНИЯ: ИНДИВИДУАЛЬНЫЙ ПРОЕКТ</vt:lpstr>
      <vt:lpstr>ИССЛЕДОВАТЕЛЬСКИЙ ПРОЕКТ В ОБЛАСТИ ФИНАНСОВОЙ ГРАМОТНОСТИ</vt:lpstr>
      <vt:lpstr>«РАМКА» ФИНАНСОВОЙ ГРАМОТНОСТИ ТЕМАТИКА ИНДИВИДУАЛЬНЫХ ПРОЕКТОВ</vt:lpstr>
      <vt:lpstr>СУБЪЕКТЫ ПРОЦЕССА ПОДГОТОВКИ ПРОЕКТА</vt:lpstr>
      <vt:lpstr>ИНСТРУМЕНТЫ ВНЕДРЕНИЯ: ЧАСТЬ ООП, ФОРМИРУЕМАЯ УЧАСТНИКАМИ ОБРАЗОВАТЕЛЬНЫХ ОТНОШЕНИЙ</vt:lpstr>
      <vt:lpstr>УМК</vt:lpstr>
      <vt:lpstr>5-7 КЛАСС</vt:lpstr>
      <vt:lpstr>8-9 КЛАССЫ</vt:lpstr>
      <vt:lpstr>10-11 КЛАССЫ</vt:lpstr>
      <vt:lpstr>ИНТЕРАКТИВНЫЕ ИНСТРУМЕНТЫ ВНЕДРЕНИЯ</vt:lpstr>
      <vt:lpstr>Слайд 22</vt:lpstr>
      <vt:lpstr>Слайд 23</vt:lpstr>
      <vt:lpstr>Слайд 24</vt:lpstr>
      <vt:lpstr>МЕРОПРИЯТИЯ В РАМКАХ НЕДЕЛИ</vt:lpstr>
      <vt:lpstr>Слайд 26</vt:lpstr>
      <vt:lpstr>Слайд 27</vt:lpstr>
      <vt:lpstr>Слайд 28</vt:lpstr>
      <vt:lpstr>Слайд 29</vt:lpstr>
      <vt:lpstr>Слайд 30</vt:lpstr>
      <vt:lpstr>ДЛЯ УЧИТЕЛЕЙ </vt:lpstr>
      <vt:lpstr>КАК ПРИНЯТЬ УЧАСТИЕ УЧИТЕЛЮ </vt:lpstr>
      <vt:lpstr>МЕЖРЕГИОНАЛЬНАЯ ОЛИМПИАДА ШКОЛЬНИКОВ «ВЫСШАЯ ПРОБА» </vt:lpstr>
      <vt:lpstr>Слайд 34</vt:lpstr>
      <vt:lpstr>РЕСУРСЫ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75</cp:revision>
  <dcterms:created xsi:type="dcterms:W3CDTF">2018-03-13T18:38:27Z</dcterms:created>
  <dcterms:modified xsi:type="dcterms:W3CDTF">2018-10-22T07:54:25Z</dcterms:modified>
</cp:coreProperties>
</file>