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2"/>
  </p:notesMasterIdLst>
  <p:sldIdLst>
    <p:sldId id="256" r:id="rId4"/>
    <p:sldId id="257" r:id="rId5"/>
    <p:sldId id="259" r:id="rId6"/>
    <p:sldId id="258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100" autoAdjust="0"/>
  </p:normalViewPr>
  <p:slideViewPr>
    <p:cSldViewPr>
      <p:cViewPr>
        <p:scale>
          <a:sx n="60" d="100"/>
          <a:sy n="60" d="100"/>
        </p:scale>
        <p:origin x="-1373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F1435-15AB-4C0C-9887-59DD26FB0A1E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9DAB8-7D58-4D5A-AC24-D84F836F09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123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9DAB8-7D58-4D5A-AC24-D84F836F093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745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9DAB8-7D58-4D5A-AC24-D84F836F093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745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9DAB8-7D58-4D5A-AC24-D84F836F093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003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9DAB8-7D58-4D5A-AC24-D84F836F093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003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9DAB8-7D58-4D5A-AC24-D84F836F093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003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9DAB8-7D58-4D5A-AC24-D84F836F0933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003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подготовка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9DAB8-7D58-4D5A-AC24-D84F836F0933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003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202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608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0416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265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647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637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519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2395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452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4739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242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729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8823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3249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8420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2659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6476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6375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5198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2395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452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473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4322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2426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8823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3249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842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729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306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175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898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278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C9C-715C-4744-936D-1D53DF584A0B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8183-89CF-4FE0-8AE8-BF61F8580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5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72C9C-715C-4744-936D-1D53DF584A0B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C8183-89CF-4FE0-8AE8-BF61F8580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4250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92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72C9C-715C-4744-936D-1D53DF584A0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16.04.2014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C8183-89CF-4FE0-8AE8-BF61F8580013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92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ФГОС. Старшая школа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916832"/>
            <a:ext cx="6400800" cy="17526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Учебный план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25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70609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Требования ФГОС. Статья 18.3.1: ООП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112568"/>
          </a:xfrm>
        </p:spPr>
        <p:txBody>
          <a:bodyPr>
            <a:normAutofit fontScale="70000" lnSpcReduction="20000"/>
          </a:bodyPr>
          <a:lstStyle/>
          <a:p>
            <a:r>
              <a:rPr lang="ru-RU" sz="4100" dirty="0" smtClean="0"/>
              <a:t>ООП может включать </a:t>
            </a:r>
            <a:r>
              <a:rPr lang="ru-RU" sz="4100" b="1" dirty="0" smtClean="0"/>
              <a:t>один или несколько </a:t>
            </a:r>
            <a:r>
              <a:rPr lang="ru-RU" sz="4100" dirty="0" smtClean="0"/>
              <a:t>планов, в </a:t>
            </a:r>
            <a:r>
              <a:rPr lang="ru-RU" sz="4100" dirty="0" err="1" smtClean="0"/>
              <a:t>т.ч</a:t>
            </a:r>
            <a:r>
              <a:rPr lang="ru-RU" sz="4100" dirty="0" smtClean="0"/>
              <a:t>. – различных профилей:</a:t>
            </a:r>
          </a:p>
          <a:p>
            <a:pPr lvl="1"/>
            <a:r>
              <a:rPr lang="ru-RU" sz="3400" dirty="0" smtClean="0"/>
              <a:t>естественнонаучный</a:t>
            </a:r>
          </a:p>
          <a:p>
            <a:pPr lvl="1"/>
            <a:r>
              <a:rPr lang="ru-RU" sz="3400" dirty="0" smtClean="0"/>
              <a:t>гуманитарный</a:t>
            </a:r>
          </a:p>
          <a:p>
            <a:pPr lvl="1"/>
            <a:r>
              <a:rPr lang="ru-RU" sz="3400" dirty="0" smtClean="0"/>
              <a:t>социально-экономический</a:t>
            </a:r>
          </a:p>
          <a:p>
            <a:pPr lvl="1"/>
            <a:r>
              <a:rPr lang="ru-RU" sz="3400" dirty="0" smtClean="0"/>
              <a:t>технологический</a:t>
            </a:r>
          </a:p>
          <a:p>
            <a:pPr lvl="1"/>
            <a:r>
              <a:rPr lang="ru-RU" sz="3400" dirty="0" smtClean="0"/>
              <a:t>универсальный</a:t>
            </a:r>
          </a:p>
          <a:p>
            <a:r>
              <a:rPr lang="ru-RU" sz="4100" dirty="0" smtClean="0"/>
              <a:t>Нормативный срок освоения ООП – </a:t>
            </a:r>
            <a:r>
              <a:rPr lang="ru-RU" sz="4600" b="1" dirty="0" smtClean="0"/>
              <a:t>2</a:t>
            </a:r>
            <a:r>
              <a:rPr lang="ru-RU" sz="4100" b="1" dirty="0" smtClean="0"/>
              <a:t> года</a:t>
            </a:r>
          </a:p>
          <a:p>
            <a:r>
              <a:rPr lang="ru-RU" sz="4100" dirty="0" smtClean="0"/>
              <a:t>Количество занятий за 2 года на одного обучающегося – не менее 2170 часов и не более 2590 часов (В пересчете на 35 учебных недель </a:t>
            </a:r>
            <a:r>
              <a:rPr lang="ru-RU" sz="4100" b="1" dirty="0" smtClean="0"/>
              <a:t>не менее </a:t>
            </a:r>
            <a:r>
              <a:rPr lang="ru-RU" sz="4600" b="1" dirty="0" smtClean="0"/>
              <a:t>31</a:t>
            </a:r>
            <a:r>
              <a:rPr lang="ru-RU" sz="4100" b="1" dirty="0" smtClean="0"/>
              <a:t> часов в неделю </a:t>
            </a:r>
            <a:r>
              <a:rPr lang="ru-RU" sz="4100" dirty="0" smtClean="0"/>
              <a:t>и </a:t>
            </a:r>
            <a:r>
              <a:rPr lang="ru-RU" sz="4100" b="1" dirty="0" smtClean="0"/>
              <a:t>не более </a:t>
            </a:r>
            <a:r>
              <a:rPr lang="ru-RU" sz="4600" b="1" dirty="0" smtClean="0"/>
              <a:t>37</a:t>
            </a:r>
            <a:r>
              <a:rPr lang="ru-RU" sz="4100" b="1" dirty="0" smtClean="0"/>
              <a:t> часов</a:t>
            </a:r>
            <a:r>
              <a:rPr lang="ru-RU" sz="4100" dirty="0" smtClean="0"/>
              <a:t> в неделю)</a:t>
            </a:r>
            <a:endParaRPr lang="ru-RU" sz="4100" dirty="0"/>
          </a:p>
        </p:txBody>
      </p:sp>
    </p:spTree>
    <p:extLst>
      <p:ext uri="{BB962C8B-B14F-4D97-AF65-F5344CB8AC3E}">
        <p14:creationId xmlns:p14="http://schemas.microsoft.com/office/powerpoint/2010/main" val="283468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Требования ФГОС. Статья 18.3.1: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3600" b="1" dirty="0" smtClean="0">
                <a:solidFill>
                  <a:srgbClr val="FFFF00"/>
                </a:solidFill>
              </a:rPr>
              <a:t> Учебный план профиля или индивидуальный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28800"/>
            <a:ext cx="8712968" cy="482453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9(10) предметов</a:t>
            </a:r>
          </a:p>
          <a:p>
            <a:r>
              <a:rPr lang="ru-RU" dirty="0" smtClean="0"/>
              <a:t>не менее </a:t>
            </a:r>
            <a:r>
              <a:rPr lang="ru-RU" sz="3600" b="1" dirty="0" smtClean="0"/>
              <a:t>1</a:t>
            </a:r>
            <a:r>
              <a:rPr lang="ru-RU" b="1" dirty="0" smtClean="0"/>
              <a:t> предмета </a:t>
            </a:r>
            <a:r>
              <a:rPr lang="ru-RU" dirty="0" smtClean="0"/>
              <a:t>из каждой </a:t>
            </a:r>
            <a:r>
              <a:rPr lang="ru-RU" b="1" dirty="0" smtClean="0"/>
              <a:t>обязательной</a:t>
            </a:r>
            <a:r>
              <a:rPr lang="ru-RU" dirty="0" smtClean="0"/>
              <a:t> учебной области (на базовом или углублен-ном уровне)</a:t>
            </a:r>
          </a:p>
          <a:p>
            <a:r>
              <a:rPr lang="ru-RU" dirty="0" smtClean="0"/>
              <a:t>предметы, </a:t>
            </a:r>
            <a:r>
              <a:rPr lang="ru-RU" b="1" dirty="0" smtClean="0"/>
              <a:t>общие</a:t>
            </a:r>
            <a:r>
              <a:rPr lang="ru-RU" dirty="0" smtClean="0"/>
              <a:t> для включения во все учебные планы</a:t>
            </a:r>
          </a:p>
          <a:p>
            <a:r>
              <a:rPr lang="ru-RU" dirty="0" smtClean="0"/>
              <a:t>3(4) предмета на углубленном уровне (кроме учебного плана универсального профиля)</a:t>
            </a:r>
          </a:p>
          <a:p>
            <a:r>
              <a:rPr lang="ru-RU" dirty="0" smtClean="0"/>
              <a:t>Индивидуальный проект</a:t>
            </a:r>
          </a:p>
          <a:p>
            <a:endParaRPr lang="ru-RU" dirty="0" smtClean="0"/>
          </a:p>
          <a:p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22131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Требования ФГОС. Статья 18.3.1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472608"/>
          </a:xfrm>
        </p:spPr>
        <p:txBody>
          <a:bodyPr>
            <a:normAutofit/>
          </a:bodyPr>
          <a:lstStyle/>
          <a:p>
            <a:r>
              <a:rPr lang="ru-RU" b="1" dirty="0" smtClean="0"/>
              <a:t>Обязательные предметные области и </a:t>
            </a:r>
            <a:r>
              <a:rPr lang="ru-RU" b="1" dirty="0" smtClean="0">
                <a:solidFill>
                  <a:srgbClr val="FF0000"/>
                </a:solidFill>
              </a:rPr>
              <a:t>общие</a:t>
            </a:r>
            <a:r>
              <a:rPr lang="ru-RU" b="1" dirty="0" smtClean="0"/>
              <a:t> для всех планов предметы </a:t>
            </a:r>
          </a:p>
        </p:txBody>
      </p:sp>
      <p:sp>
        <p:nvSpPr>
          <p:cNvPr id="7" name="TextBox 6"/>
          <p:cNvSpPr txBox="1"/>
          <p:nvPr/>
        </p:nvSpPr>
        <p:spPr>
          <a:xfrm rot="16200000">
            <a:off x="104185" y="2332866"/>
            <a:ext cx="720069" cy="50400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ФИЛО-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ЛОГИЯ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305456" y="5506882"/>
            <a:ext cx="1440000" cy="504000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ОБЩЕСТВЕННЫЕ</a:t>
            </a:r>
          </a:p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НАУКИ</a:t>
            </a:r>
            <a:endParaRPr lang="ru-RU" sz="1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5400000">
            <a:off x="6779400" y="1086911"/>
            <a:ext cx="1080120" cy="3132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36000" indent="-360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FF0000"/>
                </a:solidFill>
              </a:rPr>
              <a:t>Математика: алгебра и</a:t>
            </a:r>
          </a:p>
          <a:p>
            <a:pPr>
              <a:lnSpc>
                <a:spcPct val="70000"/>
              </a:lnSpc>
            </a:pP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 начала математического</a:t>
            </a:r>
          </a:p>
          <a:p>
            <a:pPr>
              <a:lnSpc>
                <a:spcPct val="70000"/>
              </a:lnSpc>
            </a:pP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 анализа, геометрия, Б/У</a:t>
            </a:r>
          </a:p>
          <a:p>
            <a:pPr marL="36000" indent="-360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Информатика, Б/У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4793618" y="2231206"/>
            <a:ext cx="1440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</a:rPr>
              <a:t>МАТЕМАТИКА и</a:t>
            </a:r>
          </a:p>
          <a:p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</a:rPr>
              <a:t>ИНФОРМАТИКА</a:t>
            </a:r>
            <a:endParaRPr lang="ru-RU" sz="14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2362759" y="2011089"/>
            <a:ext cx="851709" cy="4212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36000" indent="-360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FF0000"/>
                </a:solidFill>
              </a:rPr>
              <a:t>Иностранный язык, Б/У</a:t>
            </a:r>
          </a:p>
          <a:p>
            <a:pPr marL="36000" indent="-360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2-й иностранный язык, Б/У</a:t>
            </a:r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2049221" y="3679791"/>
            <a:ext cx="1478786" cy="4212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36000" indent="-360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FF0000"/>
                </a:solidFill>
              </a:rPr>
              <a:t>История, Б/У</a:t>
            </a:r>
          </a:p>
          <a:p>
            <a:pPr marL="36000" indent="-360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или </a:t>
            </a:r>
            <a:r>
              <a:rPr lang="ru-RU" sz="2000" b="1" dirty="0" smtClean="0">
                <a:solidFill>
                  <a:srgbClr val="FF0000"/>
                </a:solidFill>
              </a:rPr>
              <a:t>Россия с мире, Б </a:t>
            </a:r>
          </a:p>
          <a:p>
            <a:pPr marL="36000" indent="-360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География, Б/У</a:t>
            </a:r>
          </a:p>
          <a:p>
            <a:pPr marL="36000" indent="-360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Экономика, Б/У</a:t>
            </a:r>
          </a:p>
          <a:p>
            <a:pPr marL="36000" indent="-360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Право, Б/У</a:t>
            </a:r>
          </a:p>
          <a:p>
            <a:pPr marL="36000" indent="-360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Обществознание, Б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0" y="3852000"/>
            <a:ext cx="848309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ИНОСТР.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ЯЗЫКИ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2428615" y="478900"/>
            <a:ext cx="720000" cy="421200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36000" indent="-360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FF0000"/>
                </a:solidFill>
              </a:rPr>
              <a:t>Русский язык и литература, Б/У</a:t>
            </a:r>
          </a:p>
          <a:p>
            <a:pPr marL="36000" indent="-360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Родной (нерусский) яз. и лит-</a:t>
            </a:r>
            <a:r>
              <a:rPr lang="ru-RU" sz="2000" b="1" dirty="0" err="1" smtClean="0">
                <a:solidFill>
                  <a:schemeClr val="tx2">
                    <a:lumMod val="10000"/>
                  </a:schemeClr>
                </a:solidFill>
              </a:rPr>
              <a:t>ра</a:t>
            </a: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, Б/У</a:t>
            </a:r>
          </a:p>
        </p:txBody>
      </p:sp>
      <p:sp>
        <p:nvSpPr>
          <p:cNvPr id="16" name="TextBox 15"/>
          <p:cNvSpPr txBox="1"/>
          <p:nvPr/>
        </p:nvSpPr>
        <p:spPr>
          <a:xfrm rot="16200000">
            <a:off x="4815862" y="3855479"/>
            <a:ext cx="1366016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</a:rPr>
              <a:t>ЕСТЕСТВЕННЫЕ</a:t>
            </a:r>
          </a:p>
          <a:p>
            <a:pPr algn="ctr"/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</a:rPr>
              <a:t>НАУКИ</a:t>
            </a:r>
            <a:endParaRPr lang="ru-RU" sz="14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5400000">
            <a:off x="6819424" y="2640038"/>
            <a:ext cx="1080120" cy="3132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36000" indent="-360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Физика, Б/У</a:t>
            </a:r>
          </a:p>
          <a:p>
            <a:pPr marL="36000" indent="-360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Химия, Б/У</a:t>
            </a:r>
          </a:p>
          <a:p>
            <a:pPr marL="36000" indent="-360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Биология, Б/У</a:t>
            </a:r>
          </a:p>
          <a:p>
            <a:pPr marL="36000" indent="-360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Естествознание, Б</a:t>
            </a:r>
          </a:p>
        </p:txBody>
      </p:sp>
      <p:sp>
        <p:nvSpPr>
          <p:cNvPr id="19" name="TextBox 18"/>
          <p:cNvSpPr txBox="1"/>
          <p:nvPr/>
        </p:nvSpPr>
        <p:spPr>
          <a:xfrm rot="16200000">
            <a:off x="4751810" y="5539847"/>
            <a:ext cx="1480085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</a:rPr>
              <a:t>ФИЗ.КУЛЬТУРА</a:t>
            </a:r>
          </a:p>
          <a:p>
            <a:pPr algn="ctr"/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</a:rPr>
              <a:t>ЭКОЛОГИЯ, ОБЖ</a:t>
            </a:r>
            <a:endParaRPr lang="ru-RU" sz="14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5400000">
            <a:off x="6779400" y="4235456"/>
            <a:ext cx="1080120" cy="3132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36000" indent="-360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FF0000"/>
                </a:solidFill>
              </a:rPr>
              <a:t>Физическая культура, Б</a:t>
            </a:r>
          </a:p>
          <a:p>
            <a:pPr marL="36000" indent="-360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Экология, Б</a:t>
            </a:r>
          </a:p>
          <a:p>
            <a:pPr marL="36000" indent="-360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</a:rPr>
              <a:t>Основы безопасности жизнедеятельности, Б</a:t>
            </a:r>
          </a:p>
        </p:txBody>
      </p:sp>
    </p:spTree>
    <p:extLst>
      <p:ext uri="{BB962C8B-B14F-4D97-AF65-F5344CB8AC3E}">
        <p14:creationId xmlns:p14="http://schemas.microsoft.com/office/powerpoint/2010/main" val="113343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Требования ФГОС. Статья 18.3.1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472608"/>
          </a:xfrm>
        </p:spPr>
        <p:txBody>
          <a:bodyPr>
            <a:normAutofit/>
          </a:bodyPr>
          <a:lstStyle/>
          <a:p>
            <a:r>
              <a:rPr lang="ru-RU" b="1" dirty="0" smtClean="0"/>
              <a:t>Дополнительные учебные предметы, курсы по выбору обучающихся</a:t>
            </a:r>
          </a:p>
          <a:p>
            <a:pPr lvl="1"/>
            <a:r>
              <a:rPr lang="ru-RU" b="1" dirty="0" smtClean="0"/>
              <a:t>Астрономия</a:t>
            </a:r>
          </a:p>
          <a:p>
            <a:pPr lvl="1"/>
            <a:r>
              <a:rPr lang="ru-RU" b="1" dirty="0" smtClean="0"/>
              <a:t>Искусство</a:t>
            </a:r>
          </a:p>
          <a:p>
            <a:pPr lvl="1"/>
            <a:r>
              <a:rPr lang="ru-RU" b="1" dirty="0" smtClean="0"/>
              <a:t>Психология</a:t>
            </a:r>
          </a:p>
          <a:p>
            <a:pPr lvl="1"/>
            <a:r>
              <a:rPr lang="ru-RU" b="1" dirty="0" smtClean="0"/>
              <a:t>Технология</a:t>
            </a:r>
          </a:p>
          <a:p>
            <a:pPr lvl="1"/>
            <a:r>
              <a:rPr lang="ru-RU" b="1" dirty="0" smtClean="0"/>
              <a:t>Дизайн</a:t>
            </a:r>
          </a:p>
          <a:p>
            <a:pPr lvl="1"/>
            <a:r>
              <a:rPr lang="ru-RU" b="1" dirty="0" smtClean="0"/>
              <a:t>История родного края</a:t>
            </a:r>
          </a:p>
          <a:p>
            <a:pPr lvl="1"/>
            <a:r>
              <a:rPr lang="ru-RU" b="1" dirty="0" smtClean="0"/>
              <a:t>Экология моего края</a:t>
            </a:r>
          </a:p>
        </p:txBody>
      </p:sp>
    </p:spTree>
    <p:extLst>
      <p:ext uri="{BB962C8B-B14F-4D97-AF65-F5344CB8AC3E}">
        <p14:creationId xmlns:p14="http://schemas.microsoft.com/office/powerpoint/2010/main" val="212599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Предлагаются профили: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7920880" cy="5472608"/>
          </a:xfrm>
        </p:spPr>
        <p:txBody>
          <a:bodyPr>
            <a:normAutofit/>
          </a:bodyPr>
          <a:lstStyle/>
          <a:p>
            <a:r>
              <a:rPr lang="ru-RU" b="1" dirty="0" smtClean="0"/>
              <a:t>Естественно-математический</a:t>
            </a:r>
          </a:p>
          <a:p>
            <a:r>
              <a:rPr lang="ru-RU" b="1" dirty="0" smtClean="0"/>
              <a:t>Естественнонаучный</a:t>
            </a:r>
          </a:p>
          <a:p>
            <a:r>
              <a:rPr lang="ru-RU" b="1" dirty="0" smtClean="0"/>
              <a:t>Гуманитарный</a:t>
            </a:r>
          </a:p>
          <a:p>
            <a:r>
              <a:rPr lang="ru-RU" b="1" dirty="0" smtClean="0"/>
              <a:t>Социально-экономический</a:t>
            </a:r>
          </a:p>
          <a:p>
            <a:r>
              <a:rPr lang="ru-RU" b="1" dirty="0" smtClean="0"/>
              <a:t>Технологический</a:t>
            </a:r>
          </a:p>
          <a:p>
            <a:r>
              <a:rPr lang="ru-RU" b="1" dirty="0" smtClean="0"/>
              <a:t>Универсальный</a:t>
            </a:r>
          </a:p>
        </p:txBody>
      </p:sp>
    </p:spTree>
    <p:extLst>
      <p:ext uri="{BB962C8B-B14F-4D97-AF65-F5344CB8AC3E}">
        <p14:creationId xmlns:p14="http://schemas.microsoft.com/office/powerpoint/2010/main" val="23469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Общий подход: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352928" cy="547260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В </a:t>
            </a:r>
            <a:r>
              <a:rPr lang="ru-RU" b="1" dirty="0" err="1" smtClean="0"/>
              <a:t>кажом</a:t>
            </a:r>
            <a:r>
              <a:rPr lang="ru-RU" b="1" dirty="0" smtClean="0"/>
              <a:t> профиле выделяется </a:t>
            </a:r>
            <a:r>
              <a:rPr lang="ru-RU" b="1" u="sng" dirty="0" smtClean="0"/>
              <a:t>основа</a:t>
            </a:r>
            <a:r>
              <a:rPr lang="ru-RU" b="1" dirty="0" smtClean="0"/>
              <a:t>: 2-3 предмета на углубленном уровне </a:t>
            </a:r>
          </a:p>
          <a:p>
            <a:r>
              <a:rPr lang="ru-RU" b="1" dirty="0" smtClean="0"/>
              <a:t>Остальные обязательные для изучения предметы – на </a:t>
            </a:r>
            <a:r>
              <a:rPr lang="ru-RU" b="1" u="sng" dirty="0" smtClean="0"/>
              <a:t>базовом уровне</a:t>
            </a:r>
          </a:p>
          <a:p>
            <a:r>
              <a:rPr lang="ru-RU" b="1" dirty="0" smtClean="0"/>
              <a:t>1ч/</a:t>
            </a:r>
            <a:r>
              <a:rPr lang="ru-RU" b="1" dirty="0" err="1" smtClean="0"/>
              <a:t>нед</a:t>
            </a:r>
            <a:r>
              <a:rPr lang="ru-RU" b="1" dirty="0" smtClean="0"/>
              <a:t> – на </a:t>
            </a:r>
            <a:r>
              <a:rPr lang="ru-RU" b="1" u="sng" dirty="0" smtClean="0"/>
              <a:t>индивидуальный проект</a:t>
            </a:r>
          </a:p>
          <a:p>
            <a:r>
              <a:rPr lang="ru-RU" b="1" dirty="0" smtClean="0"/>
              <a:t>Обязательная аудиторная нагрузка 32 – 33 часа в неделю</a:t>
            </a:r>
          </a:p>
          <a:p>
            <a:r>
              <a:rPr lang="ru-RU" b="1" dirty="0" smtClean="0"/>
              <a:t>5 – 4 часа в неделю – на </a:t>
            </a:r>
            <a:r>
              <a:rPr lang="ru-RU" b="1" u="sng" dirty="0" smtClean="0"/>
              <a:t>дополнительные выборы</a:t>
            </a:r>
            <a:r>
              <a:rPr lang="ru-RU" b="1" dirty="0" smtClean="0"/>
              <a:t>:</a:t>
            </a:r>
          </a:p>
          <a:p>
            <a:pPr lvl="1"/>
            <a:r>
              <a:rPr lang="ru-RU" b="1" dirty="0" smtClean="0"/>
              <a:t>Углубление обязательных для изучения предметов данного профиля, или</a:t>
            </a:r>
          </a:p>
          <a:p>
            <a:pPr lvl="1"/>
            <a:r>
              <a:rPr lang="ru-RU" b="1" dirty="0" smtClean="0"/>
              <a:t>Дополнительные предметы, или</a:t>
            </a:r>
          </a:p>
          <a:p>
            <a:pPr lvl="1"/>
            <a:r>
              <a:rPr lang="ru-RU" b="1" dirty="0" smtClean="0"/>
              <a:t>Родной (нерусский) язык и литература</a:t>
            </a:r>
          </a:p>
          <a:p>
            <a:pPr lvl="1"/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297808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Естественно-математический</a:t>
            </a:r>
            <a:endParaRPr lang="ru-RU" sz="3600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95085"/>
              </p:ext>
            </p:extLst>
          </p:nvPr>
        </p:nvGraphicFramePr>
        <p:xfrm>
          <a:off x="179512" y="980728"/>
          <a:ext cx="8712968" cy="489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  <a:gridCol w="5184576"/>
              </a:tblGrid>
              <a:tr h="1125014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800" dirty="0" smtClean="0"/>
                        <a:t>Основа, </a:t>
                      </a:r>
                      <a:r>
                        <a:rPr lang="ru-RU" sz="2800" dirty="0" smtClean="0"/>
                        <a:t>Углубленный </a:t>
                      </a:r>
                      <a:r>
                        <a:rPr lang="ru-RU" sz="2800" dirty="0" smtClean="0"/>
                        <a:t>уровень изучения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Математика(7ч) +Физика(6ч)</a:t>
                      </a:r>
                      <a:r>
                        <a:rPr lang="ru-RU" sz="2800" b="1" baseline="0" dirty="0" smtClean="0"/>
                        <a:t> </a:t>
                      </a:r>
                      <a:r>
                        <a:rPr lang="ru-RU" sz="2800" b="1" dirty="0" smtClean="0"/>
                        <a:t>+ Информатика(3ч)</a:t>
                      </a:r>
                      <a:endParaRPr lang="ru-RU" sz="2800" dirty="0"/>
                    </a:p>
                  </a:txBody>
                  <a:tcPr/>
                </a:tc>
              </a:tr>
              <a:tr h="1619091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dirty="0" smtClean="0"/>
                        <a:t>Основа, Базовый </a:t>
                      </a:r>
                      <a:r>
                        <a:rPr lang="ru-RU" sz="2400" dirty="0" smtClean="0"/>
                        <a:t>уровень</a:t>
                      </a:r>
                      <a:r>
                        <a:rPr lang="ru-RU" sz="2400" baseline="0" dirty="0" smtClean="0"/>
                        <a:t>  изучения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80000"/>
                        </a:lnSpc>
                        <a:buAutoNum type="arabicParenR"/>
                      </a:pPr>
                      <a:r>
                        <a:rPr lang="ru-RU" sz="2400" dirty="0" smtClean="0"/>
                        <a:t>Русский язык и литература (5ч)</a:t>
                      </a:r>
                    </a:p>
                    <a:p>
                      <a:pPr marL="342900" indent="-342900">
                        <a:lnSpc>
                          <a:spcPct val="80000"/>
                        </a:lnSpc>
                        <a:buAutoNum type="arabicParenR"/>
                      </a:pPr>
                      <a:r>
                        <a:rPr lang="ru-RU" sz="2400" dirty="0" smtClean="0"/>
                        <a:t>Иностранный язык (3ч)</a:t>
                      </a:r>
                    </a:p>
                    <a:p>
                      <a:pPr marL="342900" indent="-342900">
                        <a:lnSpc>
                          <a:spcPct val="80000"/>
                        </a:lnSpc>
                        <a:buAutoNum type="arabicParenR"/>
                      </a:pPr>
                      <a:r>
                        <a:rPr lang="ru-RU" sz="2400" dirty="0" smtClean="0"/>
                        <a:t>История (или Россия в мире) (3ч)</a:t>
                      </a:r>
                    </a:p>
                    <a:p>
                      <a:pPr marL="342900" indent="-342900">
                        <a:lnSpc>
                          <a:spcPct val="80000"/>
                        </a:lnSpc>
                        <a:buAutoNum type="arabicParenR"/>
                      </a:pPr>
                      <a:r>
                        <a:rPr lang="ru-RU" sz="2400" dirty="0" smtClean="0"/>
                        <a:t>Физическая культура (3ч)</a:t>
                      </a:r>
                    </a:p>
                    <a:p>
                      <a:pPr marL="342900" indent="-342900">
                        <a:lnSpc>
                          <a:spcPct val="80000"/>
                        </a:lnSpc>
                        <a:buAutoNum type="arabicParenR"/>
                      </a:pPr>
                      <a:r>
                        <a:rPr lang="ru-RU" sz="2400" dirty="0" smtClean="0"/>
                        <a:t>ОБЖ (1 ч)</a:t>
                      </a:r>
                      <a:endParaRPr lang="ru-RU" dirty="0"/>
                    </a:p>
                  </a:txBody>
                  <a:tcPr/>
                </a:tc>
              </a:tr>
              <a:tr h="2152439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dirty="0" smtClean="0"/>
                        <a:t>Возможности</a:t>
                      </a:r>
                      <a:r>
                        <a:rPr lang="ru-RU" sz="2400" baseline="0" dirty="0" smtClean="0"/>
                        <a:t> для дополнительного углубления/изучения до 5 часов в неделю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80000"/>
                        </a:lnSpc>
                        <a:buAutoNum type="arabicParenR"/>
                      </a:pPr>
                      <a:r>
                        <a:rPr lang="ru-RU" dirty="0" smtClean="0"/>
                        <a:t>Предмет по профилю подготовки (2-5 ч)</a:t>
                      </a:r>
                    </a:p>
                    <a:p>
                      <a:pPr marL="342900" indent="-342900">
                        <a:lnSpc>
                          <a:spcPct val="80000"/>
                        </a:lnSpc>
                        <a:buAutoNum type="arabicParenR"/>
                      </a:pPr>
                      <a:r>
                        <a:rPr lang="ru-RU" dirty="0" smtClean="0"/>
                        <a:t>Русский язык и литература (7-8 ч)</a:t>
                      </a:r>
                    </a:p>
                    <a:p>
                      <a:pPr marL="342900" indent="-342900">
                        <a:lnSpc>
                          <a:spcPct val="80000"/>
                        </a:lnSpc>
                        <a:buAutoNum type="arabicParenR"/>
                      </a:pPr>
                      <a:r>
                        <a:rPr lang="ru-RU" dirty="0" smtClean="0"/>
                        <a:t>Иностранный язык  (5-6 ч)</a:t>
                      </a:r>
                    </a:p>
                    <a:p>
                      <a:pPr marL="342900" indent="-342900">
                        <a:lnSpc>
                          <a:spcPct val="80000"/>
                        </a:lnSpc>
                        <a:buAutoNum type="arabicParenR"/>
                      </a:pPr>
                      <a:r>
                        <a:rPr lang="ru-RU" dirty="0" smtClean="0"/>
                        <a:t>Обществознание (3 ч)</a:t>
                      </a:r>
                    </a:p>
                    <a:p>
                      <a:pPr marL="342900" indent="-342900">
                        <a:lnSpc>
                          <a:spcPct val="80000"/>
                        </a:lnSpc>
                        <a:buAutoNum type="arabicParenR"/>
                      </a:pPr>
                      <a:r>
                        <a:rPr lang="ru-RU" dirty="0" smtClean="0"/>
                        <a:t>География (3-4</a:t>
                      </a:r>
                      <a:r>
                        <a:rPr lang="ru-RU" baseline="0" dirty="0" smtClean="0"/>
                        <a:t> ч)</a:t>
                      </a:r>
                      <a:endParaRPr lang="ru-RU" dirty="0" smtClean="0"/>
                    </a:p>
                    <a:p>
                      <a:pPr marL="342900" indent="-342900">
                        <a:lnSpc>
                          <a:spcPct val="80000"/>
                        </a:lnSpc>
                        <a:buAutoNum type="arabicParenR"/>
                      </a:pPr>
                      <a:r>
                        <a:rPr lang="ru-RU" dirty="0" smtClean="0"/>
                        <a:t>Биология (3-4 ч)</a:t>
                      </a:r>
                    </a:p>
                    <a:p>
                      <a:pPr marL="342900" indent="-342900">
                        <a:lnSpc>
                          <a:spcPct val="80000"/>
                        </a:lnSpc>
                        <a:buAutoNum type="arabicParenR"/>
                      </a:pPr>
                      <a:r>
                        <a:rPr lang="ru-RU" dirty="0" smtClean="0"/>
                        <a:t>Химия (4-5 ч)</a:t>
                      </a:r>
                    </a:p>
                    <a:p>
                      <a:pPr marL="342900" indent="-342900">
                        <a:lnSpc>
                          <a:spcPct val="80000"/>
                        </a:lnSpc>
                        <a:buAutoNum type="arabicParenR"/>
                      </a:pPr>
                      <a:r>
                        <a:rPr lang="ru-RU" dirty="0" smtClean="0"/>
                        <a:t>Астрономия (2 ч)</a:t>
                      </a:r>
                    </a:p>
                    <a:p>
                      <a:pPr marL="342900" indent="-342900">
                        <a:lnSpc>
                          <a:spcPct val="80000"/>
                        </a:lnSpc>
                        <a:buAutoNum type="arabicParenR"/>
                      </a:pPr>
                      <a:r>
                        <a:rPr lang="ru-RU" dirty="0" smtClean="0"/>
                        <a:t>Психология (2 ч)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9512" y="5877272"/>
            <a:ext cx="90043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FFFF00"/>
                </a:solidFill>
              </a:rPr>
              <a:t>Обеспечивает </a:t>
            </a:r>
            <a:r>
              <a:rPr lang="ru-RU" sz="2800" i="1" dirty="0">
                <a:solidFill>
                  <a:srgbClr val="FFFF00"/>
                </a:solidFill>
              </a:rPr>
              <a:t>подготовку к 173 специальностям (56</a:t>
            </a:r>
            <a:r>
              <a:rPr lang="ru-RU" sz="2800" i="1" dirty="0" smtClean="0">
                <a:solidFill>
                  <a:srgbClr val="FFFF00"/>
                </a:solidFill>
              </a:rPr>
              <a:t>%)</a:t>
            </a:r>
            <a:endParaRPr lang="ru-RU" sz="28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08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rgbClr val="000099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Другая 2">
      <a:dk1>
        <a:srgbClr val="000099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Другая 2">
      <a:dk1>
        <a:srgbClr val="000099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1006</TotalTime>
  <Words>473</Words>
  <Application>Microsoft Office PowerPoint</Application>
  <PresentationFormat>Экран (4:3)</PresentationFormat>
  <Paragraphs>105</Paragraphs>
  <Slides>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Тема Office</vt:lpstr>
      <vt:lpstr>1_Тема Office</vt:lpstr>
      <vt:lpstr>2_Тема Office</vt:lpstr>
      <vt:lpstr>ФГОС. Старшая школа</vt:lpstr>
      <vt:lpstr>Требования ФГОС. Статья 18.3.1: ООП</vt:lpstr>
      <vt:lpstr>Требования ФГОС. Статья 18.3.1:  Учебный план профиля или индивидуальный</vt:lpstr>
      <vt:lpstr>Требования ФГОС. Статья 18.3.1</vt:lpstr>
      <vt:lpstr>Требования ФГОС. Статья 18.3.1</vt:lpstr>
      <vt:lpstr>Предлагаются профили:</vt:lpstr>
      <vt:lpstr>Общий подход:</vt:lpstr>
      <vt:lpstr>Естественно-математический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ФГОС. Старшая школа</dc:title>
  <dc:creator>пк</dc:creator>
  <cp:lastModifiedBy>пк</cp:lastModifiedBy>
  <cp:revision>20</cp:revision>
  <dcterms:created xsi:type="dcterms:W3CDTF">2013-10-16T17:13:05Z</dcterms:created>
  <dcterms:modified xsi:type="dcterms:W3CDTF">2014-04-16T03:24:55Z</dcterms:modified>
</cp:coreProperties>
</file>