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8" r:id="rId2"/>
    <p:sldId id="290" r:id="rId3"/>
    <p:sldId id="293" r:id="rId4"/>
    <p:sldId id="292" r:id="rId5"/>
    <p:sldId id="321" r:id="rId6"/>
    <p:sldId id="322" r:id="rId7"/>
    <p:sldId id="323" r:id="rId8"/>
    <p:sldId id="324" r:id="rId9"/>
    <p:sldId id="320" r:id="rId10"/>
    <p:sldId id="326" r:id="rId11"/>
    <p:sldId id="305" r:id="rId12"/>
    <p:sldId id="327" r:id="rId13"/>
    <p:sldId id="277" r:id="rId14"/>
  </p:sldIdLst>
  <p:sldSz cx="12192000" cy="6858000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270"/>
    <a:srgbClr val="61D6FF"/>
    <a:srgbClr val="122D46"/>
    <a:srgbClr val="9DC3E6"/>
    <a:srgbClr val="349A34"/>
    <a:srgbClr val="005674"/>
    <a:srgbClr val="25C6FF"/>
    <a:srgbClr val="009BD2"/>
    <a:srgbClr val="0078A2"/>
    <a:srgbClr val="004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54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1C32-BDEC-4A28-9744-16C1A05268EB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7CCC6-06A2-46B7-9448-F29B3C08C6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4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39F8-975D-45EF-86F1-5AF07889258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0EFF-1DAF-470D-AF1D-7703F3D54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58001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39F8-975D-45EF-86F1-5AF07889258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0EFF-1DAF-470D-AF1D-7703F3D54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01182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39F8-975D-45EF-86F1-5AF07889258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0EFF-1DAF-470D-AF1D-7703F3D54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3667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39F8-975D-45EF-86F1-5AF07889258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0EFF-1DAF-470D-AF1D-7703F3D54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89737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39F8-975D-45EF-86F1-5AF07889258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0EFF-1DAF-470D-AF1D-7703F3D54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0727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39F8-975D-45EF-86F1-5AF07889258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0EFF-1DAF-470D-AF1D-7703F3D54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8869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39F8-975D-45EF-86F1-5AF07889258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0EFF-1DAF-470D-AF1D-7703F3D54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20543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39F8-975D-45EF-86F1-5AF07889258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0EFF-1DAF-470D-AF1D-7703F3D54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11233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39F8-975D-45EF-86F1-5AF07889258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0EFF-1DAF-470D-AF1D-7703F3D54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9318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39F8-975D-45EF-86F1-5AF07889258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0EFF-1DAF-470D-AF1D-7703F3D54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2955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39F8-975D-45EF-86F1-5AF07889258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0EFF-1DAF-470D-AF1D-7703F3D54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2943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D39F8-975D-45EF-86F1-5AF07889258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70EFF-1DAF-470D-AF1D-7703F3D54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57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5503" y="3594631"/>
            <a:ext cx="83141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177800" dist="38100" sx="103000" sy="1030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ПРОИЗВОДСТВО И ИСПОЛЬЗОВАНИЕ ОФИЦИАЛЬНОЙ СТАТИСТИЧЕСКОЙ ИНФОРМАЦИИ </a:t>
            </a:r>
            <a:endParaRPr lang="ru-RU" sz="3200" b="1" dirty="0">
              <a:solidFill>
                <a:schemeClr val="bg1"/>
              </a:solidFill>
              <a:effectLst>
                <a:outerShdw blurRad="177800" dist="38100" sx="103000" sy="1030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20193" y="5516866"/>
            <a:ext cx="83141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177800" dist="38100" sx="103000" sy="1030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Заместитель руководителя Крымстата</a:t>
            </a:r>
          </a:p>
          <a:p>
            <a:endParaRPr lang="ru-RU" sz="1000" b="1" dirty="0">
              <a:solidFill>
                <a:srgbClr val="002060"/>
              </a:solidFill>
              <a:effectLst>
                <a:outerShdw blurRad="177800" dist="38100" sx="103000" sy="1030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177800" dist="38100" sx="103000" sy="1030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Петруненко Людмила Николаевна</a:t>
            </a:r>
            <a:endParaRPr lang="ru-RU" sz="2000" b="1" dirty="0">
              <a:solidFill>
                <a:srgbClr val="002060"/>
              </a:solidFill>
              <a:effectLst>
                <a:outerShdw blurRad="177800" dist="38100" sx="103000" sy="1030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226F7B9-62D5-2742-9B27-DE7A734B5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97" y="1257585"/>
            <a:ext cx="838739" cy="983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7C47BF-43EF-F942-8B55-90BCB0808BB2}"/>
              </a:ext>
            </a:extLst>
          </p:cNvPr>
          <p:cNvSpPr txBox="1"/>
          <p:nvPr/>
        </p:nvSpPr>
        <p:spPr>
          <a:xfrm>
            <a:off x="1891583" y="2344894"/>
            <a:ext cx="43819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СЛУЖБЫ </a:t>
            </a:r>
            <a:b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 </a:t>
            </a:r>
            <a:b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РЕСПУБЛИКЕ КРЫМ И Г. СЕВАСТОПОЛЮ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6298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увати 9"/>
          <p:cNvGrpSpPr/>
          <p:nvPr/>
        </p:nvGrpSpPr>
        <p:grpSpPr>
          <a:xfrm>
            <a:off x="-48126" y="5980"/>
            <a:ext cx="11830000" cy="461665"/>
            <a:chOff x="-48126" y="5980"/>
            <a:chExt cx="11830000" cy="461665"/>
          </a:xfrm>
        </p:grpSpPr>
        <p:cxnSp>
          <p:nvCxnSpPr>
            <p:cNvPr id="3" name="Пряма сполучна лінія 2"/>
            <p:cNvCxnSpPr/>
            <p:nvPr/>
          </p:nvCxnSpPr>
          <p:spPr>
            <a:xfrm>
              <a:off x="-48126" y="424434"/>
              <a:ext cx="9941522" cy="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увати 6"/>
            <p:cNvGrpSpPr/>
            <p:nvPr/>
          </p:nvGrpSpPr>
          <p:grpSpPr>
            <a:xfrm>
              <a:off x="9866801" y="34409"/>
              <a:ext cx="1915073" cy="401610"/>
              <a:chOff x="8627549" y="-16007"/>
              <a:chExt cx="1915073" cy="401610"/>
            </a:xfrm>
          </p:grpSpPr>
          <p:sp>
            <p:nvSpPr>
              <p:cNvPr id="4" name="Паралелограм 3"/>
              <p:cNvSpPr/>
              <p:nvPr/>
            </p:nvSpPr>
            <p:spPr>
              <a:xfrm>
                <a:off x="8627549" y="-16007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Паралелограм 5"/>
              <p:cNvSpPr/>
              <p:nvPr/>
            </p:nvSpPr>
            <p:spPr>
              <a:xfrm>
                <a:off x="9844791" y="-15329"/>
                <a:ext cx="697831" cy="400932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4141" y="5980"/>
              <a:ext cx="1010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САЙТ КРЫМСТАТА</a:t>
              </a:r>
              <a:endPara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Паралелограм 5"/>
          <p:cNvSpPr/>
          <p:nvPr/>
        </p:nvSpPr>
        <p:spPr>
          <a:xfrm>
            <a:off x="10474443" y="23503"/>
            <a:ext cx="697831" cy="400932"/>
          </a:xfrm>
          <a:prstGeom prst="parallelogram">
            <a:avLst>
              <a:gd name="adj" fmla="val 4976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141" y="467773"/>
            <a:ext cx="107541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  <a:latin typeface="GOST UI 2"/>
              </a:rPr>
              <a:t>Главная </a:t>
            </a:r>
            <a:r>
              <a:rPr lang="ru-RU" b="1" cap="all" dirty="0" smtClean="0">
                <a:solidFill>
                  <a:srgbClr val="002060"/>
                </a:solidFill>
                <a:latin typeface="GOST UI 2"/>
              </a:rPr>
              <a:t>страница/Статистика/</a:t>
            </a:r>
            <a:endParaRPr lang="ru-RU" b="1" i="0" cap="all" dirty="0">
              <a:solidFill>
                <a:srgbClr val="002060"/>
              </a:solidFill>
              <a:effectLst/>
              <a:latin typeface="GOST UI 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4" y="880443"/>
            <a:ext cx="10059642" cy="40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4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увати 9"/>
          <p:cNvGrpSpPr/>
          <p:nvPr/>
        </p:nvGrpSpPr>
        <p:grpSpPr>
          <a:xfrm>
            <a:off x="62558" y="143571"/>
            <a:ext cx="11663122" cy="420223"/>
            <a:chOff x="0" y="394229"/>
            <a:chExt cx="11663122" cy="420223"/>
          </a:xfrm>
        </p:grpSpPr>
        <p:cxnSp>
          <p:nvCxnSpPr>
            <p:cNvPr id="3" name="Пряма сполучна лінія 2"/>
            <p:cNvCxnSpPr/>
            <p:nvPr/>
          </p:nvCxnSpPr>
          <p:spPr>
            <a:xfrm>
              <a:off x="0" y="802577"/>
              <a:ext cx="9941522" cy="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увати 6"/>
            <p:cNvGrpSpPr/>
            <p:nvPr/>
          </p:nvGrpSpPr>
          <p:grpSpPr>
            <a:xfrm>
              <a:off x="9779906" y="394229"/>
              <a:ext cx="1883216" cy="420223"/>
              <a:chOff x="8540654" y="343813"/>
              <a:chExt cx="1883216" cy="420223"/>
            </a:xfrm>
          </p:grpSpPr>
          <p:sp>
            <p:nvSpPr>
              <p:cNvPr id="4" name="Паралелограм 3"/>
              <p:cNvSpPr/>
              <p:nvPr/>
            </p:nvSpPr>
            <p:spPr>
              <a:xfrm>
                <a:off x="8540654" y="362426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Паралелограм 4"/>
              <p:cNvSpPr/>
              <p:nvPr/>
            </p:nvSpPr>
            <p:spPr>
              <a:xfrm>
                <a:off x="9129450" y="357756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Паралелограм 5"/>
              <p:cNvSpPr/>
              <p:nvPr/>
            </p:nvSpPr>
            <p:spPr>
              <a:xfrm>
                <a:off x="9726039" y="343813"/>
                <a:ext cx="697831" cy="400932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84852" y="62037"/>
            <a:ext cx="1010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ИНФОГРАФИКА КРЫМСТАТА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/>
          <a:stretch/>
        </p:blipFill>
        <p:spPr bwMode="auto">
          <a:xfrm>
            <a:off x="475130" y="761017"/>
            <a:ext cx="4016188" cy="232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11" y="3495252"/>
            <a:ext cx="4225675" cy="242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80" y="1184438"/>
            <a:ext cx="4016188" cy="22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95888"/>
            <a:ext cx="4225674" cy="235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4213412" y="2644588"/>
            <a:ext cx="484094" cy="537883"/>
          </a:xfrm>
          <a:prstGeom prst="line">
            <a:avLst/>
          </a:prstGeom>
          <a:ln w="25400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5033319" y="5504329"/>
            <a:ext cx="484094" cy="537883"/>
          </a:xfrm>
          <a:prstGeom prst="line">
            <a:avLst/>
          </a:prstGeom>
          <a:ln w="25400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9433221" y="3011157"/>
            <a:ext cx="484094" cy="537883"/>
          </a:xfrm>
          <a:prstGeom prst="line">
            <a:avLst/>
          </a:prstGeom>
          <a:ln w="25400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994332" y="5927007"/>
            <a:ext cx="484094" cy="537883"/>
          </a:xfrm>
          <a:prstGeom prst="line">
            <a:avLst/>
          </a:prstGeom>
          <a:ln w="25400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659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увати 9"/>
          <p:cNvGrpSpPr/>
          <p:nvPr/>
        </p:nvGrpSpPr>
        <p:grpSpPr>
          <a:xfrm>
            <a:off x="-48126" y="5980"/>
            <a:ext cx="11830000" cy="461665"/>
            <a:chOff x="-48126" y="5980"/>
            <a:chExt cx="11830000" cy="461665"/>
          </a:xfrm>
        </p:grpSpPr>
        <p:cxnSp>
          <p:nvCxnSpPr>
            <p:cNvPr id="3" name="Пряма сполучна лінія 2"/>
            <p:cNvCxnSpPr/>
            <p:nvPr/>
          </p:nvCxnSpPr>
          <p:spPr>
            <a:xfrm>
              <a:off x="-48126" y="424434"/>
              <a:ext cx="9941522" cy="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увати 6"/>
            <p:cNvGrpSpPr/>
            <p:nvPr/>
          </p:nvGrpSpPr>
          <p:grpSpPr>
            <a:xfrm>
              <a:off x="9866801" y="34409"/>
              <a:ext cx="1915073" cy="401610"/>
              <a:chOff x="8627549" y="-16007"/>
              <a:chExt cx="1915073" cy="401610"/>
            </a:xfrm>
          </p:grpSpPr>
          <p:sp>
            <p:nvSpPr>
              <p:cNvPr id="4" name="Паралелограм 3"/>
              <p:cNvSpPr/>
              <p:nvPr/>
            </p:nvSpPr>
            <p:spPr>
              <a:xfrm>
                <a:off x="8627549" y="-16007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Паралелограм 5"/>
              <p:cNvSpPr/>
              <p:nvPr/>
            </p:nvSpPr>
            <p:spPr>
              <a:xfrm>
                <a:off x="9844791" y="-15329"/>
                <a:ext cx="697831" cy="400932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4141" y="5980"/>
              <a:ext cx="1010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САЙТ КРЫМСТАТА</a:t>
              </a:r>
              <a:endPara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Паралелограм 5"/>
          <p:cNvSpPr/>
          <p:nvPr/>
        </p:nvSpPr>
        <p:spPr>
          <a:xfrm>
            <a:off x="10474443" y="23503"/>
            <a:ext cx="697831" cy="400932"/>
          </a:xfrm>
          <a:prstGeom prst="parallelogram">
            <a:avLst>
              <a:gd name="adj" fmla="val 4976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4141" y="467773"/>
            <a:ext cx="107541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  <a:latin typeface="GOST UI 2"/>
              </a:rPr>
              <a:t>Главная </a:t>
            </a:r>
            <a:r>
              <a:rPr lang="ru-RU" b="1" cap="all" dirty="0" smtClean="0">
                <a:solidFill>
                  <a:srgbClr val="002060"/>
                </a:solidFill>
                <a:latin typeface="GOST UI 2"/>
              </a:rPr>
              <a:t>страница/ПУБЛИКАЦИИ/</a:t>
            </a:r>
            <a:endParaRPr lang="ru-RU" b="1" i="0" cap="all" dirty="0">
              <a:solidFill>
                <a:srgbClr val="002060"/>
              </a:solidFill>
              <a:effectLst/>
              <a:latin typeface="GOST UI 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552" y="814460"/>
            <a:ext cx="8052522" cy="573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942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увати 9"/>
          <p:cNvGrpSpPr/>
          <p:nvPr/>
        </p:nvGrpSpPr>
        <p:grpSpPr>
          <a:xfrm>
            <a:off x="62558" y="143571"/>
            <a:ext cx="11663122" cy="420223"/>
            <a:chOff x="0" y="394229"/>
            <a:chExt cx="11663122" cy="420223"/>
          </a:xfrm>
        </p:grpSpPr>
        <p:cxnSp>
          <p:nvCxnSpPr>
            <p:cNvPr id="3" name="Пряма сполучна лінія 2"/>
            <p:cNvCxnSpPr/>
            <p:nvPr/>
          </p:nvCxnSpPr>
          <p:spPr>
            <a:xfrm>
              <a:off x="0" y="802577"/>
              <a:ext cx="9941522" cy="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увати 6"/>
            <p:cNvGrpSpPr/>
            <p:nvPr/>
          </p:nvGrpSpPr>
          <p:grpSpPr>
            <a:xfrm>
              <a:off x="9779906" y="394229"/>
              <a:ext cx="1883216" cy="420223"/>
              <a:chOff x="8540654" y="343813"/>
              <a:chExt cx="1883216" cy="420223"/>
            </a:xfrm>
          </p:grpSpPr>
          <p:sp>
            <p:nvSpPr>
              <p:cNvPr id="4" name="Паралелограм 3"/>
              <p:cNvSpPr/>
              <p:nvPr/>
            </p:nvSpPr>
            <p:spPr>
              <a:xfrm>
                <a:off x="8540654" y="362426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Паралелограм 4"/>
              <p:cNvSpPr/>
              <p:nvPr/>
            </p:nvSpPr>
            <p:spPr>
              <a:xfrm>
                <a:off x="9129450" y="357756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Паралелограм 5"/>
              <p:cNvSpPr/>
              <p:nvPr/>
            </p:nvSpPr>
            <p:spPr>
              <a:xfrm>
                <a:off x="9726039" y="343813"/>
                <a:ext cx="697831" cy="400932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" name="Прямокутник 13"/>
          <p:cNvSpPr/>
          <p:nvPr/>
        </p:nvSpPr>
        <p:spPr>
          <a:xfrm>
            <a:off x="2274035" y="1505767"/>
            <a:ext cx="8266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</a:t>
            </a:r>
            <a:endParaRPr lang="ru-RU" sz="7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10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П'ятикутник 71"/>
          <p:cNvSpPr/>
          <p:nvPr/>
        </p:nvSpPr>
        <p:spPr>
          <a:xfrm rot="10800000">
            <a:off x="6185999" y="1728592"/>
            <a:ext cx="5139594" cy="877993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152400" dist="50800" dir="8700000" sx="104000" sy="104000" algn="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'ятикутник 12"/>
          <p:cNvSpPr/>
          <p:nvPr/>
        </p:nvSpPr>
        <p:spPr>
          <a:xfrm>
            <a:off x="1631022" y="1660018"/>
            <a:ext cx="3585410" cy="877993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152400" dist="50800" dir="8700000" sx="104000" sy="104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0" name="Групувати 9"/>
          <p:cNvGrpSpPr/>
          <p:nvPr/>
        </p:nvGrpSpPr>
        <p:grpSpPr>
          <a:xfrm>
            <a:off x="62558" y="155603"/>
            <a:ext cx="11651090" cy="408191"/>
            <a:chOff x="0" y="406261"/>
            <a:chExt cx="11651090" cy="408191"/>
          </a:xfrm>
        </p:grpSpPr>
        <p:cxnSp>
          <p:nvCxnSpPr>
            <p:cNvPr id="3" name="Пряма сполучна лінія 2"/>
            <p:cNvCxnSpPr/>
            <p:nvPr/>
          </p:nvCxnSpPr>
          <p:spPr>
            <a:xfrm>
              <a:off x="0" y="802577"/>
              <a:ext cx="9941522" cy="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увати 6"/>
            <p:cNvGrpSpPr/>
            <p:nvPr/>
          </p:nvGrpSpPr>
          <p:grpSpPr>
            <a:xfrm>
              <a:off x="9779906" y="406261"/>
              <a:ext cx="1871184" cy="408191"/>
              <a:chOff x="8540654" y="355845"/>
              <a:chExt cx="1871184" cy="408191"/>
            </a:xfrm>
          </p:grpSpPr>
          <p:sp>
            <p:nvSpPr>
              <p:cNvPr id="4" name="Паралелограм 3"/>
              <p:cNvSpPr/>
              <p:nvPr/>
            </p:nvSpPr>
            <p:spPr>
              <a:xfrm>
                <a:off x="8540654" y="362426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Паралелограм 4"/>
              <p:cNvSpPr/>
              <p:nvPr/>
            </p:nvSpPr>
            <p:spPr>
              <a:xfrm>
                <a:off x="9129450" y="357756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Паралелограм 5"/>
              <p:cNvSpPr/>
              <p:nvPr/>
            </p:nvSpPr>
            <p:spPr>
              <a:xfrm>
                <a:off x="9714007" y="355845"/>
                <a:ext cx="697831" cy="400932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84852" y="62037"/>
            <a:ext cx="1010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2574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821804" y="792328"/>
            <a:ext cx="4874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развития Росстата и системы государственной </a:t>
            </a:r>
            <a:br>
              <a:rPr lang="ru-RU" b="1" dirty="0" smtClean="0">
                <a:solidFill>
                  <a:srgbClr val="00B0F0"/>
                </a:solidFill>
              </a:rPr>
            </a:br>
            <a:r>
              <a:rPr lang="ru-RU" b="1" dirty="0" smtClean="0">
                <a:solidFill>
                  <a:srgbClr val="00B0F0"/>
                </a:solidFill>
              </a:rPr>
              <a:t>статистики Российской Федерации до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9571" y="552462"/>
            <a:ext cx="20697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gradFill>
                  <a:gsLst>
                    <a:gs pos="42000">
                      <a:srgbClr val="00B0F0"/>
                    </a:gs>
                    <a:gs pos="4000">
                      <a:srgbClr val="61D6FF"/>
                    </a:gs>
                    <a:gs pos="79000">
                      <a:srgbClr val="002060"/>
                    </a:gs>
                  </a:gsLst>
                  <a:lin ang="540000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ru-RU" sz="6600" b="1" dirty="0">
              <a:gradFill>
                <a:gsLst>
                  <a:gs pos="42000">
                    <a:srgbClr val="00B0F0"/>
                  </a:gs>
                  <a:gs pos="4000">
                    <a:srgbClr val="61D6FF"/>
                  </a:gs>
                  <a:gs pos="79000">
                    <a:srgbClr val="002060"/>
                  </a:gs>
                </a:gsLst>
                <a:lin ang="5400000" scaled="1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4747069" y="1684570"/>
            <a:ext cx="1756509" cy="1015042"/>
            <a:chOff x="4740441" y="1212657"/>
            <a:chExt cx="1756509" cy="1015042"/>
          </a:xfrm>
        </p:grpSpPr>
        <p:grpSp>
          <p:nvGrpSpPr>
            <p:cNvPr id="8" name="Групувати 7"/>
            <p:cNvGrpSpPr/>
            <p:nvPr/>
          </p:nvGrpSpPr>
          <p:grpSpPr>
            <a:xfrm>
              <a:off x="4938405" y="1212657"/>
              <a:ext cx="1558545" cy="1015039"/>
              <a:chOff x="6833937" y="1929051"/>
              <a:chExt cx="1558545" cy="1015039"/>
            </a:xfrm>
          </p:grpSpPr>
          <p:sp>
            <p:nvSpPr>
              <p:cNvPr id="2" name="Прямокутний трикутник 1"/>
              <p:cNvSpPr/>
              <p:nvPr/>
            </p:nvSpPr>
            <p:spPr>
              <a:xfrm>
                <a:off x="7625494" y="1929052"/>
                <a:ext cx="766988" cy="1015038"/>
              </a:xfrm>
              <a:prstGeom prst="rtTriangle">
                <a:avLst/>
              </a:prstGeom>
              <a:solidFill>
                <a:srgbClr val="00B0F0">
                  <a:alpha val="2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9" name="Прямокутний трикутник 38"/>
              <p:cNvSpPr/>
              <p:nvPr/>
            </p:nvSpPr>
            <p:spPr>
              <a:xfrm rot="10800000">
                <a:off x="6833937" y="1929051"/>
                <a:ext cx="734955" cy="1015038"/>
              </a:xfrm>
              <a:prstGeom prst="rtTriangle">
                <a:avLst/>
              </a:prstGeom>
              <a:solidFill>
                <a:srgbClr val="00B0F0">
                  <a:alpha val="2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9" name="Групувати 8"/>
            <p:cNvGrpSpPr/>
            <p:nvPr/>
          </p:nvGrpSpPr>
          <p:grpSpPr>
            <a:xfrm>
              <a:off x="4740441" y="1212659"/>
              <a:ext cx="1727240" cy="1015040"/>
              <a:chOff x="6677526" y="3109968"/>
              <a:chExt cx="1727240" cy="1015040"/>
            </a:xfrm>
            <a:solidFill>
              <a:srgbClr val="00B0F0"/>
            </a:solidFill>
          </p:grpSpPr>
          <p:sp>
            <p:nvSpPr>
              <p:cNvPr id="40" name="Прямокутний трикутник 39"/>
              <p:cNvSpPr/>
              <p:nvPr/>
            </p:nvSpPr>
            <p:spPr>
              <a:xfrm flipH="1">
                <a:off x="6677526" y="3109970"/>
                <a:ext cx="903650" cy="1015038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6" name="Прямокутний трикутник 45"/>
              <p:cNvSpPr/>
              <p:nvPr/>
            </p:nvSpPr>
            <p:spPr>
              <a:xfrm rot="10800000" flipH="1">
                <a:off x="7625494" y="3109968"/>
                <a:ext cx="779272" cy="1015038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49" name="Групувати 48"/>
          <p:cNvGrpSpPr/>
          <p:nvPr/>
        </p:nvGrpSpPr>
        <p:grpSpPr>
          <a:xfrm>
            <a:off x="3902331" y="2723816"/>
            <a:ext cx="1756509" cy="1015042"/>
            <a:chOff x="4740441" y="1212657"/>
            <a:chExt cx="1756509" cy="1015042"/>
          </a:xfrm>
        </p:grpSpPr>
        <p:grpSp>
          <p:nvGrpSpPr>
            <p:cNvPr id="50" name="Групувати 49"/>
            <p:cNvGrpSpPr/>
            <p:nvPr/>
          </p:nvGrpSpPr>
          <p:grpSpPr>
            <a:xfrm>
              <a:off x="4938405" y="1212657"/>
              <a:ext cx="1558545" cy="1015039"/>
              <a:chOff x="6833937" y="1929051"/>
              <a:chExt cx="1558545" cy="1015039"/>
            </a:xfrm>
          </p:grpSpPr>
          <p:sp>
            <p:nvSpPr>
              <p:cNvPr id="54" name="Прямокутний трикутник 53"/>
              <p:cNvSpPr/>
              <p:nvPr/>
            </p:nvSpPr>
            <p:spPr>
              <a:xfrm>
                <a:off x="7625494" y="1929052"/>
                <a:ext cx="766988" cy="1015038"/>
              </a:xfrm>
              <a:prstGeom prst="rtTriangle">
                <a:avLst/>
              </a:prstGeom>
              <a:solidFill>
                <a:srgbClr val="0078A2">
                  <a:alpha val="2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5" name="Прямокутний трикутник 54"/>
              <p:cNvSpPr/>
              <p:nvPr/>
            </p:nvSpPr>
            <p:spPr>
              <a:xfrm rot="10800000">
                <a:off x="6833937" y="1929051"/>
                <a:ext cx="734955" cy="1015038"/>
              </a:xfrm>
              <a:prstGeom prst="rtTriangle">
                <a:avLst/>
              </a:prstGeom>
              <a:solidFill>
                <a:srgbClr val="0078A2">
                  <a:alpha val="2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1" name="Групувати 50"/>
            <p:cNvGrpSpPr/>
            <p:nvPr/>
          </p:nvGrpSpPr>
          <p:grpSpPr>
            <a:xfrm>
              <a:off x="4740441" y="1212659"/>
              <a:ext cx="1727240" cy="1015040"/>
              <a:chOff x="6677526" y="3109968"/>
              <a:chExt cx="1727240" cy="1015040"/>
            </a:xfrm>
            <a:solidFill>
              <a:srgbClr val="00B0F0"/>
            </a:solidFill>
          </p:grpSpPr>
          <p:sp>
            <p:nvSpPr>
              <p:cNvPr id="52" name="Прямокутний трикутник 51"/>
              <p:cNvSpPr/>
              <p:nvPr/>
            </p:nvSpPr>
            <p:spPr>
              <a:xfrm flipH="1">
                <a:off x="6677526" y="3109970"/>
                <a:ext cx="903650" cy="1015038"/>
              </a:xfrm>
              <a:prstGeom prst="rtTriangle">
                <a:avLst/>
              </a:prstGeom>
              <a:solidFill>
                <a:srgbClr val="0078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3" name="Прямокутний трикутник 52"/>
              <p:cNvSpPr/>
              <p:nvPr/>
            </p:nvSpPr>
            <p:spPr>
              <a:xfrm rot="10800000" flipH="1">
                <a:off x="7625494" y="3109968"/>
                <a:ext cx="779272" cy="1015038"/>
              </a:xfrm>
              <a:prstGeom prst="rtTriangle">
                <a:avLst/>
              </a:prstGeom>
              <a:solidFill>
                <a:srgbClr val="0078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56" name="Групувати 55"/>
          <p:cNvGrpSpPr/>
          <p:nvPr/>
        </p:nvGrpSpPr>
        <p:grpSpPr>
          <a:xfrm>
            <a:off x="3024076" y="3770263"/>
            <a:ext cx="1756509" cy="1015042"/>
            <a:chOff x="4740441" y="1212657"/>
            <a:chExt cx="1756509" cy="1015042"/>
          </a:xfrm>
        </p:grpSpPr>
        <p:grpSp>
          <p:nvGrpSpPr>
            <p:cNvPr id="62" name="Групувати 61"/>
            <p:cNvGrpSpPr/>
            <p:nvPr/>
          </p:nvGrpSpPr>
          <p:grpSpPr>
            <a:xfrm>
              <a:off x="4938405" y="1212657"/>
              <a:ext cx="1558545" cy="1015039"/>
              <a:chOff x="6833937" y="1929051"/>
              <a:chExt cx="1558545" cy="1015039"/>
            </a:xfrm>
          </p:grpSpPr>
          <p:sp>
            <p:nvSpPr>
              <p:cNvPr id="66" name="Прямокутний трикутник 65"/>
              <p:cNvSpPr/>
              <p:nvPr/>
            </p:nvSpPr>
            <p:spPr>
              <a:xfrm>
                <a:off x="7625494" y="1929052"/>
                <a:ext cx="766988" cy="1015038"/>
              </a:xfrm>
              <a:prstGeom prst="rtTriangle">
                <a:avLst/>
              </a:prstGeom>
              <a:solidFill>
                <a:srgbClr val="004158">
                  <a:alpha val="2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7" name="Прямокутний трикутник 66"/>
              <p:cNvSpPr/>
              <p:nvPr/>
            </p:nvSpPr>
            <p:spPr>
              <a:xfrm rot="10800000">
                <a:off x="6833937" y="1929051"/>
                <a:ext cx="734955" cy="1015038"/>
              </a:xfrm>
              <a:prstGeom prst="rtTriangle">
                <a:avLst/>
              </a:prstGeom>
              <a:solidFill>
                <a:srgbClr val="004158">
                  <a:alpha val="2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3" name="Групувати 62"/>
            <p:cNvGrpSpPr/>
            <p:nvPr/>
          </p:nvGrpSpPr>
          <p:grpSpPr>
            <a:xfrm>
              <a:off x="4740441" y="1212659"/>
              <a:ext cx="1727240" cy="1015040"/>
              <a:chOff x="6677526" y="3109968"/>
              <a:chExt cx="1727240" cy="1015040"/>
            </a:xfrm>
            <a:solidFill>
              <a:srgbClr val="00B0F0"/>
            </a:solidFill>
          </p:grpSpPr>
          <p:sp>
            <p:nvSpPr>
              <p:cNvPr id="64" name="Прямокутний трикутник 63"/>
              <p:cNvSpPr/>
              <p:nvPr/>
            </p:nvSpPr>
            <p:spPr>
              <a:xfrm flipH="1">
                <a:off x="6677526" y="3109970"/>
                <a:ext cx="903650" cy="1015038"/>
              </a:xfrm>
              <a:prstGeom prst="rtTriangle">
                <a:avLst/>
              </a:prstGeom>
              <a:solidFill>
                <a:srgbClr val="0041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5" name="Прямокутний трикутник 64"/>
              <p:cNvSpPr/>
              <p:nvPr/>
            </p:nvSpPr>
            <p:spPr>
              <a:xfrm rot="10800000" flipH="1">
                <a:off x="7625494" y="3109968"/>
                <a:ext cx="779272" cy="1015038"/>
              </a:xfrm>
              <a:prstGeom prst="rtTriangle">
                <a:avLst/>
              </a:prstGeom>
              <a:solidFill>
                <a:srgbClr val="00415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1713634" y="1676746"/>
            <a:ext cx="31648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и общественное благо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официальная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доступный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надежный инструмент для принятия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 государством и обществом.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313272" y="1868923"/>
            <a:ext cx="5097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 и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координация.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Росстат – единый независимый центр компетенций в области статистики на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базе международных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стандартов.</a:t>
            </a:r>
          </a:p>
        </p:txBody>
      </p:sp>
      <p:sp>
        <p:nvSpPr>
          <p:cNvPr id="70" name="П'ятикутник 69"/>
          <p:cNvSpPr/>
          <p:nvPr/>
        </p:nvSpPr>
        <p:spPr>
          <a:xfrm>
            <a:off x="1098750" y="2692409"/>
            <a:ext cx="3237323" cy="877993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152400" dist="50800" dir="8700000" sx="104000" sy="104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'ятикутник 70"/>
          <p:cNvSpPr/>
          <p:nvPr/>
        </p:nvSpPr>
        <p:spPr>
          <a:xfrm>
            <a:off x="765161" y="3738855"/>
            <a:ext cx="2742875" cy="919420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152400" dist="50800" dir="8700000" sx="104000" sy="104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П'ятикутник 72"/>
          <p:cNvSpPr/>
          <p:nvPr/>
        </p:nvSpPr>
        <p:spPr>
          <a:xfrm rot="10800000">
            <a:off x="5355789" y="2775133"/>
            <a:ext cx="5139594" cy="877993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152400" dist="50800" dir="8700000" sx="104000" sy="104000" algn="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'ятикутник 73"/>
          <p:cNvSpPr/>
          <p:nvPr/>
        </p:nvSpPr>
        <p:spPr>
          <a:xfrm rot="10800000">
            <a:off x="4467772" y="3890248"/>
            <a:ext cx="5139594" cy="877993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152400" dist="50800" dir="8700000" sx="104000" sy="104000" algn="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1317142" y="2775132"/>
            <a:ext cx="275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Быстрота и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релевантность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статистическая информация – актуальна и своевременна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736590" y="2908173"/>
            <a:ext cx="474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Просвещение -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статистическая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грамотность общества – элемент государственной политики в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статистики.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65161" y="3875398"/>
            <a:ext cx="259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Эффективность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отчетная нагрузка на бизнес – минимально необходимая.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918081" y="3902589"/>
            <a:ext cx="4694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Международное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- 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статистика – ключевой игрок глобальной статистической системы (топ10 ведущих статистических служб мира).</a:t>
            </a:r>
          </a:p>
        </p:txBody>
      </p:sp>
      <p:grpSp>
        <p:nvGrpSpPr>
          <p:cNvPr id="57" name="Групувати 48"/>
          <p:cNvGrpSpPr/>
          <p:nvPr/>
        </p:nvGrpSpPr>
        <p:grpSpPr>
          <a:xfrm>
            <a:off x="4631215" y="4884310"/>
            <a:ext cx="1756509" cy="1015042"/>
            <a:chOff x="4740441" y="1212657"/>
            <a:chExt cx="1756509" cy="1015042"/>
          </a:xfrm>
        </p:grpSpPr>
        <p:grpSp>
          <p:nvGrpSpPr>
            <p:cNvPr id="58" name="Групувати 49"/>
            <p:cNvGrpSpPr/>
            <p:nvPr/>
          </p:nvGrpSpPr>
          <p:grpSpPr>
            <a:xfrm>
              <a:off x="4938405" y="1212657"/>
              <a:ext cx="1558545" cy="1015039"/>
              <a:chOff x="6833937" y="1929051"/>
              <a:chExt cx="1558545" cy="1015039"/>
            </a:xfrm>
          </p:grpSpPr>
          <p:sp>
            <p:nvSpPr>
              <p:cNvPr id="84" name="Прямокутний трикутник 53"/>
              <p:cNvSpPr/>
              <p:nvPr/>
            </p:nvSpPr>
            <p:spPr>
              <a:xfrm>
                <a:off x="7625494" y="1929052"/>
                <a:ext cx="766988" cy="1015038"/>
              </a:xfrm>
              <a:prstGeom prst="rtTriangle">
                <a:avLst/>
              </a:prstGeom>
              <a:solidFill>
                <a:srgbClr val="0078A2">
                  <a:alpha val="2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5" name="Прямокутний трикутник 54"/>
              <p:cNvSpPr/>
              <p:nvPr/>
            </p:nvSpPr>
            <p:spPr>
              <a:xfrm rot="10800000">
                <a:off x="6833937" y="1929051"/>
                <a:ext cx="734955" cy="1015038"/>
              </a:xfrm>
              <a:prstGeom prst="rtTriangle">
                <a:avLst/>
              </a:prstGeom>
              <a:solidFill>
                <a:srgbClr val="0078A2">
                  <a:alpha val="2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9" name="Групувати 50"/>
            <p:cNvGrpSpPr/>
            <p:nvPr/>
          </p:nvGrpSpPr>
          <p:grpSpPr>
            <a:xfrm>
              <a:off x="4740441" y="1212659"/>
              <a:ext cx="1727240" cy="1015040"/>
              <a:chOff x="6677526" y="3109968"/>
              <a:chExt cx="1727240" cy="1015040"/>
            </a:xfrm>
            <a:solidFill>
              <a:srgbClr val="00B0F0"/>
            </a:solidFill>
          </p:grpSpPr>
          <p:sp>
            <p:nvSpPr>
              <p:cNvPr id="60" name="Прямокутний трикутник 51"/>
              <p:cNvSpPr/>
              <p:nvPr/>
            </p:nvSpPr>
            <p:spPr>
              <a:xfrm flipH="1">
                <a:off x="6677526" y="3109970"/>
                <a:ext cx="903650" cy="1015038"/>
              </a:xfrm>
              <a:prstGeom prst="rtTriangle">
                <a:avLst/>
              </a:prstGeom>
              <a:solidFill>
                <a:srgbClr val="0078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61" name="Прямокутний трикутник 52"/>
              <p:cNvSpPr/>
              <p:nvPr/>
            </p:nvSpPr>
            <p:spPr>
              <a:xfrm rot="10800000" flipH="1">
                <a:off x="7625494" y="3109968"/>
                <a:ext cx="779272" cy="1015038"/>
              </a:xfrm>
              <a:prstGeom prst="rtTriangle">
                <a:avLst/>
              </a:prstGeom>
              <a:solidFill>
                <a:srgbClr val="0078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86" name="П'ятикутник 69"/>
          <p:cNvSpPr/>
          <p:nvPr/>
        </p:nvSpPr>
        <p:spPr>
          <a:xfrm>
            <a:off x="1827634" y="4852903"/>
            <a:ext cx="3237323" cy="877993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152400" dist="50800" dir="8700000" sx="104000" sy="104000" algn="tr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П'ятикутник 72"/>
          <p:cNvSpPr/>
          <p:nvPr/>
        </p:nvSpPr>
        <p:spPr>
          <a:xfrm rot="10800000">
            <a:off x="6084673" y="4935627"/>
            <a:ext cx="5139594" cy="877993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152400" dist="50800" dir="8700000" sx="104000" sy="104000" algn="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TextBox 87"/>
          <p:cNvSpPr txBox="1"/>
          <p:nvPr/>
        </p:nvSpPr>
        <p:spPr>
          <a:xfrm>
            <a:off x="2046026" y="4935626"/>
            <a:ext cx="275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Открытость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статистические методики и процессы – понятны и прозрачны.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6735345" y="5135117"/>
            <a:ext cx="4337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Доверие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достоверность официальной статистики – не вызывает сомнений.- </a:t>
            </a:r>
          </a:p>
        </p:txBody>
      </p:sp>
    </p:spTree>
    <p:extLst>
      <p:ext uri="{BB962C8B-B14F-4D97-AF65-F5344CB8AC3E}">
        <p14:creationId xmlns:p14="http://schemas.microsoft.com/office/powerpoint/2010/main" val="4089810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увати 9"/>
          <p:cNvGrpSpPr/>
          <p:nvPr/>
        </p:nvGrpSpPr>
        <p:grpSpPr>
          <a:xfrm>
            <a:off x="62558" y="155603"/>
            <a:ext cx="11651090" cy="408191"/>
            <a:chOff x="0" y="406261"/>
            <a:chExt cx="11651090" cy="408191"/>
          </a:xfrm>
        </p:grpSpPr>
        <p:cxnSp>
          <p:nvCxnSpPr>
            <p:cNvPr id="3" name="Пряма сполучна лінія 2"/>
            <p:cNvCxnSpPr/>
            <p:nvPr/>
          </p:nvCxnSpPr>
          <p:spPr>
            <a:xfrm>
              <a:off x="0" y="802577"/>
              <a:ext cx="9941522" cy="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увати 6"/>
            <p:cNvGrpSpPr/>
            <p:nvPr/>
          </p:nvGrpSpPr>
          <p:grpSpPr>
            <a:xfrm>
              <a:off x="9779906" y="406261"/>
              <a:ext cx="1871184" cy="408191"/>
              <a:chOff x="8540654" y="355845"/>
              <a:chExt cx="1871184" cy="408191"/>
            </a:xfrm>
          </p:grpSpPr>
          <p:sp>
            <p:nvSpPr>
              <p:cNvPr id="4" name="Паралелограм 3"/>
              <p:cNvSpPr/>
              <p:nvPr/>
            </p:nvSpPr>
            <p:spPr>
              <a:xfrm>
                <a:off x="8540654" y="362426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Паралелограм 4"/>
              <p:cNvSpPr/>
              <p:nvPr/>
            </p:nvSpPr>
            <p:spPr>
              <a:xfrm>
                <a:off x="9129450" y="357756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Паралелограм 5"/>
              <p:cNvSpPr/>
              <p:nvPr/>
            </p:nvSpPr>
            <p:spPr>
              <a:xfrm>
                <a:off x="9714007" y="355845"/>
                <a:ext cx="697831" cy="400932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84852" y="62037"/>
            <a:ext cx="1010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СТАТИСТИЧЕСКИЕ ИНФОРМАТОРИУМЫ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0" y="25747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50194" y="2853387"/>
            <a:ext cx="386501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gradFill>
                  <a:gsLst>
                    <a:gs pos="0">
                      <a:srgbClr val="61D6FF"/>
                    </a:gs>
                    <a:gs pos="46000">
                      <a:srgbClr val="009BD2"/>
                    </a:gs>
                    <a:gs pos="88000">
                      <a:srgbClr val="00206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МАТЕРИАЛЫ РАЗРАБАТЫВАЕМЫЕ И ПУБЛИКУЕМЫЕ КРЫМСТАТОМ </a:t>
            </a:r>
          </a:p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(ИЗДАНИЯ, ПУБЛИКАЦИИ, ИНФОГРАФИКА, ПРЕСС-ВЫПУСКИ, ЭКСПРЕСС-ВЫПУСКИ)</a:t>
            </a:r>
            <a:endParaRPr lang="ru-RU" sz="1400" b="1" dirty="0">
              <a:solidFill>
                <a:srgbClr val="00B0F0"/>
              </a:solidFill>
            </a:endParaRPr>
          </a:p>
        </p:txBody>
      </p:sp>
      <p:grpSp>
        <p:nvGrpSpPr>
          <p:cNvPr id="30" name="Групувати 29"/>
          <p:cNvGrpSpPr/>
          <p:nvPr/>
        </p:nvGrpSpPr>
        <p:grpSpPr>
          <a:xfrm>
            <a:off x="4452260" y="2706107"/>
            <a:ext cx="1920093" cy="2175968"/>
            <a:chOff x="3441572" y="1494243"/>
            <a:chExt cx="3584869" cy="4136535"/>
          </a:xfrm>
        </p:grpSpPr>
        <p:grpSp>
          <p:nvGrpSpPr>
            <p:cNvPr id="31" name="Групувати 30"/>
            <p:cNvGrpSpPr/>
            <p:nvPr/>
          </p:nvGrpSpPr>
          <p:grpSpPr>
            <a:xfrm>
              <a:off x="3441572" y="1494243"/>
              <a:ext cx="3584869" cy="4136535"/>
              <a:chOff x="2690098" y="1705019"/>
              <a:chExt cx="1747506" cy="2008628"/>
            </a:xfrm>
          </p:grpSpPr>
          <p:sp>
            <p:nvSpPr>
              <p:cNvPr id="34" name="Шестикутник 33"/>
              <p:cNvSpPr/>
              <p:nvPr/>
            </p:nvSpPr>
            <p:spPr>
              <a:xfrm rot="5400000">
                <a:off x="2559537" y="1835580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15000">
                    <a:srgbClr val="6AD0FE"/>
                  </a:gs>
                  <a:gs pos="59000">
                    <a:srgbClr val="009ED6"/>
                  </a:gs>
                  <a:gs pos="100000">
                    <a:srgbClr val="004158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Шестикутник 4"/>
              <p:cNvSpPr/>
              <p:nvPr/>
            </p:nvSpPr>
            <p:spPr>
              <a:xfrm>
                <a:off x="2962418" y="2018030"/>
                <a:ext cx="1202866" cy="13826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2800" kern="1200" dirty="0"/>
              </a:p>
            </p:txBody>
          </p:sp>
        </p:grp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91804" y="2285975"/>
              <a:ext cx="1503985" cy="2128157"/>
            </a:xfrm>
            <a:prstGeom prst="rect">
              <a:avLst/>
            </a:prstGeom>
            <a:ln>
              <a:solidFill>
                <a:srgbClr val="121070"/>
              </a:solidFill>
            </a:ln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3982" y="2678743"/>
              <a:ext cx="2307426" cy="2307426"/>
            </a:xfrm>
            <a:prstGeom prst="rect">
              <a:avLst/>
            </a:prstGeom>
          </p:spPr>
        </p:pic>
      </p:grpSp>
      <p:grpSp>
        <p:nvGrpSpPr>
          <p:cNvPr id="66" name="Групувати 65"/>
          <p:cNvGrpSpPr/>
          <p:nvPr/>
        </p:nvGrpSpPr>
        <p:grpSpPr>
          <a:xfrm>
            <a:off x="6495083" y="2675642"/>
            <a:ext cx="1956235" cy="2189556"/>
            <a:chOff x="4025624" y="41907"/>
            <a:chExt cx="2927145" cy="3433009"/>
          </a:xfrm>
        </p:grpSpPr>
        <p:sp>
          <p:nvSpPr>
            <p:cNvPr id="67" name="Шестикутник 66"/>
            <p:cNvSpPr/>
            <p:nvPr/>
          </p:nvSpPr>
          <p:spPr>
            <a:xfrm rot="5400000">
              <a:off x="3772692" y="294839"/>
              <a:ext cx="3433009" cy="2927145"/>
            </a:xfrm>
            <a:prstGeom prst="hexagon">
              <a:avLst>
                <a:gd name="adj" fmla="val 25000"/>
                <a:gd name="vf" fmla="val 115470"/>
              </a:avLst>
            </a:prstGeom>
            <a:gradFill flip="none" rotWithShape="1">
              <a:gsLst>
                <a:gs pos="15000">
                  <a:srgbClr val="6AD0FE"/>
                </a:gs>
                <a:gs pos="59000">
                  <a:srgbClr val="009ED6"/>
                </a:gs>
                <a:gs pos="100000">
                  <a:srgbClr val="004158"/>
                </a:gs>
              </a:gsLst>
              <a:lin ang="162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5624" y="847722"/>
              <a:ext cx="2439344" cy="1821377"/>
            </a:xfrm>
            <a:prstGeom prst="rect">
              <a:avLst/>
            </a:prstGeom>
          </p:spPr>
        </p:pic>
      </p:grpSp>
      <p:sp>
        <p:nvSpPr>
          <p:cNvPr id="69" name="TextBox 68"/>
          <p:cNvSpPr txBox="1"/>
          <p:nvPr/>
        </p:nvSpPr>
        <p:spPr>
          <a:xfrm>
            <a:off x="8188166" y="3305594"/>
            <a:ext cx="386501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gradFill>
                  <a:gsLst>
                    <a:gs pos="0">
                      <a:srgbClr val="61D6FF"/>
                    </a:gs>
                    <a:gs pos="46000">
                      <a:srgbClr val="009BD2"/>
                    </a:gs>
                    <a:gs pos="88000">
                      <a:srgbClr val="00206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ИНФОРМАЦИОННЫЙ ЦЕНТР КРЫМСТАТА</a:t>
            </a:r>
          </a:p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(СТАТИСТИЧЕСКАЯ БИБЛИОТЕКА)</a:t>
            </a:r>
            <a:endParaRPr lang="ru-RU" sz="1400" b="1" dirty="0">
              <a:solidFill>
                <a:srgbClr val="00B0F0"/>
              </a:solidFill>
            </a:endParaRPr>
          </a:p>
        </p:txBody>
      </p:sp>
      <p:grpSp>
        <p:nvGrpSpPr>
          <p:cNvPr id="70" name="Групувати 69"/>
          <p:cNvGrpSpPr/>
          <p:nvPr/>
        </p:nvGrpSpPr>
        <p:grpSpPr>
          <a:xfrm>
            <a:off x="3458226" y="862790"/>
            <a:ext cx="1964054" cy="2175970"/>
            <a:chOff x="8384712" y="468016"/>
            <a:chExt cx="2927145" cy="3433009"/>
          </a:xfrm>
        </p:grpSpPr>
        <p:grpSp>
          <p:nvGrpSpPr>
            <p:cNvPr id="71" name="Групувати 70"/>
            <p:cNvGrpSpPr/>
            <p:nvPr/>
          </p:nvGrpSpPr>
          <p:grpSpPr>
            <a:xfrm>
              <a:off x="8384712" y="468016"/>
              <a:ext cx="2927145" cy="3433009"/>
              <a:chOff x="1750060" y="95"/>
              <a:chExt cx="1747506" cy="2008628"/>
            </a:xfrm>
          </p:grpSpPr>
          <p:sp>
            <p:nvSpPr>
              <p:cNvPr id="74" name="Шестикутник 73"/>
              <p:cNvSpPr/>
              <p:nvPr/>
            </p:nvSpPr>
            <p:spPr>
              <a:xfrm rot="5400000">
                <a:off x="1619499" y="130656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gradFill>
                <a:gsLst>
                  <a:gs pos="15000">
                    <a:srgbClr val="6AD0FE"/>
                  </a:gs>
                  <a:gs pos="59000">
                    <a:srgbClr val="009ED6"/>
                  </a:gs>
                  <a:gs pos="100000">
                    <a:srgbClr val="004158"/>
                  </a:gs>
                </a:gsLst>
                <a:lin ang="0" scaled="1"/>
              </a:gra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5" name="Шестикутник 4"/>
              <p:cNvSpPr/>
              <p:nvPr/>
            </p:nvSpPr>
            <p:spPr>
              <a:xfrm>
                <a:off x="2022380" y="313106"/>
                <a:ext cx="1202866" cy="138260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600" kern="1200" dirty="0"/>
              </a:p>
            </p:txBody>
          </p:sp>
        </p:grp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59036" y="1172363"/>
              <a:ext cx="2296673" cy="1490125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32244" y="2048543"/>
              <a:ext cx="1778227" cy="1227890"/>
            </a:xfrm>
            <a:prstGeom prst="rect">
              <a:avLst/>
            </a:prstGeom>
          </p:spPr>
        </p:pic>
      </p:grpSp>
      <p:sp>
        <p:nvSpPr>
          <p:cNvPr id="76" name="TextBox 75"/>
          <p:cNvSpPr txBox="1"/>
          <p:nvPr/>
        </p:nvSpPr>
        <p:spPr>
          <a:xfrm>
            <a:off x="412062" y="1402019"/>
            <a:ext cx="295161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gradFill>
                  <a:gsLst>
                    <a:gs pos="0">
                      <a:srgbClr val="61D6FF"/>
                    </a:gs>
                    <a:gs pos="46000">
                      <a:srgbClr val="009BD2"/>
                    </a:gs>
                    <a:gs pos="88000">
                      <a:srgbClr val="00206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ОФИЦИАЛЬНЫЙ САЙТ</a:t>
            </a:r>
          </a:p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(РОССТАТ; КРЫМСТАТ)</a:t>
            </a:r>
            <a:endParaRPr lang="ru-RU" sz="1400" b="1" dirty="0">
              <a:solidFill>
                <a:srgbClr val="00B0F0"/>
              </a:solidFill>
            </a:endParaRPr>
          </a:p>
        </p:txBody>
      </p:sp>
      <p:grpSp>
        <p:nvGrpSpPr>
          <p:cNvPr id="77" name="Групувати 76"/>
          <p:cNvGrpSpPr/>
          <p:nvPr/>
        </p:nvGrpSpPr>
        <p:grpSpPr>
          <a:xfrm>
            <a:off x="5522683" y="886135"/>
            <a:ext cx="1984942" cy="2201502"/>
            <a:chOff x="382507" y="3424991"/>
            <a:chExt cx="2927145" cy="3433009"/>
          </a:xfrm>
        </p:grpSpPr>
        <p:grpSp>
          <p:nvGrpSpPr>
            <p:cNvPr id="78" name="Групувати 77"/>
            <p:cNvGrpSpPr/>
            <p:nvPr/>
          </p:nvGrpSpPr>
          <p:grpSpPr>
            <a:xfrm>
              <a:off x="382507" y="3424991"/>
              <a:ext cx="2927145" cy="3433009"/>
              <a:chOff x="1750060" y="95"/>
              <a:chExt cx="1747506" cy="2008628"/>
            </a:xfrm>
            <a:gradFill>
              <a:gsLst>
                <a:gs pos="15000">
                  <a:srgbClr val="6AD0FE"/>
                </a:gs>
                <a:gs pos="59000">
                  <a:srgbClr val="009ED6"/>
                </a:gs>
                <a:gs pos="100000">
                  <a:srgbClr val="004158"/>
                </a:gs>
              </a:gsLst>
              <a:lin ang="16200000" scaled="1"/>
            </a:gradFill>
          </p:grpSpPr>
          <p:sp>
            <p:nvSpPr>
              <p:cNvPr id="82" name="Шестикутник 81"/>
              <p:cNvSpPr/>
              <p:nvPr/>
            </p:nvSpPr>
            <p:spPr>
              <a:xfrm rot="5400000">
                <a:off x="1619499" y="130656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3" name="Шестикутник 4"/>
              <p:cNvSpPr/>
              <p:nvPr/>
            </p:nvSpPr>
            <p:spPr>
              <a:xfrm>
                <a:off x="2022380" y="313106"/>
                <a:ext cx="1202866" cy="138260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600" kern="1200" dirty="0"/>
              </a:p>
            </p:txBody>
          </p:sp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6342" y="4108833"/>
              <a:ext cx="1949902" cy="114140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58260" y="4708522"/>
              <a:ext cx="1945763" cy="1083428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3635" y="5338852"/>
              <a:ext cx="2313872" cy="876685"/>
            </a:xfrm>
            <a:prstGeom prst="rect">
              <a:avLst/>
            </a:prstGeom>
          </p:spPr>
        </p:pic>
      </p:grpSp>
      <p:sp>
        <p:nvSpPr>
          <p:cNvPr id="84" name="TextBox 83"/>
          <p:cNvSpPr txBox="1"/>
          <p:nvPr/>
        </p:nvSpPr>
        <p:spPr>
          <a:xfrm>
            <a:off x="7460402" y="1473703"/>
            <a:ext cx="3865011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gradFill>
                  <a:gsLst>
                    <a:gs pos="0">
                      <a:srgbClr val="61D6FF"/>
                    </a:gs>
                    <a:gs pos="46000">
                      <a:srgbClr val="009BD2"/>
                    </a:gs>
                    <a:gs pos="88000">
                      <a:srgbClr val="00206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БАЗЫ ДАННЫХ</a:t>
            </a:r>
          </a:p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(ВИТРИНА ДАННЫХ; ЕМИСС; БД ПМО)</a:t>
            </a:r>
            <a:endParaRPr lang="ru-RU" sz="1400" b="1" dirty="0">
              <a:solidFill>
                <a:srgbClr val="00B0F0"/>
              </a:solidFill>
            </a:endParaRPr>
          </a:p>
        </p:txBody>
      </p:sp>
      <p:grpSp>
        <p:nvGrpSpPr>
          <p:cNvPr id="85" name="Групувати 84"/>
          <p:cNvGrpSpPr/>
          <p:nvPr/>
        </p:nvGrpSpPr>
        <p:grpSpPr>
          <a:xfrm>
            <a:off x="3451818" y="4519642"/>
            <a:ext cx="1909157" cy="2186505"/>
            <a:chOff x="4383609" y="4013330"/>
            <a:chExt cx="2927145" cy="3433009"/>
          </a:xfrm>
        </p:grpSpPr>
        <p:grpSp>
          <p:nvGrpSpPr>
            <p:cNvPr id="86" name="Групувати 85"/>
            <p:cNvGrpSpPr/>
            <p:nvPr/>
          </p:nvGrpSpPr>
          <p:grpSpPr>
            <a:xfrm>
              <a:off x="4383609" y="4013330"/>
              <a:ext cx="2927145" cy="3433009"/>
              <a:chOff x="1750060" y="95"/>
              <a:chExt cx="1747506" cy="2008628"/>
            </a:xfrm>
            <a:gradFill flip="none" rotWithShape="1">
              <a:gsLst>
                <a:gs pos="15000">
                  <a:srgbClr val="6AD0FE"/>
                </a:gs>
                <a:gs pos="59000">
                  <a:srgbClr val="009ED6"/>
                </a:gs>
                <a:gs pos="100000">
                  <a:srgbClr val="004158"/>
                </a:gs>
              </a:gsLst>
              <a:lin ang="18900000" scaled="1"/>
              <a:tileRect/>
            </a:gradFill>
          </p:grpSpPr>
          <p:sp>
            <p:nvSpPr>
              <p:cNvPr id="88" name="Шестикутник 87"/>
              <p:cNvSpPr/>
              <p:nvPr/>
            </p:nvSpPr>
            <p:spPr>
              <a:xfrm rot="5400000">
                <a:off x="1619499" y="130656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9" name="Шестикутник 4"/>
              <p:cNvSpPr/>
              <p:nvPr/>
            </p:nvSpPr>
            <p:spPr>
              <a:xfrm>
                <a:off x="2022380" y="313106"/>
                <a:ext cx="1202866" cy="138260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600" kern="1200" dirty="0"/>
              </a:p>
            </p:txBody>
          </p:sp>
        </p:grp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2455" y="4548307"/>
              <a:ext cx="2249453" cy="2149478"/>
            </a:xfrm>
            <a:prstGeom prst="rect">
              <a:avLst/>
            </a:prstGeom>
          </p:spPr>
        </p:pic>
      </p:grpSp>
      <p:sp>
        <p:nvSpPr>
          <p:cNvPr id="90" name="TextBox 89"/>
          <p:cNvSpPr txBox="1"/>
          <p:nvPr/>
        </p:nvSpPr>
        <p:spPr>
          <a:xfrm>
            <a:off x="610705" y="5225924"/>
            <a:ext cx="2951615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gradFill>
                  <a:gsLst>
                    <a:gs pos="0">
                      <a:srgbClr val="61D6FF"/>
                    </a:gs>
                    <a:gs pos="46000">
                      <a:srgbClr val="009BD2"/>
                    </a:gs>
                    <a:gs pos="88000">
                      <a:srgbClr val="00206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ГОРЯЧАЯ ЛИНИЯ</a:t>
            </a:r>
          </a:p>
          <a:p>
            <a:pPr algn="ctr"/>
            <a:r>
              <a:rPr lang="ru-RU" sz="1400" b="1" dirty="0" smtClean="0">
                <a:solidFill>
                  <a:srgbClr val="00B0F0"/>
                </a:solidFill>
              </a:rPr>
              <a:t>(ТЕЛ. (3652) 25-52-41)</a:t>
            </a:r>
            <a:endParaRPr lang="ru-RU" sz="1400" b="1" dirty="0">
              <a:solidFill>
                <a:srgbClr val="00B0F0"/>
              </a:solidFill>
            </a:endParaRPr>
          </a:p>
        </p:txBody>
      </p:sp>
      <p:grpSp>
        <p:nvGrpSpPr>
          <p:cNvPr id="91" name="Групувати 90"/>
          <p:cNvGrpSpPr/>
          <p:nvPr/>
        </p:nvGrpSpPr>
        <p:grpSpPr>
          <a:xfrm>
            <a:off x="5481496" y="4558961"/>
            <a:ext cx="1937742" cy="2127403"/>
            <a:chOff x="8243799" y="4006977"/>
            <a:chExt cx="2927145" cy="3433009"/>
          </a:xfrm>
        </p:grpSpPr>
        <p:grpSp>
          <p:nvGrpSpPr>
            <p:cNvPr id="92" name="Групувати 91"/>
            <p:cNvGrpSpPr/>
            <p:nvPr/>
          </p:nvGrpSpPr>
          <p:grpSpPr>
            <a:xfrm>
              <a:off x="8243799" y="4006977"/>
              <a:ext cx="2927145" cy="3433009"/>
              <a:chOff x="1750060" y="95"/>
              <a:chExt cx="1747506" cy="2008628"/>
            </a:xfrm>
            <a:gradFill flip="none" rotWithShape="1">
              <a:gsLst>
                <a:gs pos="15000">
                  <a:srgbClr val="6AD0FE"/>
                </a:gs>
                <a:gs pos="59000">
                  <a:srgbClr val="009ED6"/>
                </a:gs>
                <a:gs pos="100000">
                  <a:srgbClr val="004158"/>
                </a:gs>
              </a:gsLst>
              <a:lin ang="13500000" scaled="1"/>
              <a:tileRect/>
            </a:gradFill>
          </p:grpSpPr>
          <p:sp>
            <p:nvSpPr>
              <p:cNvPr id="94" name="Шестикутник 93"/>
              <p:cNvSpPr/>
              <p:nvPr/>
            </p:nvSpPr>
            <p:spPr>
              <a:xfrm rot="5400000">
                <a:off x="1619499" y="130656"/>
                <a:ext cx="2008628" cy="1747506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5" name="Шестикутник 4"/>
              <p:cNvSpPr/>
              <p:nvPr/>
            </p:nvSpPr>
            <p:spPr>
              <a:xfrm>
                <a:off x="2022380" y="313106"/>
                <a:ext cx="1202866" cy="1382606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600" kern="1200" dirty="0"/>
              </a:p>
            </p:txBody>
          </p:sp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66615" y="4715470"/>
              <a:ext cx="1481512" cy="2086593"/>
            </a:xfrm>
            <a:prstGeom prst="rect">
              <a:avLst/>
            </a:prstGeom>
          </p:spPr>
        </p:pic>
      </p:grpSp>
      <p:sp>
        <p:nvSpPr>
          <p:cNvPr id="96" name="TextBox 95"/>
          <p:cNvSpPr txBox="1"/>
          <p:nvPr/>
        </p:nvSpPr>
        <p:spPr>
          <a:xfrm>
            <a:off x="7310200" y="5258951"/>
            <a:ext cx="295161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gradFill>
                  <a:gsLst>
                    <a:gs pos="0">
                      <a:srgbClr val="61D6FF"/>
                    </a:gs>
                    <a:gs pos="46000">
                      <a:srgbClr val="009BD2"/>
                    </a:gs>
                    <a:gs pos="88000">
                      <a:srgbClr val="002060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БАНК ГОТОВЫХ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0286498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увати 9"/>
          <p:cNvGrpSpPr/>
          <p:nvPr/>
        </p:nvGrpSpPr>
        <p:grpSpPr>
          <a:xfrm>
            <a:off x="-48126" y="5980"/>
            <a:ext cx="11830000" cy="461665"/>
            <a:chOff x="-48126" y="5980"/>
            <a:chExt cx="11830000" cy="461665"/>
          </a:xfrm>
        </p:grpSpPr>
        <p:cxnSp>
          <p:nvCxnSpPr>
            <p:cNvPr id="3" name="Пряма сполучна лінія 2"/>
            <p:cNvCxnSpPr/>
            <p:nvPr/>
          </p:nvCxnSpPr>
          <p:spPr>
            <a:xfrm>
              <a:off x="-48126" y="424434"/>
              <a:ext cx="9941522" cy="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увати 6"/>
            <p:cNvGrpSpPr/>
            <p:nvPr/>
          </p:nvGrpSpPr>
          <p:grpSpPr>
            <a:xfrm>
              <a:off x="9866801" y="34409"/>
              <a:ext cx="1915073" cy="401610"/>
              <a:chOff x="8627549" y="-16007"/>
              <a:chExt cx="1915073" cy="401610"/>
            </a:xfrm>
          </p:grpSpPr>
          <p:sp>
            <p:nvSpPr>
              <p:cNvPr id="4" name="Паралелограм 3"/>
              <p:cNvSpPr/>
              <p:nvPr/>
            </p:nvSpPr>
            <p:spPr>
              <a:xfrm>
                <a:off x="8627549" y="-16007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Паралелограм 4"/>
              <p:cNvSpPr/>
              <p:nvPr/>
            </p:nvSpPr>
            <p:spPr>
              <a:xfrm>
                <a:off x="9238485" y="-16007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Паралелограм 5"/>
              <p:cNvSpPr/>
              <p:nvPr/>
            </p:nvSpPr>
            <p:spPr>
              <a:xfrm>
                <a:off x="9844791" y="-15329"/>
                <a:ext cx="697831" cy="400932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4141" y="5980"/>
              <a:ext cx="1010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ИНФОРМАТОРИУМ (ЕМИСС)</a:t>
              </a:r>
              <a:endPara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67644"/>
            <a:ext cx="7689908" cy="629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293651" y="594041"/>
            <a:ext cx="2533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https://www.fedstat.ru/</a:t>
            </a:r>
            <a:endParaRPr lang="ru-RU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30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увати 9"/>
          <p:cNvGrpSpPr/>
          <p:nvPr/>
        </p:nvGrpSpPr>
        <p:grpSpPr>
          <a:xfrm>
            <a:off x="-48126" y="5980"/>
            <a:ext cx="11830000" cy="461665"/>
            <a:chOff x="-48126" y="5980"/>
            <a:chExt cx="11830000" cy="461665"/>
          </a:xfrm>
        </p:grpSpPr>
        <p:cxnSp>
          <p:nvCxnSpPr>
            <p:cNvPr id="3" name="Пряма сполучна лінія 2"/>
            <p:cNvCxnSpPr/>
            <p:nvPr/>
          </p:nvCxnSpPr>
          <p:spPr>
            <a:xfrm>
              <a:off x="-48126" y="424434"/>
              <a:ext cx="9941522" cy="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увати 6"/>
            <p:cNvGrpSpPr/>
            <p:nvPr/>
          </p:nvGrpSpPr>
          <p:grpSpPr>
            <a:xfrm>
              <a:off x="9866801" y="34409"/>
              <a:ext cx="1915073" cy="401610"/>
              <a:chOff x="8627549" y="-16007"/>
              <a:chExt cx="1915073" cy="401610"/>
            </a:xfrm>
          </p:grpSpPr>
          <p:sp>
            <p:nvSpPr>
              <p:cNvPr id="4" name="Паралелограм 3"/>
              <p:cNvSpPr/>
              <p:nvPr/>
            </p:nvSpPr>
            <p:spPr>
              <a:xfrm>
                <a:off x="8627549" y="-16007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Паралелограм 5"/>
              <p:cNvSpPr/>
              <p:nvPr/>
            </p:nvSpPr>
            <p:spPr>
              <a:xfrm>
                <a:off x="9844791" y="-15329"/>
                <a:ext cx="697831" cy="400932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4141" y="5980"/>
              <a:ext cx="1010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САЙТ </a:t>
              </a:r>
              <a:r>
                <a:rPr lang="ru-RU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РОССТАТА</a:t>
              </a:r>
              <a:endPara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Прямокутник 12"/>
          <p:cNvSpPr/>
          <p:nvPr/>
        </p:nvSpPr>
        <p:spPr>
          <a:xfrm>
            <a:off x="1505979" y="7599401"/>
            <a:ext cx="2536631" cy="387722"/>
          </a:xfrm>
          <a:prstGeom prst="rect">
            <a:avLst/>
          </a:prstGeom>
          <a:solidFill>
            <a:srgbClr val="002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статистические публикации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аралелограм 5"/>
          <p:cNvSpPr/>
          <p:nvPr/>
        </p:nvSpPr>
        <p:spPr>
          <a:xfrm>
            <a:off x="10474443" y="23503"/>
            <a:ext cx="697831" cy="400932"/>
          </a:xfrm>
          <a:prstGeom prst="parallelogram">
            <a:avLst>
              <a:gd name="adj" fmla="val 4976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75783" y="1236240"/>
            <a:ext cx="2343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https://rosstat.gov.ru/</a:t>
            </a:r>
            <a:endParaRPr lang="ru-RU" b="1" u="sng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333" y="594784"/>
            <a:ext cx="7404603" cy="56684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935" y="3682143"/>
            <a:ext cx="4228697" cy="2174595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>
            <a:off x="3807912" y="1466811"/>
            <a:ext cx="2828099" cy="2512267"/>
          </a:xfrm>
          <a:prstGeom prst="straightConnector1">
            <a:avLst/>
          </a:prstGeom>
          <a:ln w="22225">
            <a:solidFill>
              <a:srgbClr val="4F22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293186" y="5904759"/>
            <a:ext cx="53901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  <a:latin typeface="GOST UI 2"/>
              </a:rPr>
              <a:t>Главная </a:t>
            </a:r>
            <a:r>
              <a:rPr lang="ru-RU" b="1" cap="all" dirty="0" smtClean="0">
                <a:solidFill>
                  <a:srgbClr val="002060"/>
                </a:solidFill>
                <a:latin typeface="GOST UI 2"/>
              </a:rPr>
              <a:t>страница/Статистика/ ПОНЯТНАЯ Статистика</a:t>
            </a:r>
            <a:endParaRPr lang="ru-RU" b="1" i="0" cap="all" dirty="0">
              <a:solidFill>
                <a:srgbClr val="002060"/>
              </a:solidFill>
              <a:effectLst/>
              <a:latin typeface="GOST UI 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45264" y="6181758"/>
            <a:ext cx="2638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https://rosstat.gov.ru/ps/</a:t>
            </a:r>
            <a:endParaRPr lang="ru-RU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216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737" y="1726245"/>
            <a:ext cx="9587137" cy="4393203"/>
          </a:xfrm>
          <a:prstGeom prst="rect">
            <a:avLst/>
          </a:prstGeom>
        </p:spPr>
      </p:pic>
      <p:grpSp>
        <p:nvGrpSpPr>
          <p:cNvPr id="10" name="Групувати 9"/>
          <p:cNvGrpSpPr/>
          <p:nvPr/>
        </p:nvGrpSpPr>
        <p:grpSpPr>
          <a:xfrm>
            <a:off x="-48126" y="5980"/>
            <a:ext cx="11830000" cy="461665"/>
            <a:chOff x="-48126" y="5980"/>
            <a:chExt cx="11830000" cy="461665"/>
          </a:xfrm>
        </p:grpSpPr>
        <p:cxnSp>
          <p:nvCxnSpPr>
            <p:cNvPr id="3" name="Пряма сполучна лінія 2"/>
            <p:cNvCxnSpPr/>
            <p:nvPr/>
          </p:nvCxnSpPr>
          <p:spPr>
            <a:xfrm>
              <a:off x="-48126" y="424434"/>
              <a:ext cx="9941522" cy="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увати 6"/>
            <p:cNvGrpSpPr/>
            <p:nvPr/>
          </p:nvGrpSpPr>
          <p:grpSpPr>
            <a:xfrm>
              <a:off x="9866801" y="34409"/>
              <a:ext cx="1915073" cy="401610"/>
              <a:chOff x="8627549" y="-16007"/>
              <a:chExt cx="1915073" cy="401610"/>
            </a:xfrm>
          </p:grpSpPr>
          <p:sp>
            <p:nvSpPr>
              <p:cNvPr id="4" name="Паралелограм 3"/>
              <p:cNvSpPr/>
              <p:nvPr/>
            </p:nvSpPr>
            <p:spPr>
              <a:xfrm>
                <a:off x="8627549" y="-16007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Паралелограм 5"/>
              <p:cNvSpPr/>
              <p:nvPr/>
            </p:nvSpPr>
            <p:spPr>
              <a:xfrm>
                <a:off x="9844791" y="-15329"/>
                <a:ext cx="697831" cy="400932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4141" y="5980"/>
              <a:ext cx="1010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BI-</a:t>
              </a:r>
              <a:r>
                <a:rPr lang="ru-RU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система</a:t>
              </a:r>
              <a:endPara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Прямокутник 12"/>
          <p:cNvSpPr/>
          <p:nvPr/>
        </p:nvSpPr>
        <p:spPr>
          <a:xfrm>
            <a:off x="1505979" y="7599401"/>
            <a:ext cx="2536631" cy="387722"/>
          </a:xfrm>
          <a:prstGeom prst="rect">
            <a:avLst/>
          </a:prstGeom>
          <a:solidFill>
            <a:srgbClr val="002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статистические публикации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аралелограм 5"/>
          <p:cNvSpPr/>
          <p:nvPr/>
        </p:nvSpPr>
        <p:spPr>
          <a:xfrm>
            <a:off x="10474443" y="23503"/>
            <a:ext cx="697831" cy="400932"/>
          </a:xfrm>
          <a:prstGeom prst="parallelogram">
            <a:avLst>
              <a:gd name="adj" fmla="val 4976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45047" y="711800"/>
            <a:ext cx="3319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http://bi.gks.ru</a:t>
            </a:r>
            <a:r>
              <a:rPr lang="en-US" b="1" u="sng" dirty="0" smtClean="0">
                <a:solidFill>
                  <a:srgbClr val="002060"/>
                </a:solidFill>
              </a:rPr>
              <a:t>/</a:t>
            </a:r>
            <a:endParaRPr lang="ru-RU" b="1" u="sng" dirty="0">
              <a:solidFill>
                <a:srgbClr val="00206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427188" y="467645"/>
            <a:ext cx="1339913" cy="1176951"/>
          </a:xfrm>
          <a:prstGeom prst="line">
            <a:avLst/>
          </a:prstGeom>
          <a:ln w="15875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305" y="3890098"/>
            <a:ext cx="4991510" cy="2435551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10763001" y="5587610"/>
            <a:ext cx="1339913" cy="1176951"/>
          </a:xfrm>
          <a:prstGeom prst="line">
            <a:avLst/>
          </a:prstGeom>
          <a:ln w="15875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48" y="551575"/>
            <a:ext cx="4403852" cy="3371272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 flipV="1">
            <a:off x="3350328" y="2745896"/>
            <a:ext cx="1339913" cy="1176951"/>
          </a:xfrm>
          <a:prstGeom prst="line">
            <a:avLst/>
          </a:prstGeom>
          <a:ln w="15875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431782" y="1733136"/>
            <a:ext cx="854202" cy="606596"/>
          </a:xfrm>
          <a:prstGeom prst="straightConnector1">
            <a:avLst/>
          </a:prstGeom>
          <a:ln w="22225">
            <a:solidFill>
              <a:srgbClr val="4F22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457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увати 9"/>
          <p:cNvGrpSpPr/>
          <p:nvPr/>
        </p:nvGrpSpPr>
        <p:grpSpPr>
          <a:xfrm>
            <a:off x="-48126" y="5980"/>
            <a:ext cx="11830000" cy="461665"/>
            <a:chOff x="-48126" y="5980"/>
            <a:chExt cx="11830000" cy="461665"/>
          </a:xfrm>
        </p:grpSpPr>
        <p:cxnSp>
          <p:nvCxnSpPr>
            <p:cNvPr id="3" name="Пряма сполучна лінія 2"/>
            <p:cNvCxnSpPr/>
            <p:nvPr/>
          </p:nvCxnSpPr>
          <p:spPr>
            <a:xfrm>
              <a:off x="-48126" y="424434"/>
              <a:ext cx="9941522" cy="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увати 6"/>
            <p:cNvGrpSpPr/>
            <p:nvPr/>
          </p:nvGrpSpPr>
          <p:grpSpPr>
            <a:xfrm>
              <a:off x="9866801" y="34409"/>
              <a:ext cx="1915073" cy="401610"/>
              <a:chOff x="8627549" y="-16007"/>
              <a:chExt cx="1915073" cy="401610"/>
            </a:xfrm>
          </p:grpSpPr>
          <p:sp>
            <p:nvSpPr>
              <p:cNvPr id="4" name="Паралелограм 3"/>
              <p:cNvSpPr/>
              <p:nvPr/>
            </p:nvSpPr>
            <p:spPr>
              <a:xfrm>
                <a:off x="8627549" y="-16007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Паралелограм 5"/>
              <p:cNvSpPr/>
              <p:nvPr/>
            </p:nvSpPr>
            <p:spPr>
              <a:xfrm>
                <a:off x="9844791" y="-15329"/>
                <a:ext cx="697831" cy="400932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4141" y="5980"/>
              <a:ext cx="1010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САЙТ КРЫМСТАТА</a:t>
              </a:r>
              <a:endPara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Прямокутник 12"/>
          <p:cNvSpPr/>
          <p:nvPr/>
        </p:nvSpPr>
        <p:spPr>
          <a:xfrm>
            <a:off x="1505979" y="7599401"/>
            <a:ext cx="2536631" cy="387722"/>
          </a:xfrm>
          <a:prstGeom prst="rect">
            <a:avLst/>
          </a:prstGeom>
          <a:solidFill>
            <a:srgbClr val="002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статистические публикации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аралелограм 5"/>
          <p:cNvSpPr/>
          <p:nvPr/>
        </p:nvSpPr>
        <p:spPr>
          <a:xfrm>
            <a:off x="10474443" y="23503"/>
            <a:ext cx="697831" cy="400932"/>
          </a:xfrm>
          <a:prstGeom prst="parallelogram">
            <a:avLst>
              <a:gd name="adj" fmla="val 4976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59" y="574085"/>
            <a:ext cx="8469966" cy="608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875783" y="1236240"/>
            <a:ext cx="2638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https://82.rosstat.gov.ru/</a:t>
            </a:r>
            <a:endParaRPr lang="ru-RU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83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увати 9"/>
          <p:cNvGrpSpPr/>
          <p:nvPr/>
        </p:nvGrpSpPr>
        <p:grpSpPr>
          <a:xfrm>
            <a:off x="-48126" y="5980"/>
            <a:ext cx="11830000" cy="461665"/>
            <a:chOff x="-48126" y="5980"/>
            <a:chExt cx="11830000" cy="461665"/>
          </a:xfrm>
        </p:grpSpPr>
        <p:cxnSp>
          <p:nvCxnSpPr>
            <p:cNvPr id="3" name="Пряма сполучна лінія 2"/>
            <p:cNvCxnSpPr/>
            <p:nvPr/>
          </p:nvCxnSpPr>
          <p:spPr>
            <a:xfrm>
              <a:off x="-48126" y="424434"/>
              <a:ext cx="9941522" cy="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увати 6"/>
            <p:cNvGrpSpPr/>
            <p:nvPr/>
          </p:nvGrpSpPr>
          <p:grpSpPr>
            <a:xfrm>
              <a:off x="9866801" y="34409"/>
              <a:ext cx="1915073" cy="401610"/>
              <a:chOff x="8627549" y="-16007"/>
              <a:chExt cx="1915073" cy="401610"/>
            </a:xfrm>
          </p:grpSpPr>
          <p:sp>
            <p:nvSpPr>
              <p:cNvPr id="4" name="Паралелограм 3"/>
              <p:cNvSpPr/>
              <p:nvPr/>
            </p:nvSpPr>
            <p:spPr>
              <a:xfrm>
                <a:off x="8627549" y="-16007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Паралелограм 5"/>
              <p:cNvSpPr/>
              <p:nvPr/>
            </p:nvSpPr>
            <p:spPr>
              <a:xfrm>
                <a:off x="9844791" y="-15329"/>
                <a:ext cx="697831" cy="400932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4141" y="5980"/>
              <a:ext cx="10106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САЙТ КРЫМСТАТА</a:t>
              </a:r>
              <a:endPara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Прямокутник 12"/>
          <p:cNvSpPr/>
          <p:nvPr/>
        </p:nvSpPr>
        <p:spPr>
          <a:xfrm>
            <a:off x="1505979" y="7599401"/>
            <a:ext cx="2536631" cy="387722"/>
          </a:xfrm>
          <a:prstGeom prst="rect">
            <a:avLst/>
          </a:prstGeom>
          <a:solidFill>
            <a:srgbClr val="002E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статистические публикации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аралелограм 5"/>
          <p:cNvSpPr/>
          <p:nvPr/>
        </p:nvSpPr>
        <p:spPr>
          <a:xfrm>
            <a:off x="10474443" y="23503"/>
            <a:ext cx="697831" cy="400932"/>
          </a:xfrm>
          <a:prstGeom prst="parallelogram">
            <a:avLst>
              <a:gd name="adj" fmla="val 4976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45" y="467644"/>
            <a:ext cx="8647400" cy="60921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141" y="467773"/>
            <a:ext cx="107541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2060"/>
                </a:solidFill>
                <a:latin typeface="GOST UI 2"/>
              </a:rPr>
              <a:t>Главная </a:t>
            </a:r>
            <a:r>
              <a:rPr lang="ru-RU" b="1" cap="all" dirty="0" smtClean="0">
                <a:solidFill>
                  <a:srgbClr val="002060"/>
                </a:solidFill>
                <a:latin typeface="GOST UI 2"/>
              </a:rPr>
              <a:t>страница/Статистика/Официальная статистика/Республика </a:t>
            </a:r>
            <a:r>
              <a:rPr lang="ru-RU" b="1" cap="all" dirty="0">
                <a:solidFill>
                  <a:srgbClr val="002060"/>
                </a:solidFill>
                <a:latin typeface="GOST UI 2"/>
              </a:rPr>
              <a:t>Крым</a:t>
            </a:r>
            <a:endParaRPr lang="ru-RU" b="1" i="0" cap="all" dirty="0">
              <a:solidFill>
                <a:srgbClr val="002060"/>
              </a:solidFill>
              <a:effectLst/>
              <a:latin typeface="GOST UI 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45" y="2706494"/>
            <a:ext cx="3999044" cy="385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79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449" y="4078225"/>
            <a:ext cx="4271930" cy="238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413" y="1162375"/>
            <a:ext cx="4226110" cy="238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79" y="3650692"/>
            <a:ext cx="4226110" cy="239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Групувати 9"/>
          <p:cNvGrpSpPr/>
          <p:nvPr/>
        </p:nvGrpSpPr>
        <p:grpSpPr>
          <a:xfrm>
            <a:off x="62558" y="143571"/>
            <a:ext cx="11663122" cy="420223"/>
            <a:chOff x="0" y="394229"/>
            <a:chExt cx="11663122" cy="420223"/>
          </a:xfrm>
        </p:grpSpPr>
        <p:cxnSp>
          <p:nvCxnSpPr>
            <p:cNvPr id="3" name="Пряма сполучна лінія 2"/>
            <p:cNvCxnSpPr/>
            <p:nvPr/>
          </p:nvCxnSpPr>
          <p:spPr>
            <a:xfrm>
              <a:off x="0" y="802577"/>
              <a:ext cx="9941522" cy="1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Групувати 6"/>
            <p:cNvGrpSpPr/>
            <p:nvPr/>
          </p:nvGrpSpPr>
          <p:grpSpPr>
            <a:xfrm>
              <a:off x="9779906" y="394229"/>
              <a:ext cx="1883216" cy="420223"/>
              <a:chOff x="8540654" y="343813"/>
              <a:chExt cx="1883216" cy="420223"/>
            </a:xfrm>
          </p:grpSpPr>
          <p:sp>
            <p:nvSpPr>
              <p:cNvPr id="4" name="Паралелограм 3"/>
              <p:cNvSpPr/>
              <p:nvPr/>
            </p:nvSpPr>
            <p:spPr>
              <a:xfrm>
                <a:off x="8540654" y="362426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Паралелограм 4"/>
              <p:cNvSpPr/>
              <p:nvPr/>
            </p:nvSpPr>
            <p:spPr>
              <a:xfrm>
                <a:off x="9129450" y="357756"/>
                <a:ext cx="697831" cy="401610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Паралелограм 5"/>
              <p:cNvSpPr/>
              <p:nvPr/>
            </p:nvSpPr>
            <p:spPr>
              <a:xfrm>
                <a:off x="9726039" y="343813"/>
                <a:ext cx="697831" cy="400932"/>
              </a:xfrm>
              <a:prstGeom prst="parallelogram">
                <a:avLst>
                  <a:gd name="adj" fmla="val 49764"/>
                </a:avLst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84852" y="62037"/>
            <a:ext cx="1010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ИАМы</a:t>
            </a:r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КРЫМСТАТА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5033319" y="5504329"/>
            <a:ext cx="484094" cy="537883"/>
          </a:xfrm>
          <a:prstGeom prst="line">
            <a:avLst/>
          </a:prstGeom>
          <a:ln w="25400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9433221" y="3011157"/>
            <a:ext cx="484094" cy="537883"/>
          </a:xfrm>
          <a:prstGeom prst="line">
            <a:avLst/>
          </a:prstGeom>
          <a:ln w="25400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9994332" y="5927007"/>
            <a:ext cx="484094" cy="537883"/>
          </a:xfrm>
          <a:prstGeom prst="line">
            <a:avLst/>
          </a:prstGeom>
          <a:ln w="25400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1" y="850823"/>
            <a:ext cx="4226110" cy="2331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4213412" y="2644588"/>
            <a:ext cx="484094" cy="537883"/>
          </a:xfrm>
          <a:prstGeom prst="line">
            <a:avLst/>
          </a:prstGeom>
          <a:ln w="25400">
            <a:solidFill>
              <a:srgbClr val="61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124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274</Words>
  <Application>Microsoft Office PowerPoint</Application>
  <PresentationFormat>Широкоэкранный</PresentationFormat>
  <Paragraphs>72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GOST UI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Полякова Ирина Геннадьевна</dc:creator>
  <cp:lastModifiedBy>Полякова Ирина Геннадьевна</cp:lastModifiedBy>
  <cp:revision>214</cp:revision>
  <cp:lastPrinted>2023-08-22T11:37:20Z</cp:lastPrinted>
  <dcterms:created xsi:type="dcterms:W3CDTF">2019-10-16T07:22:32Z</dcterms:created>
  <dcterms:modified xsi:type="dcterms:W3CDTF">2023-08-22T13:19:27Z</dcterms:modified>
</cp:coreProperties>
</file>