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64" r:id="rId2"/>
    <p:sldId id="453" r:id="rId3"/>
    <p:sldId id="1113" r:id="rId4"/>
    <p:sldId id="1137" r:id="rId5"/>
    <p:sldId id="1128" r:id="rId6"/>
    <p:sldId id="1139" r:id="rId7"/>
    <p:sldId id="1140" r:id="rId8"/>
    <p:sldId id="1141" r:id="rId9"/>
    <p:sldId id="1142" r:id="rId10"/>
    <p:sldId id="1143" r:id="rId11"/>
    <p:sldId id="1149" r:id="rId12"/>
    <p:sldId id="1144" r:id="rId13"/>
    <p:sldId id="1148" r:id="rId14"/>
    <p:sldId id="1145" r:id="rId15"/>
    <p:sldId id="1147" r:id="rId16"/>
    <p:sldId id="790" r:id="rId17"/>
    <p:sldId id="114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43B"/>
    <a:srgbClr val="20502F"/>
    <a:srgbClr val="669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52" d="100"/>
          <a:sy n="52" d="100"/>
        </p:scale>
        <p:origin x="76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38497-518C-4922-973E-6867D89D632F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3CF0E-33F0-4F7D-89A5-0F30ADAD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3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FB477-DDCB-482F-937D-0C0DD4B79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A62E6-4EE6-4DF2-905A-52A9DD7DE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ECE5BB-A975-41BD-BFA5-1346CBAA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A19BF7-CB67-49A6-93A8-E9B2F5F9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D89FD-D134-4522-A725-B1516AE2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0DA78-E286-4F28-8F81-C205F7B0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13EE86-B28B-4CCE-AEE8-EC4A55F62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054F2-376C-424F-B8A9-3C9AA89A1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FA1DD-FDCB-4EE7-A6DB-F17FD729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A9CA3-32E1-4604-AB09-3A2CB06B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4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660784-3B01-4238-BBBA-E4F17A0CE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002FFD-FC8F-4CCA-A5DF-5DC758218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1E215A-84AE-456B-B797-4743D667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89D22-566F-40EF-A07A-C284453E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C2DD15-F974-4BA8-B5E3-1DB73A99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E9050C-95B0-4B6C-94EA-A434263F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E7327-277D-4D50-BB29-8D5FF178B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16313-8222-4DC3-B560-68543279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1DE72-E0FC-4698-B75F-629BF63E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FB52BE-F872-46B9-959D-53D206DB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6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AB6D-F035-4353-A4D8-B116A559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A13148-6E92-4415-B886-B004D7DE0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30CBA-980D-403C-9876-766D72E3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88CD1E-A0C4-4769-B6D1-281A96C18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98803-B400-4911-8CAA-57EA9419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9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DB2E1-DF64-4649-9160-7045DCC3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39EB6-215C-4721-89E0-1559ED04F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46BA0-63E8-4B4B-A86D-9959D52BF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2024D4-EFC1-41C0-9DD3-0B4279AA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8C4FA-E52E-41C4-A483-737F04F6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1D2B7A-8363-4184-A8E9-D5FB0A6D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95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F92BA-9638-4743-A1F4-4DCD619A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299E50-91E6-4F56-A4AA-17C420931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2D7A56-FF4F-4BC8-AB20-BF2B84493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082F73-1BAF-4417-90CD-63FC406320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082FD1-FDEA-49D0-9B88-70B7A25B9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074AE9-C074-4C00-8DD6-9BF7D2D18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F43804-F01D-44B7-8959-268DC864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CE44BC-76C0-4869-BA0B-525A68DE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68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BC15C-1F41-4FF9-B96F-2531EB2C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3E1900-CC48-44C7-8CB5-E36482485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0AAE3-2208-4524-824D-931E8CF6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54F702-AD2F-444E-AE60-8468D636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5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03A7E3-5835-48FD-B330-4A0A3B9D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D3408A-0682-4093-9808-3145A430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9FEB87-507F-4BCE-858E-761D534C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7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C665A-3AB9-4740-95B2-D29A92DF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4F02A-0151-468F-B85E-34297D18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A196A-ACEB-488B-9056-44F4FB6E4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948A50-63BB-42D9-AF64-BB14FC1A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3B0B2-4998-4A83-BEF2-074D0CA5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B229E9-0A93-466C-A1C5-95EF3630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2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9C89-3826-4DCD-9FA1-1EFB25C9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209D2F-9F92-4A5B-A86C-6724657F3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F01C16-1A4E-4F79-9E73-A76C15E88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03455D-4AD7-44AD-99FC-275B05E0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2900-2416-4EA7-A933-123122F686B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9A92D-EC5F-48C3-A16B-9F9DC0C9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2A8E68-261A-451B-B586-C4CA2655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2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C82EC-EF65-4EF3-93BB-2A6BFB04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530F7-FD7C-4D95-A428-BDB8EF810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8A6258-EB42-49B6-BDCC-479BAF414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B2900-2416-4EA7-A933-123122F686B9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C07411-8A38-4EA7-8AC2-0847BBCBD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0A222B-4A77-4216-BE37-A5CC85BC4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DE9B2-D332-45BB-A611-8B8C55BB9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enfingram.ru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2192000" cy="1378423"/>
            <a:chOff x="0" y="0"/>
            <a:chExt cx="12192000" cy="137842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Прямоугольник: усеченные противолежащие углы 8">
              <a:extLst>
                <a:ext uri="{FF2B5EF4-FFF2-40B4-BE49-F238E27FC236}">
                  <a16:creationId xmlns:a16="http://schemas.microsoft.com/office/drawing/2014/main" id="{9C92BB49-28C1-49C2-97A9-619B0336BBF0}"/>
                </a:ext>
              </a:extLst>
            </p:cNvPr>
            <p:cNvSpPr/>
            <p:nvPr/>
          </p:nvSpPr>
          <p:spPr>
            <a:xfrm>
              <a:off x="0" y="0"/>
              <a:ext cx="12192000" cy="1378423"/>
            </a:xfrm>
            <a:prstGeom prst="snip2Diag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2654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980000" algn="ctr">
                <a:lnSpc>
                  <a:spcPts val="2600"/>
                </a:lnSpc>
              </a:pPr>
              <a:r>
                <a:rPr lang="ru-RU" sz="2400" b="1" dirty="0"/>
                <a:t>ГБОУ ДПО РК «КРЫМСКИЙ РЕСПУБЛИКАНСКИЙ ИНСТИТУТ ПОСТДИПЛОМНОГО ПЕДАГОГИЧЕСКОГО ОБРАЗОВАНИЯ»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A86FE8C-E408-481B-8DB8-D8D130F34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30" y="76882"/>
              <a:ext cx="1784080" cy="1114355"/>
            </a:xfrm>
            <a:prstGeom prst="rect">
              <a:avLst/>
            </a:prstGeom>
            <a:grpFill/>
          </p:spPr>
        </p:pic>
      </p:grpSp>
      <p:sp>
        <p:nvSpPr>
          <p:cNvPr id="6" name="Прямоугольник 5"/>
          <p:cNvSpPr/>
          <p:nvPr/>
        </p:nvSpPr>
        <p:spPr>
          <a:xfrm>
            <a:off x="750558" y="1697523"/>
            <a:ext cx="10959216" cy="1861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Обучение финансовой грамотности в общеобразовательных организациях в рамках обновленных ФГОС ОО и ФООП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605035"/>
              </p:ext>
            </p:extLst>
          </p:nvPr>
        </p:nvGraphicFramePr>
        <p:xfrm>
          <a:off x="829340" y="3429000"/>
          <a:ext cx="10959216" cy="253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7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3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РЕСПУБЛИКАНСКИЙ СЕМИНАР:</a:t>
                      </a:r>
                    </a:p>
                  </a:txBody>
                  <a:tcPr marL="91459" marR="91459" marT="45705" marB="4570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 особенностях преподавания экономики и финансовой грамотности в общеобразовательных организациях Республики Крым</a:t>
                      </a:r>
                      <a:r>
                        <a:rPr lang="ru-RU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1459" marR="91459" marT="45705" marB="4570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0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Участники:</a:t>
                      </a:r>
                    </a:p>
                  </a:txBody>
                  <a:tcPr marL="91459" marR="91459" marT="45705" marB="45705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методисты (специалисты) муниципальных методических служб; педагогические работники общеобразовательных организаций, реализующие программы по финансовой грамотности</a:t>
                      </a:r>
                    </a:p>
                  </a:txBody>
                  <a:tcPr marL="91459" marR="91459" marT="45705" marB="4570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91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место проведения: </a:t>
                      </a:r>
                    </a:p>
                  </a:txBody>
                  <a:tcPr marL="91459" marR="91459" marT="45705" marB="45705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августа 2023 года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Симферополь, ГБОУ ДПО РК КРИППО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05" marB="4570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63A437-A19F-F448-347A-63C4653A2D06}"/>
              </a:ext>
            </a:extLst>
          </p:cNvPr>
          <p:cNvSpPr txBox="1"/>
          <p:nvPr/>
        </p:nvSpPr>
        <p:spPr>
          <a:xfrm>
            <a:off x="6488811" y="5609792"/>
            <a:ext cx="5703189" cy="798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Находкина Гюльнара Газанфаровна</a:t>
            </a:r>
            <a:r>
              <a:rPr lang="ru-RU" sz="17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Центром финансовой грамотности</a:t>
            </a:r>
          </a:p>
          <a:p>
            <a:pPr algn="l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ru-RU" sz="17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 КРИППО, кандидат экономических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val="138451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2"/>
    </mc:Choice>
    <mc:Fallback xmlns="">
      <p:transition spd="slow" advTm="51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718ADB-6FAF-E998-E312-11E95ECFA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" t="17236" r="6561" b="53237"/>
          <a:stretch/>
        </p:blipFill>
        <p:spPr>
          <a:xfrm>
            <a:off x="1821470" y="669180"/>
            <a:ext cx="8773592" cy="1809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382B39-BD4C-B905-C52F-12F852B249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11026" r="5831" b="44868"/>
          <a:stretch/>
        </p:blipFill>
        <p:spPr>
          <a:xfrm>
            <a:off x="1821470" y="2478886"/>
            <a:ext cx="8773591" cy="251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E3FF33-D989-AF9F-66C4-EEC09CBE42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81252" r="5831"/>
          <a:stretch/>
        </p:blipFill>
        <p:spPr>
          <a:xfrm>
            <a:off x="1821470" y="4994200"/>
            <a:ext cx="8773591" cy="1069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128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0E00F9-D7B2-29C5-A836-7D98D8E41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9700"/>
          <a:stretch/>
        </p:blipFill>
        <p:spPr>
          <a:xfrm>
            <a:off x="760291" y="530665"/>
            <a:ext cx="10671418" cy="6061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599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104ED4-90C0-39D7-E848-8466EB7F0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7" t="9834"/>
          <a:stretch/>
        </p:blipFill>
        <p:spPr>
          <a:xfrm>
            <a:off x="1365908" y="278375"/>
            <a:ext cx="9725654" cy="630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33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40A4AA-667B-F521-F0E8-B7A11C525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t="9834"/>
          <a:stretch/>
        </p:blipFill>
        <p:spPr>
          <a:xfrm>
            <a:off x="1237009" y="489682"/>
            <a:ext cx="9717981" cy="623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537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7E4540-12C3-1BB4-ECEA-5CA764AF2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3" t="15667"/>
          <a:stretch/>
        </p:blipFill>
        <p:spPr>
          <a:xfrm>
            <a:off x="969357" y="268236"/>
            <a:ext cx="10541456" cy="632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562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EDA07C-7D73-7E62-6955-8787D0DEC5E8}"/>
              </a:ext>
            </a:extLst>
          </p:cNvPr>
          <p:cNvSpPr txBox="1"/>
          <p:nvPr/>
        </p:nvSpPr>
        <p:spPr>
          <a:xfrm>
            <a:off x="182880" y="0"/>
            <a:ext cx="11826240" cy="7147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 </a:t>
            </a:r>
            <a:r>
              <a:rPr lang="ru-RU" sz="20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Обществознание</a:t>
            </a:r>
            <a:endParaRPr lang="ru-RU" sz="2000" kern="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500"/>
              </a:spcAft>
            </a:pPr>
            <a:r>
              <a:rPr lang="ru-RU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Владеть знаниями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особенностях социализации личности в современных условиях, сознании, познании и самосознании человека; особенностях профессиональной деятельности в области науки, культуры, экономической и финансовой сферах;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значении духовной культуры общества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разнообразии ее видов и форм; экономике как науке и хозяйстве, роли государства в экономике, в том числе государственной политики поддержки конкуренции и импортозамещения, особенностях рыночных отношений в современной экономике;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spcAft>
                <a:spcPts val="1500"/>
              </a:spcAft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роли государственного бюджета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реализации полномочий органов государственной власти, этапах бюджетного процесса, механизмах принятия бюджетных решений;</a:t>
            </a:r>
          </a:p>
          <a:p>
            <a:pPr algn="just">
              <a:lnSpc>
                <a:spcPct val="90000"/>
              </a:lnSpc>
              <a:spcAft>
                <a:spcPts val="500"/>
              </a:spcAft>
            </a:pPr>
            <a:r>
              <a:rPr lang="ru-RU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обществоведческих знаний для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взаимодействия с представителями других национальностей и культур в целях успешного выполнения типичных социальных ролей, реализации прав и осознанного выполнения обязанностей гражданина Российской Федерации, в том числе </a:t>
            </a:r>
            <a:r>
              <a:rPr lang="ru-RU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правомерного налогового поведения;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ориентации в актуальных общественных событиях, определения личной гражданской позиции; осознание значимости здорового образа жизни; </a:t>
            </a:r>
            <a:r>
              <a:rPr lang="ru-RU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роли непрерывного образования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использовать средства информационно-коммуникационных технологий в решении различных задач;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500"/>
              </a:spcAft>
            </a:pPr>
            <a:r>
              <a:rPr lang="ru-RU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готовность применять знания о финансах и бюджетном регулировании при пользовании финансовыми услугами и инструментами; использовать финансовую информацию для достижения личных финансовых целей, обеспечивать финансовую безопасность с учетом рисков и способов их снижения; сформированность гражданской ответственности в части уплаты налогов для развития общества и государства;</a:t>
            </a:r>
            <a:endParaRPr lang="ru-RU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владение умением самостоятельно оценивать и принимать решения, выявлять с помощью полученных знаний наиболее эффективные способы противодействия коррупции; определять стратегии разрешения социальных и межличностных конфликтов; </a:t>
            </a:r>
            <a:r>
              <a:rPr lang="ru-RU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оценивать поведение людей и собственное поведение с точки зрения социальных норм, ценностей, экономической рациональности и финансовой грамотности;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осознавать неприемлемость антиобщественного поведения, осознавать опасность алкоголизма и наркомании, необходимость мер юридической ответственности, в том числе для несовершеннолетних граждан.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46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7540ED9-B41B-46B8-B973-585DB3B49BFC}"/>
              </a:ext>
            </a:extLst>
          </p:cNvPr>
          <p:cNvSpPr txBox="1"/>
          <p:nvPr/>
        </p:nvSpPr>
        <p:spPr>
          <a:xfrm>
            <a:off x="0" y="6499"/>
            <a:ext cx="12044570" cy="647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3538" algn="ctr">
              <a:lnSpc>
                <a:spcPct val="95000"/>
              </a:lnSpc>
            </a:pP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реализации программ по финансовой грамотности в общеобразовательных организациях Республики Крым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DF1851E-6E1C-4B88-B85B-3ED09F83E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11" t="16721" r="38164" b="14200"/>
          <a:stretch/>
        </p:blipFill>
        <p:spPr>
          <a:xfrm>
            <a:off x="6424015" y="1121964"/>
            <a:ext cx="3954779" cy="5662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2FBAD1-1C6D-AF22-7739-A1D329E3D232}"/>
              </a:ext>
            </a:extLst>
          </p:cNvPr>
          <p:cNvSpPr txBox="1"/>
          <p:nvPr/>
        </p:nvSpPr>
        <p:spPr>
          <a:xfrm>
            <a:off x="2233016" y="654369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ЦФГ ГБОУ ДПО РК КРИППО: </a:t>
            </a:r>
            <a:r>
              <a:rPr lang="en-GB" altLang="ru-RU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http://cenfingram.ru/</a:t>
            </a:r>
            <a:r>
              <a:rPr lang="ru-RU" altLang="ru-RU" sz="1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1FD3A-F2A0-E73D-110B-CB53F3890B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1743"/>
          <a:stretch/>
        </p:blipFill>
        <p:spPr>
          <a:xfrm>
            <a:off x="1234440" y="1182748"/>
            <a:ext cx="4262940" cy="5540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25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6"/>
    </mc:Choice>
    <mc:Fallback xmlns="">
      <p:transition spd="slow" advTm="1396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A7DAF2-0074-73B3-CEB5-FE0CC9884B9D}"/>
              </a:ext>
            </a:extLst>
          </p:cNvPr>
          <p:cNvSpPr txBox="1"/>
          <p:nvPr/>
        </p:nvSpPr>
        <p:spPr>
          <a:xfrm>
            <a:off x="733901" y="102870"/>
            <a:ext cx="109527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spc="-1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Министерства просвещения Российской Федерации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21.09.2022 № 858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учебников»;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3F80037-CCBA-A5F0-94F9-7B73D5FBC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r="15044"/>
          <a:stretch/>
        </p:blipFill>
        <p:spPr>
          <a:xfrm>
            <a:off x="499218" y="1740311"/>
            <a:ext cx="2614119" cy="36641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F726495-2F02-6154-AB9C-A1360EFD0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r="5402"/>
          <a:stretch/>
        </p:blipFill>
        <p:spPr>
          <a:xfrm>
            <a:off x="3091907" y="2467397"/>
            <a:ext cx="2614119" cy="33478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D11422A-E7FF-2354-7D40-93DDE07B74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r="4427"/>
          <a:stretch/>
        </p:blipFill>
        <p:spPr>
          <a:xfrm>
            <a:off x="5431756" y="1528203"/>
            <a:ext cx="2614119" cy="340261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BC4424B-93FB-46DA-6722-8F80F38D4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62" y="3234698"/>
            <a:ext cx="2713672" cy="311869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49E47D-E801-A65D-E47E-FE5268DDF3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r="7822"/>
          <a:stretch/>
        </p:blipFill>
        <p:spPr>
          <a:xfrm>
            <a:off x="9078664" y="1401097"/>
            <a:ext cx="2664542" cy="36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2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69A30F7-304F-9ED6-2821-6A8046360BB8}"/>
              </a:ext>
            </a:extLst>
          </p:cNvPr>
          <p:cNvSpPr txBox="1"/>
          <p:nvPr/>
        </p:nvSpPr>
        <p:spPr>
          <a:xfrm>
            <a:off x="220192" y="668552"/>
            <a:ext cx="1175161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ru-RU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образование</a:t>
            </a:r>
            <a:r>
              <a:rPr lang="ru-RU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частью образовательного процесса, который осуществляется согласно приоритетам государственной образовательной политики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46685-BCFF-CFED-DE0D-9350D3DE9755}"/>
              </a:ext>
            </a:extLst>
          </p:cNvPr>
          <p:cNvSpPr txBox="1"/>
          <p:nvPr/>
        </p:nvSpPr>
        <p:spPr>
          <a:xfrm>
            <a:off x="176184" y="1259483"/>
            <a:ext cx="11839630" cy="5616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и задачи государственной политики в сфере образования РФ</a:t>
            </a:r>
          </a:p>
          <a:p>
            <a:pPr marL="285750" lvl="0" indent="-285750" algn="just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7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№ 273-ФЗ от 29.12.2012 «Об образовании в Российской Федерации» </a:t>
            </a:r>
          </a:p>
          <a:p>
            <a:pPr marL="285750" indent="-285750" algn="just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Российской Федерации «Развитие образования»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2018-2025 годы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утверждена постановлением Правительства Российской Федерации от 26.12.2017 г. № 1642</a:t>
            </a:r>
          </a:p>
          <a:p>
            <a:pPr marL="270000" indent="-285750" algn="just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духовно-нравственного развития и воспитания личности гражданина России– методологическа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основа ФГОС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000" indent="-285750" algn="just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Стратегия развития воспитания в Российской Федерации на период до 2025 года,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утверждена распоряжением Правительства Российской Федерации от 29.05.2015 г. № 996-р</a:t>
            </a:r>
          </a:p>
          <a:p>
            <a:pPr marL="270000" indent="-285750" algn="just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09.11.2022 № 809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  <a:p>
            <a:pPr lvl="0" algn="just">
              <a:lnSpc>
                <a:spcPct val="90000"/>
              </a:lnSpc>
              <a:spcAft>
                <a:spcPts val="100"/>
              </a:spcAft>
              <a:tabLst>
                <a:tab pos="457200" algn="l"/>
              </a:tabLst>
            </a:pP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ОБРАЗОВАНИЕ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единый целенаправленный процесс воспитания и обучения,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являющийся общественно значимым благом и осуществляемый в интересах человека, семьи, общества и государства, а также совокупность приобретаемых знаний, умений, навыков, ценностных установок, опыта деятельности и компетенции определенных объема и сложности в целях интеллектуального, духовно-нравственного, творческого,  физического  и (или) профессионального развития человека, удовлетворения его образовательных потребностей и интересов.</a:t>
            </a:r>
          </a:p>
          <a:p>
            <a:pPr algn="just">
              <a:lnSpc>
                <a:spcPct val="85000"/>
              </a:lnSpc>
            </a:pP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Ст. 12 (ч. 6.1.) </a:t>
            </a:r>
            <a:r>
              <a:rPr lang="ru-RU" sz="1600" b="1" spc="-15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Федерального закон № 273-ФЗ от 29.12.2012 </a:t>
            </a:r>
            <a:r>
              <a:rPr lang="ru-RU" sz="1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закреплено, что образовательные программы школ должны разрабатываться в соответствии с ФГОС ОО и соответствующими ФООП</a:t>
            </a:r>
            <a:r>
              <a:rPr lang="ru-RU" sz="1600" spc="-15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85000"/>
              </a:lnSpc>
            </a:pP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ФГОС содержит планируемые результаты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которых необходимо достичь по окончании освоения учебного предмета.</a:t>
            </a:r>
          </a:p>
          <a:p>
            <a:pPr algn="just">
              <a:lnSpc>
                <a:spcPct val="85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освоения программы учебного предмета федеральной рабочей программы соответствуют планируемым результатам ФГОС, которые описаны как система из трех компонентов:</a:t>
            </a:r>
          </a:p>
          <a:p>
            <a:pPr marL="450000" algn="l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личностные</a:t>
            </a:r>
          </a:p>
          <a:p>
            <a:pPr marL="450000" algn="l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метапредметные</a:t>
            </a:r>
          </a:p>
          <a:p>
            <a:pPr marL="450000" algn="l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предметные </a:t>
            </a:r>
          </a:p>
          <a:p>
            <a:pPr algn="just">
              <a:lnSpc>
                <a:spcPct val="85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 освоения учебного предмета достигаются в единстве учебной и воспитательной деятельности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Lab Grotesque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личностных результатах первостепенное место занимают гражданско-патриотические и духовно-нравственные.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E9594CC1-E974-D667-EBED-44C461DF2E4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751614" cy="621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15010" algn="ctr">
              <a:lnSpc>
                <a:spcPct val="90000"/>
              </a:lnSpc>
            </a:pPr>
            <a:r>
              <a:rPr lang="ru-RU" sz="2200" b="1" kern="0" spc="-15" dirty="0">
                <a:solidFill>
                  <a:srgbClr val="001F5F"/>
                </a:solidFill>
                <a:latin typeface="Times New Roman"/>
                <a:cs typeface="Times New Roman"/>
              </a:rPr>
              <a:t>Основные</a:t>
            </a:r>
            <a:r>
              <a:rPr lang="ru-RU" sz="2200" b="1" kern="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200" b="1" kern="0" spc="-15" dirty="0">
                <a:solidFill>
                  <a:srgbClr val="001F5F"/>
                </a:solidFill>
                <a:latin typeface="Times New Roman"/>
                <a:cs typeface="Times New Roman"/>
              </a:rPr>
              <a:t>задачи</a:t>
            </a:r>
            <a:r>
              <a:rPr lang="ru-RU" sz="2200" b="1" kern="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200" b="1" kern="0" spc="-15" dirty="0">
                <a:solidFill>
                  <a:srgbClr val="001F5F"/>
                </a:solidFill>
                <a:latin typeface="Times New Roman"/>
                <a:cs typeface="Times New Roman"/>
              </a:rPr>
              <a:t>финансового образования</a:t>
            </a:r>
            <a:r>
              <a:rPr lang="ru-RU" sz="2200" b="1" kern="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200" b="1" kern="0" spc="-5" dirty="0">
                <a:solidFill>
                  <a:srgbClr val="001F5F"/>
                </a:solidFill>
                <a:latin typeface="Times New Roman"/>
                <a:cs typeface="Times New Roman"/>
              </a:rPr>
              <a:t>в рамках</a:t>
            </a:r>
            <a:endParaRPr lang="ru-RU" sz="2200" b="1" kern="0" spc="-10" dirty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715010" algn="ctr">
              <a:lnSpc>
                <a:spcPct val="90000"/>
              </a:lnSpc>
            </a:pPr>
            <a:r>
              <a:rPr lang="ru-RU" sz="2200" b="1" kern="0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приоритетов образовательной политики РФ, ФГОС ОО и ФООП </a:t>
            </a:r>
          </a:p>
        </p:txBody>
      </p:sp>
    </p:spTree>
    <p:extLst>
      <p:ext uri="{BB962C8B-B14F-4D97-AF65-F5344CB8AC3E}">
        <p14:creationId xmlns:p14="http://schemas.microsoft.com/office/powerpoint/2010/main" val="298176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07983C-F7F2-B0BA-D382-3A8801A5B4C1}"/>
              </a:ext>
            </a:extLst>
          </p:cNvPr>
          <p:cNvSpPr txBox="1"/>
          <p:nvPr/>
        </p:nvSpPr>
        <p:spPr>
          <a:xfrm>
            <a:off x="167437" y="919698"/>
            <a:ext cx="1185711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b="1" spc="-15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№ 273-ФЗ от 29.12.2012 «Об образовании в Российской Федерации»;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650" b="1" kern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5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15.02.2022 г. № АЗ-113/03 </a:t>
            </a:r>
            <a:r>
              <a:rPr lang="ru-RU" sz="165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направлении методических рекомендаций» по введению обновленных федеральных государственных образовательных стандартов начального общего и основного общего образования </a:t>
            </a:r>
            <a:r>
              <a:rPr lang="ru-RU" sz="165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(вместе с «Информационно-методическим письмом о введении федеральных государственных образовательных стандартов начального общего и основного общего образования»);</a:t>
            </a:r>
            <a:endParaRPr lang="ru-RU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ФГОС ОО</a:t>
            </a:r>
          </a:p>
          <a:p>
            <a:pPr marL="288000" algn="just"/>
            <a:r>
              <a:rPr lang="ru-RU" sz="165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31.05.2021 № 286  </a:t>
            </a:r>
            <a:r>
              <a:rPr lang="ru-RU" sz="165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ФГОС начального общего образования»</a:t>
            </a:r>
          </a:p>
          <a:p>
            <a:pPr marL="288000" algn="just"/>
            <a:r>
              <a:rPr lang="ru-RU" sz="165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31 мая 2021 г. № 287 </a:t>
            </a:r>
            <a:r>
              <a:rPr lang="ru-RU" sz="165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ФГОС основного общего образования»</a:t>
            </a:r>
          </a:p>
          <a:p>
            <a:pPr marL="288000" algn="just"/>
            <a:r>
              <a:rPr lang="ru-RU" sz="165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</a:t>
            </a:r>
            <a:r>
              <a:rPr lang="ru-RU" sz="165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5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12.08.2022 № 732 </a:t>
            </a:r>
            <a:r>
              <a:rPr lang="ru-RU" sz="165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 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 г. № 413»;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ФООП</a:t>
            </a:r>
          </a:p>
          <a:p>
            <a:pPr marL="288000" algn="just"/>
            <a:r>
              <a:rPr lang="ru-RU" sz="165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sz="1650" b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165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18.05.2023 № 372</a:t>
            </a:r>
            <a:r>
              <a:rPr lang="ru-RU" sz="165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«Об утверждении федеральной образовательной программы начального общего образования»;</a:t>
            </a:r>
            <a:endParaRPr lang="ru-RU" sz="1650" spc="-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8000" algn="just"/>
            <a:r>
              <a:rPr lang="ru-RU" sz="165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sz="1650" b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165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18.05.2023 № 370 </a:t>
            </a:r>
            <a:r>
              <a:rPr lang="ru-RU" sz="165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«Об утверждении федеральной образовательной программы основного общего образования»;</a:t>
            </a:r>
          </a:p>
          <a:p>
            <a:pPr marL="288000" algn="just"/>
            <a:r>
              <a:rPr lang="ru-RU" sz="165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</a:t>
            </a:r>
            <a:r>
              <a:rPr lang="ru-RU" sz="1650" b="1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r>
              <a:rPr lang="ru-RU" sz="165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18.05.2023 № 371</a:t>
            </a:r>
            <a:r>
              <a:rPr lang="ru-RU" sz="165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«Об утверждении федеральной образовательной программы среднего общего образования»;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b="1" spc="-1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Федеральные рабочие программы по учебным предметам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50" b="1" spc="-1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Министерства просвещения Российской Федерации </a:t>
            </a:r>
            <a:r>
              <a:rPr lang="ru-RU" sz="165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21.09.2022 № 858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50" spc="-10" dirty="0"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E4421-8778-F5E2-E82D-913A8EC4244F}"/>
              </a:ext>
            </a:extLst>
          </p:cNvPr>
          <p:cNvSpPr txBox="1"/>
          <p:nvPr/>
        </p:nvSpPr>
        <p:spPr>
          <a:xfrm>
            <a:off x="570279" y="34290"/>
            <a:ext cx="110514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 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200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 финансовой грамотности в образовательный процесс в 2023/2024 учебном году: 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8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9CCC11-A49E-DF2E-C07B-CCF4CC26689C}"/>
              </a:ext>
            </a:extLst>
          </p:cNvPr>
          <p:cNvSpPr txBox="1"/>
          <p:nvPr/>
        </p:nvSpPr>
        <p:spPr>
          <a:xfrm>
            <a:off x="6096000" y="2163861"/>
            <a:ext cx="582049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финансовой грамотности осуществляется на основе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тематического плана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 по учебному предмету и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рамки 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компетенций по финансовой грамотности</a:t>
            </a:r>
            <a:r>
              <a:rPr lang="ru-RU" sz="19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2F10B9F-7AF8-1120-02EE-D974E5C34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50" y="1313358"/>
            <a:ext cx="10984230" cy="6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kumimoji="0" lang="ru-RU" altLang="ru-RU" sz="19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нтеграция учебного материала по финансовой грамотности в содержание школьных предметов согласно ФГОС НОО, ООО, СОО</a:t>
            </a:r>
            <a:endParaRPr kumimoji="0" lang="ru-RU" altLang="ru-RU" sz="19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3796CC4-52CC-0C97-1735-2EFC0D918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352461"/>
              </p:ext>
            </p:extLst>
          </p:nvPr>
        </p:nvGraphicFramePr>
        <p:xfrm>
          <a:off x="490350" y="2066712"/>
          <a:ext cx="5424675" cy="145618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63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53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36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536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536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536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536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E35D9D6-3F7D-B72E-6901-E1BEFFEEB159}"/>
              </a:ext>
            </a:extLst>
          </p:cNvPr>
          <p:cNvSpPr txBox="1"/>
          <p:nvPr/>
        </p:nvSpPr>
        <p:spPr>
          <a:xfrm>
            <a:off x="619492" y="14569"/>
            <a:ext cx="11099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образовательных результатов по финансовой грамотности в ФГОС ОО согласно</a:t>
            </a:r>
          </a:p>
          <a:p>
            <a:pPr algn="ctr">
              <a:lnSpc>
                <a:spcPct val="90000"/>
              </a:lnSpc>
            </a:pP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 мероприятий («дорожная карта») реализации </a:t>
            </a:r>
            <a:r>
              <a:rPr lang="ru-RU" sz="2000" b="1" i="0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этапа </a:t>
            </a:r>
          </a:p>
          <a:p>
            <a:pPr algn="ctr">
              <a:lnSpc>
                <a:spcPct val="90000"/>
              </a:lnSpc>
            </a:pPr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повышения финансовой грамотности в Российской Федерации на 2017-2023 годы </a:t>
            </a:r>
          </a:p>
          <a:p>
            <a:pPr algn="ctr">
              <a:lnSpc>
                <a:spcPct val="90000"/>
              </a:lnSpc>
            </a:pP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(реализация Стратегии продлевается до 2030 года)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C6965B-F8AA-93D8-458A-BD7E6914844D}"/>
              </a:ext>
            </a:extLst>
          </p:cNvPr>
          <p:cNvSpPr txBox="1"/>
          <p:nvPr/>
        </p:nvSpPr>
        <p:spPr>
          <a:xfrm>
            <a:off x="336627" y="3754766"/>
            <a:ext cx="11665055" cy="3404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indent="450215" algn="just" eaLnBrk="0" hangingPunct="0">
              <a:lnSpc>
                <a:spcPct val="95000"/>
              </a:lnSpc>
              <a:spcAft>
                <a:spcPts val="500"/>
              </a:spcAft>
              <a:tabLst>
                <a:tab pos="1509395" algn="l"/>
                <a:tab pos="2942590" algn="l"/>
                <a:tab pos="3817620" algn="l"/>
                <a:tab pos="5546725" algn="l"/>
              </a:tabLst>
            </a:pPr>
            <a:r>
              <a:rPr lang="ru-RU" sz="19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Актуализированная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Единая рамка 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компетенций по финансовой грамотности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(для всех уровней образования, в то же время указано, что она содержит образовательные результаты учащихся 15- летнего возраста) состоит</a:t>
            </a:r>
            <a:r>
              <a:rPr lang="ru-RU" sz="19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19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четырех</a:t>
            </a:r>
            <a:r>
              <a:rPr lang="ru-RU" sz="19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предметных</a:t>
            </a:r>
            <a:r>
              <a:rPr lang="ru-RU" sz="19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областей, в каждой из них расположены 20 тематических разделов, которые так или иначе</a:t>
            </a:r>
            <a:r>
              <a:rPr lang="ru-RU" sz="19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преемственны, хотя и не тождественны, 9 темам прежней рамки компетенций.</a:t>
            </a:r>
            <a:endParaRPr lang="ru-RU" sz="1900" spc="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270" indent="450215" algn="just" eaLnBrk="0" hangingPunct="0">
              <a:lnSpc>
                <a:spcPct val="95000"/>
              </a:lnSpc>
              <a:spcAft>
                <a:spcPts val="500"/>
              </a:spcAft>
              <a:tabLst>
                <a:tab pos="1509395" algn="l"/>
                <a:tab pos="2942590" algn="l"/>
                <a:tab pos="3817620" algn="l"/>
                <a:tab pos="5546725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Среди</a:t>
            </a:r>
            <a:r>
              <a:rPr lang="ru-RU" sz="19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ru-RU" sz="19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тематических</a:t>
            </a:r>
            <a:r>
              <a:rPr lang="ru-RU" sz="19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разделов</a:t>
            </a:r>
            <a:r>
              <a:rPr lang="ru-RU" sz="19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Единой</a:t>
            </a:r>
            <a:r>
              <a:rPr lang="ru-RU" sz="19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рамки</a:t>
            </a:r>
            <a:r>
              <a:rPr lang="ru-RU" sz="19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ru-RU" sz="19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разделов</a:t>
            </a:r>
            <a:r>
              <a:rPr lang="ru-RU" sz="19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представляют</a:t>
            </a:r>
            <a:r>
              <a:rPr lang="ru-RU" sz="19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собой </a:t>
            </a:r>
            <a:r>
              <a:rPr lang="ru-RU" sz="1900" spc="-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самостоятельные темы, сгруппированные по 4 предметным областям, а</a:t>
            </a:r>
            <a:r>
              <a:rPr lang="ru-RU" sz="19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900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9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тематические</a:t>
            </a:r>
            <a:r>
              <a:rPr lang="ru-RU" sz="19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линии</a:t>
            </a:r>
            <a:r>
              <a:rPr lang="ru-RU" sz="19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9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«Финансовая</a:t>
            </a:r>
            <a:r>
              <a:rPr lang="ru-RU" sz="19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безопасность»</a:t>
            </a:r>
            <a:r>
              <a:rPr lang="ru-RU" sz="19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9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«Цифровая</a:t>
            </a:r>
            <a:r>
              <a:rPr lang="ru-RU" sz="19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среда»</a:t>
            </a:r>
            <a:r>
              <a:rPr lang="ru-RU" sz="19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проходят </a:t>
            </a:r>
            <a:r>
              <a:rPr lang="ru-RU" sz="1900" spc="-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сквозными линиями</a:t>
            </a:r>
            <a:r>
              <a:rPr lang="ru-RU" sz="19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ru-RU" sz="19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каждую</a:t>
            </a:r>
            <a:r>
              <a:rPr lang="ru-RU" sz="19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предметную</a:t>
            </a:r>
            <a:r>
              <a:rPr lang="ru-RU" sz="19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область,</a:t>
            </a:r>
            <a:r>
              <a:rPr lang="ru-RU" sz="19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образуя</a:t>
            </a:r>
            <a:r>
              <a:rPr lang="ru-RU" sz="19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еще</a:t>
            </a:r>
            <a:r>
              <a:rPr lang="ru-RU" sz="19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19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разделов.</a:t>
            </a:r>
          </a:p>
          <a:p>
            <a:pPr marR="1270" indent="450215" algn="just" eaLnBrk="0" hangingPunct="0">
              <a:lnSpc>
                <a:spcPct val="95000"/>
              </a:lnSpc>
              <a:spcAft>
                <a:spcPts val="500"/>
              </a:spcAft>
              <a:tabLst>
                <a:tab pos="1509395" algn="l"/>
                <a:tab pos="2942590" algn="l"/>
                <a:tab pos="3817620" algn="l"/>
                <a:tab pos="5546725" algn="l"/>
              </a:tabLst>
            </a:pPr>
            <a:endParaRPr lang="ru-RU" sz="19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270" indent="450215" algn="just" eaLnBrk="0" hangingPunct="0">
              <a:lnSpc>
                <a:spcPct val="95000"/>
              </a:lnSpc>
              <a:spcAft>
                <a:spcPts val="500"/>
              </a:spcAft>
              <a:tabLst>
                <a:tab pos="1509395" algn="l"/>
                <a:tab pos="2942590" algn="l"/>
                <a:tab pos="3817620" algn="l"/>
                <a:tab pos="5546725" algn="l"/>
              </a:tabLst>
            </a:pPr>
            <a:r>
              <a:rPr lang="ru-RU" sz="19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9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Примеры интеграции в учебные предметы в презентациях на странице Центра финансовой грамотности на сайте КРИППО</a:t>
            </a:r>
          </a:p>
          <a:p>
            <a:pPr marR="1270" indent="450215" algn="just" eaLnBrk="0" hangingPunct="0">
              <a:lnSpc>
                <a:spcPct val="95000"/>
              </a:lnSpc>
              <a:spcAft>
                <a:spcPts val="500"/>
              </a:spcAft>
              <a:tabLst>
                <a:tab pos="1509395" algn="l"/>
                <a:tab pos="2942590" algn="l"/>
                <a:tab pos="3817620" algn="l"/>
                <a:tab pos="5546725" algn="l"/>
              </a:tabLst>
            </a:pP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8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5">
            <a:extLst>
              <a:ext uri="{FF2B5EF4-FFF2-40B4-BE49-F238E27FC236}">
                <a16:creationId xmlns:a16="http://schemas.microsoft.com/office/drawing/2014/main" id="{030E9828-2AF4-3DCA-CD89-42313BAE2A32}"/>
              </a:ext>
            </a:extLst>
          </p:cNvPr>
          <p:cNvGrpSpPr/>
          <p:nvPr/>
        </p:nvGrpSpPr>
        <p:grpSpPr>
          <a:xfrm>
            <a:off x="531469" y="992765"/>
            <a:ext cx="2706522" cy="888037"/>
            <a:chOff x="624840" y="3709415"/>
            <a:chExt cx="2510155" cy="7029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object 36">
              <a:extLst>
                <a:ext uri="{FF2B5EF4-FFF2-40B4-BE49-F238E27FC236}">
                  <a16:creationId xmlns:a16="http://schemas.microsoft.com/office/drawing/2014/main" id="{3CF48ECF-C6D7-6907-86F7-8D886935CDC6}"/>
                </a:ext>
              </a:extLst>
            </p:cNvPr>
            <p:cNvSpPr/>
            <p:nvPr/>
          </p:nvSpPr>
          <p:spPr>
            <a:xfrm>
              <a:off x="634746" y="3719321"/>
              <a:ext cx="2490470" cy="683260"/>
            </a:xfrm>
            <a:custGeom>
              <a:avLst/>
              <a:gdLst/>
              <a:ahLst/>
              <a:cxnLst/>
              <a:rect l="l" t="t" r="r" b="b"/>
              <a:pathLst>
                <a:path w="2490470" h="683260">
                  <a:moveTo>
                    <a:pt x="0" y="682751"/>
                  </a:moveTo>
                  <a:lnTo>
                    <a:pt x="2490216" y="682751"/>
                  </a:lnTo>
                  <a:lnTo>
                    <a:pt x="2490216" y="0"/>
                  </a:lnTo>
                  <a:lnTo>
                    <a:pt x="0" y="0"/>
                  </a:lnTo>
                  <a:lnTo>
                    <a:pt x="0" y="682751"/>
                  </a:lnTo>
                  <a:close/>
                </a:path>
              </a:pathLst>
            </a:custGeom>
            <a:ln w="25400">
              <a:solidFill>
                <a:srgbClr val="E41F5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37">
              <a:extLst>
                <a:ext uri="{FF2B5EF4-FFF2-40B4-BE49-F238E27FC236}">
                  <a16:creationId xmlns:a16="http://schemas.microsoft.com/office/drawing/2014/main" id="{62E7C466-BB49-208F-DAF7-E6BCEC6C501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0185" y="3856939"/>
              <a:ext cx="1541399" cy="217931"/>
            </a:xfrm>
            <a:prstGeom prst="rect">
              <a:avLst/>
            </a:prstGeom>
          </p:spPr>
        </p:pic>
        <p:pic>
          <p:nvPicPr>
            <p:cNvPr id="6" name="object 38">
              <a:extLst>
                <a:ext uri="{FF2B5EF4-FFF2-40B4-BE49-F238E27FC236}">
                  <a16:creationId xmlns:a16="http://schemas.microsoft.com/office/drawing/2014/main" id="{1B67B6BB-7FC6-EFE9-FBB7-8579D15A5A9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8519" y="4070299"/>
              <a:ext cx="1134186" cy="217931"/>
            </a:xfrm>
            <a:prstGeom prst="rect">
              <a:avLst/>
            </a:prstGeom>
          </p:spPr>
        </p:pic>
      </p:grpSp>
      <p:grpSp>
        <p:nvGrpSpPr>
          <p:cNvPr id="7" name="object 26">
            <a:extLst>
              <a:ext uri="{FF2B5EF4-FFF2-40B4-BE49-F238E27FC236}">
                <a16:creationId xmlns:a16="http://schemas.microsoft.com/office/drawing/2014/main" id="{A86EF485-26D3-39A5-0D86-50FCB0A9C5FB}"/>
              </a:ext>
            </a:extLst>
          </p:cNvPr>
          <p:cNvGrpSpPr/>
          <p:nvPr/>
        </p:nvGrpSpPr>
        <p:grpSpPr>
          <a:xfrm>
            <a:off x="3799852" y="990237"/>
            <a:ext cx="5037204" cy="960279"/>
            <a:chOff x="3697223" y="3700526"/>
            <a:chExt cx="4794885" cy="841375"/>
          </a:xfrm>
        </p:grpSpPr>
        <p:pic>
          <p:nvPicPr>
            <p:cNvPr id="8" name="object 27">
              <a:extLst>
                <a:ext uri="{FF2B5EF4-FFF2-40B4-BE49-F238E27FC236}">
                  <a16:creationId xmlns:a16="http://schemas.microsoft.com/office/drawing/2014/main" id="{5EAFFAFC-2B47-2498-A22C-6E8843C1E15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7223" y="3700526"/>
              <a:ext cx="2218563" cy="170687"/>
            </a:xfrm>
            <a:prstGeom prst="rect">
              <a:avLst/>
            </a:prstGeom>
          </p:spPr>
        </p:pic>
        <p:pic>
          <p:nvPicPr>
            <p:cNvPr id="9" name="object 28">
              <a:extLst>
                <a:ext uri="{FF2B5EF4-FFF2-40B4-BE49-F238E27FC236}">
                  <a16:creationId xmlns:a16="http://schemas.microsoft.com/office/drawing/2014/main" id="{0A32626E-9A4D-43F9-CC31-5951AB6AFDD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97223" y="3868216"/>
              <a:ext cx="4794885" cy="170687"/>
            </a:xfrm>
            <a:prstGeom prst="rect">
              <a:avLst/>
            </a:prstGeom>
          </p:spPr>
        </p:pic>
        <p:pic>
          <p:nvPicPr>
            <p:cNvPr id="10" name="object 29">
              <a:extLst>
                <a:ext uri="{FF2B5EF4-FFF2-40B4-BE49-F238E27FC236}">
                  <a16:creationId xmlns:a16="http://schemas.microsoft.com/office/drawing/2014/main" id="{6FC0DCC0-15BC-6A21-3763-B9706D885F8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7223" y="4035856"/>
              <a:ext cx="835177" cy="170687"/>
            </a:xfrm>
            <a:prstGeom prst="rect">
              <a:avLst/>
            </a:prstGeom>
          </p:spPr>
        </p:pic>
        <p:pic>
          <p:nvPicPr>
            <p:cNvPr id="11" name="object 30">
              <a:extLst>
                <a:ext uri="{FF2B5EF4-FFF2-40B4-BE49-F238E27FC236}">
                  <a16:creationId xmlns:a16="http://schemas.microsoft.com/office/drawing/2014/main" id="{71B64476-4010-9EAC-0E3C-9FBC89CCC17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97223" y="4203496"/>
              <a:ext cx="3659758" cy="170688"/>
            </a:xfrm>
            <a:prstGeom prst="rect">
              <a:avLst/>
            </a:prstGeom>
          </p:spPr>
        </p:pic>
        <p:pic>
          <p:nvPicPr>
            <p:cNvPr id="12" name="object 31">
              <a:extLst>
                <a:ext uri="{FF2B5EF4-FFF2-40B4-BE49-F238E27FC236}">
                  <a16:creationId xmlns:a16="http://schemas.microsoft.com/office/drawing/2014/main" id="{D504149E-462D-4704-B9F5-94AAB39F4CF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7223" y="4371136"/>
              <a:ext cx="1460119" cy="170687"/>
            </a:xfrm>
            <a:prstGeom prst="rect">
              <a:avLst/>
            </a:prstGeom>
          </p:spPr>
        </p:pic>
        <p:pic>
          <p:nvPicPr>
            <p:cNvPr id="13" name="object 32">
              <a:extLst>
                <a:ext uri="{FF2B5EF4-FFF2-40B4-BE49-F238E27FC236}">
                  <a16:creationId xmlns:a16="http://schemas.microsoft.com/office/drawing/2014/main" id="{3C4F9961-5F46-9E5B-EE3D-89A2487E0DD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84317" y="4371136"/>
              <a:ext cx="1315465" cy="170687"/>
            </a:xfrm>
            <a:prstGeom prst="rect">
              <a:avLst/>
            </a:prstGeom>
          </p:spPr>
        </p:pic>
        <p:pic>
          <p:nvPicPr>
            <p:cNvPr id="14" name="object 33">
              <a:extLst>
                <a:ext uri="{FF2B5EF4-FFF2-40B4-BE49-F238E27FC236}">
                  <a16:creationId xmlns:a16="http://schemas.microsoft.com/office/drawing/2014/main" id="{DB37C225-FF6F-C768-27A9-E0CFB9C82EE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8763" y="4371136"/>
              <a:ext cx="2118106" cy="170687"/>
            </a:xfrm>
            <a:prstGeom prst="rect">
              <a:avLst/>
            </a:prstGeom>
          </p:spPr>
        </p:pic>
      </p:grpSp>
      <p:sp>
        <p:nvSpPr>
          <p:cNvPr id="16" name="object 17">
            <a:extLst>
              <a:ext uri="{FF2B5EF4-FFF2-40B4-BE49-F238E27FC236}">
                <a16:creationId xmlns:a16="http://schemas.microsoft.com/office/drawing/2014/main" id="{481FAFAC-F906-9A9F-405F-507B4E57AE83}"/>
              </a:ext>
            </a:extLst>
          </p:cNvPr>
          <p:cNvSpPr/>
          <p:nvPr/>
        </p:nvSpPr>
        <p:spPr>
          <a:xfrm>
            <a:off x="3185414" y="5889846"/>
            <a:ext cx="3074648" cy="889129"/>
          </a:xfrm>
          <a:custGeom>
            <a:avLst/>
            <a:gdLst/>
            <a:ahLst/>
            <a:cxnLst/>
            <a:rect l="l" t="t" r="r" b="b"/>
            <a:pathLst>
              <a:path w="2490470" h="683260">
                <a:moveTo>
                  <a:pt x="0" y="682751"/>
                </a:moveTo>
                <a:lnTo>
                  <a:pt x="2490216" y="682751"/>
                </a:lnTo>
                <a:lnTo>
                  <a:pt x="2490216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3" name="object 9">
            <a:extLst>
              <a:ext uri="{FF2B5EF4-FFF2-40B4-BE49-F238E27FC236}">
                <a16:creationId xmlns:a16="http://schemas.microsoft.com/office/drawing/2014/main" id="{52294F24-A921-FC21-8B8C-337E981E5455}"/>
              </a:ext>
            </a:extLst>
          </p:cNvPr>
          <p:cNvGrpSpPr/>
          <p:nvPr/>
        </p:nvGrpSpPr>
        <p:grpSpPr>
          <a:xfrm>
            <a:off x="1416385" y="2926516"/>
            <a:ext cx="2801115" cy="948048"/>
            <a:chOff x="624840" y="2203704"/>
            <a:chExt cx="2510155" cy="7029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object 10">
              <a:extLst>
                <a:ext uri="{FF2B5EF4-FFF2-40B4-BE49-F238E27FC236}">
                  <a16:creationId xmlns:a16="http://schemas.microsoft.com/office/drawing/2014/main" id="{5AAC6FF1-C6E5-DE8D-269A-14A89A319A17}"/>
                </a:ext>
              </a:extLst>
            </p:cNvPr>
            <p:cNvSpPr/>
            <p:nvPr/>
          </p:nvSpPr>
          <p:spPr>
            <a:xfrm>
              <a:off x="634746" y="2213610"/>
              <a:ext cx="2490470" cy="683260"/>
            </a:xfrm>
            <a:custGeom>
              <a:avLst/>
              <a:gdLst/>
              <a:ahLst/>
              <a:cxnLst/>
              <a:rect l="l" t="t" r="r" b="b"/>
              <a:pathLst>
                <a:path w="2490470" h="683260">
                  <a:moveTo>
                    <a:pt x="0" y="682751"/>
                  </a:moveTo>
                  <a:lnTo>
                    <a:pt x="2490216" y="682751"/>
                  </a:lnTo>
                  <a:lnTo>
                    <a:pt x="2490216" y="0"/>
                  </a:lnTo>
                  <a:lnTo>
                    <a:pt x="0" y="0"/>
                  </a:lnTo>
                  <a:lnTo>
                    <a:pt x="0" y="682751"/>
                  </a:lnTo>
                  <a:close/>
                </a:path>
              </a:pathLst>
            </a:custGeom>
            <a:ln w="25400">
              <a:solidFill>
                <a:srgbClr val="33B5B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11">
              <a:extLst>
                <a:ext uri="{FF2B5EF4-FFF2-40B4-BE49-F238E27FC236}">
                  <a16:creationId xmlns:a16="http://schemas.microsoft.com/office/drawing/2014/main" id="{4D4FE758-D5B6-E8C3-1B6C-9E8342FFCE4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6617" y="2457958"/>
              <a:ext cx="2200656" cy="217931"/>
            </a:xfrm>
            <a:prstGeom prst="rect">
              <a:avLst/>
            </a:prstGeom>
          </p:spPr>
        </p:pic>
      </p:grpSp>
      <p:grpSp>
        <p:nvGrpSpPr>
          <p:cNvPr id="26" name="object 2">
            <a:extLst>
              <a:ext uri="{FF2B5EF4-FFF2-40B4-BE49-F238E27FC236}">
                <a16:creationId xmlns:a16="http://schemas.microsoft.com/office/drawing/2014/main" id="{A4FA3EDC-9F3B-DE4A-15C6-37F47F620EA3}"/>
              </a:ext>
            </a:extLst>
          </p:cNvPr>
          <p:cNvGrpSpPr/>
          <p:nvPr/>
        </p:nvGrpSpPr>
        <p:grpSpPr>
          <a:xfrm>
            <a:off x="4629869" y="2799582"/>
            <a:ext cx="4745453" cy="1000768"/>
            <a:chOff x="3697223" y="2150364"/>
            <a:chExt cx="4544695" cy="842010"/>
          </a:xfrm>
        </p:grpSpPr>
        <p:pic>
          <p:nvPicPr>
            <p:cNvPr id="27" name="object 3">
              <a:extLst>
                <a:ext uri="{FF2B5EF4-FFF2-40B4-BE49-F238E27FC236}">
                  <a16:creationId xmlns:a16="http://schemas.microsoft.com/office/drawing/2014/main" id="{6D28249D-0F3E-0AD6-2304-FB5D7286B93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97223" y="2150364"/>
              <a:ext cx="4544441" cy="170687"/>
            </a:xfrm>
            <a:prstGeom prst="rect">
              <a:avLst/>
            </a:prstGeom>
          </p:spPr>
        </p:pic>
        <p:pic>
          <p:nvPicPr>
            <p:cNvPr id="28" name="object 4">
              <a:extLst>
                <a:ext uri="{FF2B5EF4-FFF2-40B4-BE49-F238E27FC236}">
                  <a16:creationId xmlns:a16="http://schemas.microsoft.com/office/drawing/2014/main" id="{2AF31B5B-4361-2225-A539-CB132904ECC5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97223" y="2318004"/>
              <a:ext cx="4433189" cy="170687"/>
            </a:xfrm>
            <a:prstGeom prst="rect">
              <a:avLst/>
            </a:prstGeom>
          </p:spPr>
        </p:pic>
        <p:pic>
          <p:nvPicPr>
            <p:cNvPr id="29" name="object 5">
              <a:extLst>
                <a:ext uri="{FF2B5EF4-FFF2-40B4-BE49-F238E27FC236}">
                  <a16:creationId xmlns:a16="http://schemas.microsoft.com/office/drawing/2014/main" id="{09F947E1-D243-1386-0DF8-B920844EFCA9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97223" y="2485644"/>
              <a:ext cx="2186940" cy="170687"/>
            </a:xfrm>
            <a:prstGeom prst="rect">
              <a:avLst/>
            </a:prstGeom>
          </p:spPr>
        </p:pic>
        <p:pic>
          <p:nvPicPr>
            <p:cNvPr id="30" name="object 6">
              <a:extLst>
                <a:ext uri="{FF2B5EF4-FFF2-40B4-BE49-F238E27FC236}">
                  <a16:creationId xmlns:a16="http://schemas.microsoft.com/office/drawing/2014/main" id="{86B25E13-9161-D455-C42E-5F30BE62336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97223" y="2653284"/>
              <a:ext cx="4378960" cy="170687"/>
            </a:xfrm>
            <a:prstGeom prst="rect">
              <a:avLst/>
            </a:prstGeom>
          </p:spPr>
        </p:pic>
        <p:pic>
          <p:nvPicPr>
            <p:cNvPr id="31" name="object 7">
              <a:extLst>
                <a:ext uri="{FF2B5EF4-FFF2-40B4-BE49-F238E27FC236}">
                  <a16:creationId xmlns:a16="http://schemas.microsoft.com/office/drawing/2014/main" id="{52ABE527-0031-8068-3C4F-A53FC989DE0D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97223" y="2820873"/>
              <a:ext cx="2293239" cy="170992"/>
            </a:xfrm>
            <a:prstGeom prst="rect">
              <a:avLst/>
            </a:prstGeom>
          </p:spPr>
        </p:pic>
      </p:grpSp>
      <p:pic>
        <p:nvPicPr>
          <p:cNvPr id="33" name="object 13">
            <a:extLst>
              <a:ext uri="{FF2B5EF4-FFF2-40B4-BE49-F238E27FC236}">
                <a16:creationId xmlns:a16="http://schemas.microsoft.com/office/drawing/2014/main" id="{41576CAD-6339-A162-216C-0F8EBE252DF3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050413" y="2235502"/>
            <a:ext cx="2544212" cy="236392"/>
          </a:xfrm>
          <a:prstGeom prst="rect">
            <a:avLst/>
          </a:prstGeom>
        </p:spPr>
      </p:pic>
      <p:pic>
        <p:nvPicPr>
          <p:cNvPr id="37" name="object 14">
            <a:extLst>
              <a:ext uri="{FF2B5EF4-FFF2-40B4-BE49-F238E27FC236}">
                <a16:creationId xmlns:a16="http://schemas.microsoft.com/office/drawing/2014/main" id="{4B1DF2EE-8230-609F-60DF-4A5C27FF042D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926440" y="6328403"/>
            <a:ext cx="3562622" cy="236392"/>
          </a:xfrm>
          <a:prstGeom prst="rect">
            <a:avLst/>
          </a:prstGeom>
        </p:spPr>
      </p:pic>
      <p:grpSp>
        <p:nvGrpSpPr>
          <p:cNvPr id="38" name="object 10">
            <a:extLst>
              <a:ext uri="{FF2B5EF4-FFF2-40B4-BE49-F238E27FC236}">
                <a16:creationId xmlns:a16="http://schemas.microsoft.com/office/drawing/2014/main" id="{8F7B14B9-5AE1-5251-2177-F9EC7FA6AD56}"/>
              </a:ext>
            </a:extLst>
          </p:cNvPr>
          <p:cNvGrpSpPr/>
          <p:nvPr/>
        </p:nvGrpSpPr>
        <p:grpSpPr>
          <a:xfrm>
            <a:off x="1933999" y="3968275"/>
            <a:ext cx="2735888" cy="889156"/>
            <a:chOff x="624840" y="1309116"/>
            <a:chExt cx="2510155" cy="7029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C1CAD4B5-7FC1-E179-761C-651F4046BEC2}"/>
                </a:ext>
              </a:extLst>
            </p:cNvPr>
            <p:cNvSpPr/>
            <p:nvPr/>
          </p:nvSpPr>
          <p:spPr>
            <a:xfrm>
              <a:off x="634746" y="1319022"/>
              <a:ext cx="2490470" cy="683260"/>
            </a:xfrm>
            <a:custGeom>
              <a:avLst/>
              <a:gdLst/>
              <a:ahLst/>
              <a:cxnLst/>
              <a:rect l="l" t="t" r="r" b="b"/>
              <a:pathLst>
                <a:path w="2490470" h="683260">
                  <a:moveTo>
                    <a:pt x="0" y="682751"/>
                  </a:moveTo>
                  <a:lnTo>
                    <a:pt x="2490216" y="682751"/>
                  </a:lnTo>
                  <a:lnTo>
                    <a:pt x="2490216" y="0"/>
                  </a:lnTo>
                  <a:lnTo>
                    <a:pt x="0" y="0"/>
                  </a:lnTo>
                  <a:lnTo>
                    <a:pt x="0" y="682751"/>
                  </a:lnTo>
                  <a:close/>
                </a:path>
              </a:pathLst>
            </a:custGeom>
            <a:ln w="25400">
              <a:solidFill>
                <a:schemeClr val="accent2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12">
              <a:extLst>
                <a:ext uri="{FF2B5EF4-FFF2-40B4-BE49-F238E27FC236}">
                  <a16:creationId xmlns:a16="http://schemas.microsoft.com/office/drawing/2014/main" id="{602E3C7D-B63A-77B0-D23A-D18C50A30BA9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98245" y="1455674"/>
              <a:ext cx="2109342" cy="217932"/>
            </a:xfrm>
            <a:prstGeom prst="rect">
              <a:avLst/>
            </a:prstGeom>
          </p:spPr>
        </p:pic>
        <p:pic>
          <p:nvPicPr>
            <p:cNvPr id="41" name="object 13">
              <a:extLst>
                <a:ext uri="{FF2B5EF4-FFF2-40B4-BE49-F238E27FC236}">
                  <a16:creationId xmlns:a16="http://schemas.microsoft.com/office/drawing/2014/main" id="{754E516E-9F6F-605B-1693-48F4BFC556B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8519" y="1669034"/>
              <a:ext cx="1134186" cy="217932"/>
            </a:xfrm>
            <a:prstGeom prst="rect">
              <a:avLst/>
            </a:prstGeom>
          </p:spPr>
        </p:pic>
      </p:grpSp>
      <p:grpSp>
        <p:nvGrpSpPr>
          <p:cNvPr id="42" name="object 3">
            <a:extLst>
              <a:ext uri="{FF2B5EF4-FFF2-40B4-BE49-F238E27FC236}">
                <a16:creationId xmlns:a16="http://schemas.microsoft.com/office/drawing/2014/main" id="{1A6C7A88-AEA2-6A1D-5CED-F646DD87ECD9}"/>
              </a:ext>
            </a:extLst>
          </p:cNvPr>
          <p:cNvGrpSpPr/>
          <p:nvPr/>
        </p:nvGrpSpPr>
        <p:grpSpPr>
          <a:xfrm>
            <a:off x="5649300" y="3910693"/>
            <a:ext cx="4745737" cy="1011991"/>
            <a:chOff x="3697223" y="1200861"/>
            <a:chExt cx="4565650" cy="842010"/>
          </a:xfrm>
        </p:grpSpPr>
        <p:pic>
          <p:nvPicPr>
            <p:cNvPr id="43" name="object 4">
              <a:extLst>
                <a:ext uri="{FF2B5EF4-FFF2-40B4-BE49-F238E27FC236}">
                  <a16:creationId xmlns:a16="http://schemas.microsoft.com/office/drawing/2014/main" id="{3ED42A70-5670-B6CE-CEE3-467E45BCB093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97223" y="1200861"/>
              <a:ext cx="3457448" cy="170992"/>
            </a:xfrm>
            <a:prstGeom prst="rect">
              <a:avLst/>
            </a:prstGeom>
          </p:spPr>
        </p:pic>
        <p:pic>
          <p:nvPicPr>
            <p:cNvPr id="44" name="object 5">
              <a:extLst>
                <a:ext uri="{FF2B5EF4-FFF2-40B4-BE49-F238E27FC236}">
                  <a16:creationId xmlns:a16="http://schemas.microsoft.com/office/drawing/2014/main" id="{5718CF34-364B-7082-91DF-74866AD97A9B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97223" y="1369186"/>
              <a:ext cx="4565523" cy="170687"/>
            </a:xfrm>
            <a:prstGeom prst="rect">
              <a:avLst/>
            </a:prstGeom>
          </p:spPr>
        </p:pic>
        <p:pic>
          <p:nvPicPr>
            <p:cNvPr id="45" name="object 6">
              <a:extLst>
                <a:ext uri="{FF2B5EF4-FFF2-40B4-BE49-F238E27FC236}">
                  <a16:creationId xmlns:a16="http://schemas.microsoft.com/office/drawing/2014/main" id="{97A892B6-23A5-A66E-3A1D-CC928D09464E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697223" y="1536827"/>
              <a:ext cx="1716277" cy="170687"/>
            </a:xfrm>
            <a:prstGeom prst="rect">
              <a:avLst/>
            </a:prstGeom>
          </p:spPr>
        </p:pic>
        <p:pic>
          <p:nvPicPr>
            <p:cNvPr id="46" name="object 7">
              <a:extLst>
                <a:ext uri="{FF2B5EF4-FFF2-40B4-BE49-F238E27FC236}">
                  <a16:creationId xmlns:a16="http://schemas.microsoft.com/office/drawing/2014/main" id="{1C586C59-2AD2-8A6D-C255-D3EBC46996A0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97223" y="1704466"/>
              <a:ext cx="3904233" cy="170687"/>
            </a:xfrm>
            <a:prstGeom prst="rect">
              <a:avLst/>
            </a:prstGeom>
          </p:spPr>
        </p:pic>
        <p:pic>
          <p:nvPicPr>
            <p:cNvPr id="47" name="object 8">
              <a:extLst>
                <a:ext uri="{FF2B5EF4-FFF2-40B4-BE49-F238E27FC236}">
                  <a16:creationId xmlns:a16="http://schemas.microsoft.com/office/drawing/2014/main" id="{65A6818B-901D-0934-AD63-E1E06B202B38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97223" y="1872106"/>
              <a:ext cx="4277868" cy="170688"/>
            </a:xfrm>
            <a:prstGeom prst="rect">
              <a:avLst/>
            </a:prstGeom>
          </p:spPr>
        </p:pic>
      </p:grpSp>
      <p:grpSp>
        <p:nvGrpSpPr>
          <p:cNvPr id="49" name="object 23">
            <a:extLst>
              <a:ext uri="{FF2B5EF4-FFF2-40B4-BE49-F238E27FC236}">
                <a16:creationId xmlns:a16="http://schemas.microsoft.com/office/drawing/2014/main" id="{20E9DD71-9D97-20DB-4864-E43B1B77EB56}"/>
              </a:ext>
            </a:extLst>
          </p:cNvPr>
          <p:cNvGrpSpPr/>
          <p:nvPr/>
        </p:nvGrpSpPr>
        <p:grpSpPr>
          <a:xfrm>
            <a:off x="2499533" y="4907609"/>
            <a:ext cx="2757513" cy="887160"/>
            <a:chOff x="624840" y="2508504"/>
            <a:chExt cx="2510155" cy="7029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" name="object 24">
              <a:extLst>
                <a:ext uri="{FF2B5EF4-FFF2-40B4-BE49-F238E27FC236}">
                  <a16:creationId xmlns:a16="http://schemas.microsoft.com/office/drawing/2014/main" id="{5E2D5DFA-28A4-84D7-1643-997E277203EB}"/>
                </a:ext>
              </a:extLst>
            </p:cNvPr>
            <p:cNvSpPr/>
            <p:nvPr/>
          </p:nvSpPr>
          <p:spPr>
            <a:xfrm>
              <a:off x="634746" y="2518410"/>
              <a:ext cx="2490470" cy="683260"/>
            </a:xfrm>
            <a:custGeom>
              <a:avLst/>
              <a:gdLst/>
              <a:ahLst/>
              <a:cxnLst/>
              <a:rect l="l" t="t" r="r" b="b"/>
              <a:pathLst>
                <a:path w="2490470" h="683260">
                  <a:moveTo>
                    <a:pt x="0" y="682751"/>
                  </a:moveTo>
                  <a:lnTo>
                    <a:pt x="2490216" y="682751"/>
                  </a:lnTo>
                  <a:lnTo>
                    <a:pt x="2490216" y="0"/>
                  </a:lnTo>
                  <a:lnTo>
                    <a:pt x="0" y="0"/>
                  </a:lnTo>
                  <a:lnTo>
                    <a:pt x="0" y="682751"/>
                  </a:lnTo>
                  <a:close/>
                </a:path>
              </a:pathLst>
            </a:custGeom>
            <a:ln w="25400">
              <a:solidFill>
                <a:srgbClr val="00955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1" name="object 25">
              <a:extLst>
                <a:ext uri="{FF2B5EF4-FFF2-40B4-BE49-F238E27FC236}">
                  <a16:creationId xmlns:a16="http://schemas.microsoft.com/office/drawing/2014/main" id="{DE206491-26D2-B019-950C-0DD2091B7AB7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99413" y="2742946"/>
              <a:ext cx="1655191" cy="217931"/>
            </a:xfrm>
            <a:prstGeom prst="rect">
              <a:avLst/>
            </a:prstGeom>
          </p:spPr>
        </p:pic>
      </p:grpSp>
      <p:grpSp>
        <p:nvGrpSpPr>
          <p:cNvPr id="52" name="object 14">
            <a:extLst>
              <a:ext uri="{FF2B5EF4-FFF2-40B4-BE49-F238E27FC236}">
                <a16:creationId xmlns:a16="http://schemas.microsoft.com/office/drawing/2014/main" id="{0018F7DD-0A2C-A602-C3EA-9C508F4B3EAB}"/>
              </a:ext>
            </a:extLst>
          </p:cNvPr>
          <p:cNvGrpSpPr/>
          <p:nvPr/>
        </p:nvGrpSpPr>
        <p:grpSpPr>
          <a:xfrm>
            <a:off x="6552628" y="5016255"/>
            <a:ext cx="5677732" cy="972777"/>
            <a:chOff x="3697223" y="2408554"/>
            <a:chExt cx="5325745" cy="842010"/>
          </a:xfrm>
        </p:grpSpPr>
        <p:pic>
          <p:nvPicPr>
            <p:cNvPr id="53" name="object 15">
              <a:extLst>
                <a:ext uri="{FF2B5EF4-FFF2-40B4-BE49-F238E27FC236}">
                  <a16:creationId xmlns:a16="http://schemas.microsoft.com/office/drawing/2014/main" id="{7611C49A-74F4-E1A4-3770-39D002073D8F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97223" y="2408554"/>
              <a:ext cx="3767201" cy="170687"/>
            </a:xfrm>
            <a:prstGeom prst="rect">
              <a:avLst/>
            </a:prstGeom>
          </p:spPr>
        </p:pic>
        <p:pic>
          <p:nvPicPr>
            <p:cNvPr id="54" name="object 16">
              <a:extLst>
                <a:ext uri="{FF2B5EF4-FFF2-40B4-BE49-F238E27FC236}">
                  <a16:creationId xmlns:a16="http://schemas.microsoft.com/office/drawing/2014/main" id="{563C7701-A819-3853-7819-2DC4D9CDADB6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97223" y="2576194"/>
              <a:ext cx="3792220" cy="170687"/>
            </a:xfrm>
            <a:prstGeom prst="rect">
              <a:avLst/>
            </a:prstGeom>
          </p:spPr>
        </p:pic>
        <p:pic>
          <p:nvPicPr>
            <p:cNvPr id="55" name="object 17">
              <a:extLst>
                <a:ext uri="{FF2B5EF4-FFF2-40B4-BE49-F238E27FC236}">
                  <a16:creationId xmlns:a16="http://schemas.microsoft.com/office/drawing/2014/main" id="{E0C4E616-FCD7-B33A-39EF-A27E12F0574F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417942" y="2576194"/>
              <a:ext cx="85344" cy="170687"/>
            </a:xfrm>
            <a:prstGeom prst="rect">
              <a:avLst/>
            </a:prstGeom>
          </p:spPr>
        </p:pic>
        <p:pic>
          <p:nvPicPr>
            <p:cNvPr id="56" name="object 18">
              <a:extLst>
                <a:ext uri="{FF2B5EF4-FFF2-40B4-BE49-F238E27FC236}">
                  <a16:creationId xmlns:a16="http://schemas.microsoft.com/office/drawing/2014/main" id="{6A6EC73A-3981-0F19-E80D-FE5C452521B1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60614" y="2576194"/>
              <a:ext cx="1562100" cy="170687"/>
            </a:xfrm>
            <a:prstGeom prst="rect">
              <a:avLst/>
            </a:prstGeom>
          </p:spPr>
        </p:pic>
        <p:pic>
          <p:nvPicPr>
            <p:cNvPr id="57" name="object 19">
              <a:extLst>
                <a:ext uri="{FF2B5EF4-FFF2-40B4-BE49-F238E27FC236}">
                  <a16:creationId xmlns:a16="http://schemas.microsoft.com/office/drawing/2014/main" id="{28A38F1C-BF55-D2B7-11CB-AD4E803D73AD}"/>
                </a:ext>
              </a:extLst>
            </p:cNvPr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97223" y="2743530"/>
              <a:ext cx="2002154" cy="170992"/>
            </a:xfrm>
            <a:prstGeom prst="rect">
              <a:avLst/>
            </a:prstGeom>
          </p:spPr>
        </p:pic>
        <p:pic>
          <p:nvPicPr>
            <p:cNvPr id="58" name="object 20">
              <a:extLst>
                <a:ext uri="{FF2B5EF4-FFF2-40B4-BE49-F238E27FC236}">
                  <a16:creationId xmlns:a16="http://schemas.microsoft.com/office/drawing/2014/main" id="{860A38F0-23AC-3021-0D90-6112BDABF27F}"/>
                </a:ext>
              </a:extLst>
            </p:cNvPr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97223" y="2911728"/>
              <a:ext cx="3692398" cy="170687"/>
            </a:xfrm>
            <a:prstGeom prst="rect">
              <a:avLst/>
            </a:prstGeom>
          </p:spPr>
        </p:pic>
        <p:pic>
          <p:nvPicPr>
            <p:cNvPr id="59" name="object 21">
              <a:extLst>
                <a:ext uri="{FF2B5EF4-FFF2-40B4-BE49-F238E27FC236}">
                  <a16:creationId xmlns:a16="http://schemas.microsoft.com/office/drawing/2014/main" id="{E257AE58-F618-12FE-AEAF-2DAEE9D5A491}"/>
                </a:ext>
              </a:extLst>
            </p:cNvPr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97223" y="3079368"/>
              <a:ext cx="4285614" cy="170687"/>
            </a:xfrm>
            <a:prstGeom prst="rect">
              <a:avLst/>
            </a:prstGeom>
          </p:spPr>
        </p:pic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D7D486B-553F-A006-462B-79BCFFF435D1}"/>
              </a:ext>
            </a:extLst>
          </p:cNvPr>
          <p:cNvSpPr/>
          <p:nvPr/>
        </p:nvSpPr>
        <p:spPr>
          <a:xfrm>
            <a:off x="3078303" y="6125361"/>
            <a:ext cx="3288869" cy="347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>
                <a:solidFill>
                  <a:schemeClr val="accent1">
                    <a:lumMod val="50000"/>
                  </a:schemeClr>
                </a:solidFill>
              </a:rPr>
              <a:t>Бюджетная грамотность и Инициативное бюджетирование</a:t>
            </a:r>
          </a:p>
        </p:txBody>
      </p:sp>
      <p:sp>
        <p:nvSpPr>
          <p:cNvPr id="62" name="object 17">
            <a:extLst>
              <a:ext uri="{FF2B5EF4-FFF2-40B4-BE49-F238E27FC236}">
                <a16:creationId xmlns:a16="http://schemas.microsoft.com/office/drawing/2014/main" id="{A87DA424-86EA-B394-D3FC-324DBBC27D3E}"/>
              </a:ext>
            </a:extLst>
          </p:cNvPr>
          <p:cNvSpPr/>
          <p:nvPr/>
        </p:nvSpPr>
        <p:spPr>
          <a:xfrm>
            <a:off x="855948" y="1964329"/>
            <a:ext cx="2856657" cy="859544"/>
          </a:xfrm>
          <a:custGeom>
            <a:avLst/>
            <a:gdLst/>
            <a:ahLst/>
            <a:cxnLst/>
            <a:rect l="l" t="t" r="r" b="b"/>
            <a:pathLst>
              <a:path w="2490470" h="683260">
                <a:moveTo>
                  <a:pt x="0" y="682751"/>
                </a:moveTo>
                <a:lnTo>
                  <a:pt x="2490216" y="682751"/>
                </a:lnTo>
                <a:lnTo>
                  <a:pt x="2490216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ln w="254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ECF04CB-135B-3EB1-448D-54CB3C228748}"/>
              </a:ext>
            </a:extLst>
          </p:cNvPr>
          <p:cNvSpPr/>
          <p:nvPr/>
        </p:nvSpPr>
        <p:spPr>
          <a:xfrm>
            <a:off x="639841" y="2208868"/>
            <a:ext cx="3288869" cy="347479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Налоговая </a:t>
            </a:r>
            <a:r>
              <a:rPr lang="ru-RU" sz="1850" dirty="0">
                <a:solidFill>
                  <a:schemeClr val="tx1"/>
                </a:solidFill>
              </a:rPr>
              <a:t>грамотность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71264C-DEAF-8D41-ED0B-67F87BBD038A}"/>
              </a:ext>
            </a:extLst>
          </p:cNvPr>
          <p:cNvSpPr txBox="1"/>
          <p:nvPr/>
        </p:nvSpPr>
        <p:spPr>
          <a:xfrm>
            <a:off x="358726" y="45245"/>
            <a:ext cx="11474547" cy="88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indent="450215" algn="ctr" eaLnBrk="0" hangingPunct="0">
              <a:lnSpc>
                <a:spcPct val="95000"/>
              </a:lnSpc>
              <a:spcAft>
                <a:spcPts val="500"/>
              </a:spcAft>
              <a:tabLst>
                <a:tab pos="1509395" algn="l"/>
                <a:tab pos="2942590" algn="l"/>
                <a:tab pos="3817620" algn="l"/>
                <a:tab pos="5546725" algn="l"/>
              </a:tabLst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Значимым аспектом актуализации Единой рамки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включение в нее</a:t>
            </a:r>
            <a:r>
              <a:rPr lang="ru-RU" sz="1800" b="1" spc="5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новых компонентов</a:t>
            </a:r>
            <a:r>
              <a:rPr lang="ru-RU" sz="1800" b="1" spc="5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направлений) финансовой грамотности, отвечающих современным тенденциям развития общества. Эти компоненты –</a:t>
            </a:r>
            <a:r>
              <a:rPr lang="ru-RU" sz="1800" b="1" spc="5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инициативное</a:t>
            </a:r>
            <a:r>
              <a:rPr lang="ru-RU" sz="1800" b="1" spc="5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бюджетирование, а также цифровая грамотность</a:t>
            </a:r>
            <a:r>
              <a:rPr lang="ru-RU" sz="1800" b="1" spc="-1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b="1" spc="-15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кибербезопасность </a:t>
            </a:r>
            <a:endParaRPr lang="ru-RU" sz="1800" b="1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4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DFF6A-E042-3A46-109C-466F5C6BA6B3}"/>
              </a:ext>
            </a:extLst>
          </p:cNvPr>
          <p:cNvSpPr txBox="1"/>
          <p:nvPr/>
        </p:nvSpPr>
        <p:spPr>
          <a:xfrm>
            <a:off x="3888873" y="58994"/>
            <a:ext cx="4930662" cy="43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ФРП НОО </a:t>
            </a:r>
            <a:r>
              <a:rPr lang="ru-RU" sz="2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</a:t>
            </a:r>
            <a:endParaRPr lang="ru-RU" sz="2200" i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41D6C-FFE1-3CF3-EB63-9AC2555BA44B}"/>
              </a:ext>
            </a:extLst>
          </p:cNvPr>
          <p:cNvSpPr txBox="1"/>
          <p:nvPr/>
        </p:nvSpPr>
        <p:spPr>
          <a:xfrm>
            <a:off x="340043" y="472789"/>
            <a:ext cx="11701939" cy="6407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Программа по математике на уровне начального общего образования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составлена на основе требований к результатам освоения программы начального общего образования ФГОС НОО, а также ориентирована на целевые приоритеты духовно-нравственного развития, воспитания и социализации обучающихся, сформулированные в федеральной рабочей программе воспитания.</a:t>
            </a:r>
          </a:p>
          <a:p>
            <a:pPr algn="just">
              <a:lnSpc>
                <a:spcPct val="90000"/>
              </a:lnSpc>
            </a:pPr>
            <a:endParaRPr lang="ru-RU" sz="19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Личностные результаты освоения программы по математике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уровне начального общего образования достигаются в единстве учебной и воспитательной деятельности в соответствии с традиционными российскими социокультурными и духовно-нравственными ценностями, принятыми в обществе правилами и нормами поведения и способствуют процессам самопознания, самовоспитания и саморазвития, формирования внутренней позиции личности.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90000"/>
              </a:lnSpc>
            </a:pPr>
            <a:endParaRPr lang="ru-RU" sz="19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9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9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редметные результаты (по финансовой грамотности)</a:t>
            </a:r>
            <a:endParaRPr lang="ru-RU" sz="1900" b="1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концу обучения во 2 классе 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обучающегося будут сформированы следующие умения:</a:t>
            </a:r>
            <a:endParaRPr lang="ru-RU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при выполнении практических заданий единицы величин - стоимости (рубль, копейка);</a:t>
            </a:r>
            <a:endParaRPr lang="ru-RU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сравнивать величины стоимости, устанавливая между ними соотношение «больше или меньше на»;</a:t>
            </a:r>
            <a:endParaRPr lang="ru-RU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концу обучения в 3 классе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обучающегося будут сформированы следующие умения:</a:t>
            </a:r>
            <a:endParaRPr lang="ru-RU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при выполнении практических заданий и решении задач единицы: длины стоимости (копейка, рубль);</a:t>
            </a:r>
            <a:endParaRPr lang="ru-RU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сравнивать величины стоимости, устанавливая между ними соотношение «больше или меньше на или в»;</a:t>
            </a:r>
            <a:endParaRPr lang="ru-RU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при решении задач и в практических ситуациях (покупка товара) соотношение между величинами;</a:t>
            </a:r>
            <a:endParaRPr lang="ru-RU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концу обучения в 4 классе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обучающегося будут сформированы следующие умения:</a:t>
            </a:r>
            <a:endParaRPr lang="ru-RU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единицы величин при решении задач (длина, масса, время, вместимость, стоимость, площадь, скорость);</a:t>
            </a:r>
            <a:endParaRPr lang="ru-RU" sz="1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FE996-B1B5-0CF2-464A-FF0873EFA917}"/>
              </a:ext>
            </a:extLst>
          </p:cNvPr>
          <p:cNvSpPr txBox="1"/>
          <p:nvPr/>
        </p:nvSpPr>
        <p:spPr>
          <a:xfrm>
            <a:off x="1377960" y="81226"/>
            <a:ext cx="25109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42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307BCD-5C84-F873-9FD9-AFBDB6C1F5BD}"/>
              </a:ext>
            </a:extLst>
          </p:cNvPr>
          <p:cNvSpPr txBox="1"/>
          <p:nvPr/>
        </p:nvSpPr>
        <p:spPr>
          <a:xfrm>
            <a:off x="3445253" y="68427"/>
            <a:ext cx="5020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ФРП НОО      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Окружающий мир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AAF54-E091-63F6-9C51-04BB6EDE2152}"/>
              </a:ext>
            </a:extLst>
          </p:cNvPr>
          <p:cNvSpPr txBox="1"/>
          <p:nvPr/>
        </p:nvSpPr>
        <p:spPr>
          <a:xfrm>
            <a:off x="185975" y="499312"/>
            <a:ext cx="11820049" cy="651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окружающего мира, интегрирующего знания предметном мире, обществе и взаимодействии людей в нём, соответствует потребностям и интересам обучающихся на уровне начального общего образования и направлено на достижение следующих целей: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духовно-нравственное развитие и воспитание личности гражданина Российской Федерации, понимание своей принадлежности к Российскому государству, определённому этносу;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обучающимися мирового культурного опыта по созданию общечеловеческих ценностей, законов и правил построения взаимоотношений в социуме;</a:t>
            </a:r>
          </a:p>
          <a:p>
            <a:pPr algn="just">
              <a:lnSpc>
                <a:spcPct val="90000"/>
              </a:lnSpc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Центральной идеей конструирования содержания и планируемых результатов обучения окружающему миру является раскрытие роли человека в природе и обществе, ознакомление с правилами поведения в среде обитания и освоение общечеловеческих ценностей взаимодействия в системах: «Человек и природа», «Человек и общество», «Человек и другие люди», «Человек и познание»</a:t>
            </a:r>
          </a:p>
          <a:p>
            <a:pPr algn="just">
              <a:lnSpc>
                <a:spcPct val="90000"/>
              </a:lnSpc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КЛАСС</a:t>
            </a:r>
            <a:endParaRPr lang="ru-RU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и общество.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Семья. </a:t>
            </a:r>
          </a:p>
          <a:p>
            <a:pPr algn="just">
              <a:lnSpc>
                <a:spcPct val="90000"/>
              </a:lnSpc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безопасной жизнедеятельности.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 в Интернете (коммуникация в мессенджерах и социальных группах).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Коммуникативные универсальные учебные действия</a:t>
            </a:r>
            <a:endParaRPr lang="ru-RU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создавать небольшие описания на предложенную тему (например, «Моя семья», «Какие бывают профессии?»;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КЛАСС </a:t>
            </a:r>
            <a:endParaRPr lang="ru-RU" sz="18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и общество.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Семья. Семейный бюджет, доходы и расходы семьи. Уважение к семейным ценностям. Значение труда в жизни человека и общества. Трудолюбие как общественно значимая ценность в культуре народов России. Особенности труда людей родного края, их профессии.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безопасной жизнедеятельности.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 в Интернете (ориентирование в признаках мошеннических действий, защита персональной информации, правила коммуникации в мессенджерах и социальных группах) в условиях контролируемого доступа в информационно-телекоммуникационную сеть «Интернет».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B16D28-1E64-0695-801F-B32C4C18D53D}"/>
              </a:ext>
            </a:extLst>
          </p:cNvPr>
          <p:cNvSpPr txBox="1"/>
          <p:nvPr/>
        </p:nvSpPr>
        <p:spPr>
          <a:xfrm>
            <a:off x="1164842" y="68427"/>
            <a:ext cx="1301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AFC00B-63E9-5456-BE35-509B06E21A97}"/>
              </a:ext>
            </a:extLst>
          </p:cNvPr>
          <p:cNvSpPr txBox="1"/>
          <p:nvPr/>
        </p:nvSpPr>
        <p:spPr>
          <a:xfrm>
            <a:off x="505301" y="207701"/>
            <a:ext cx="11181398" cy="6442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9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 РЕЗУЛЬТАТЫ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Окружающий мир</a:t>
            </a:r>
          </a:p>
          <a:p>
            <a:pPr algn="just">
              <a:spcAft>
                <a:spcPts val="800"/>
              </a:spcAft>
            </a:pPr>
            <a:r>
              <a:rPr lang="ru-RU" sz="1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концу обучения в 1 классе обучающийся научится: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называть себя и членов своей семьи по фамилии, имени, отчеству, профессии членов своей семьи, домашний адрес и адрес своей школы;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проявлять уважение к семейным ценностям и традициям, соблюдать правила нравственного поведения в социуме и на природе;</a:t>
            </a:r>
            <a:endParaRPr lang="ru-RU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концу обучения в 3 классе обучающийся научится:</a:t>
            </a:r>
            <a:endParaRPr lang="ru-RU" sz="19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различать расходы и доходы семейного бюджета;</a:t>
            </a:r>
            <a:endParaRPr lang="ru-RU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 использовать персональные данные в условиях контролируемого доступа в информационно-коммуникационную сеть «Интернет»</a:t>
            </a:r>
            <a:endParaRPr lang="ru-RU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ориентироваться в возможных мошеннических действиях при общении в мессенджерах.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темы по финансовой грамотности в начальной школе</a:t>
            </a:r>
          </a:p>
          <a:p>
            <a:pPr marL="1080000" algn="just"/>
            <a:r>
              <a:rPr lang="ru-RU" sz="1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</a:t>
            </a:r>
          </a:p>
          <a:p>
            <a:pPr marL="1080000" algn="just"/>
            <a:r>
              <a:rPr lang="ru-RU" sz="1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</a:t>
            </a:r>
          </a:p>
          <a:p>
            <a:pPr marL="1080000" algn="just"/>
            <a:r>
              <a:rPr lang="ru-RU" sz="1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Профессии</a:t>
            </a:r>
          </a:p>
          <a:p>
            <a:pPr marL="1080000" algn="just"/>
            <a:r>
              <a:rPr lang="ru-RU" sz="19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Семейный бюджет</a:t>
            </a:r>
          </a:p>
          <a:p>
            <a:pPr marL="1080000" algn="just"/>
            <a:r>
              <a:rPr lang="ru-RU" sz="1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Ценности</a:t>
            </a:r>
            <a:endParaRPr lang="ru-RU" sz="1900" b="1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9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D46EFC-9D9B-F240-F81B-BA0E5B0D41BA}"/>
              </a:ext>
            </a:extLst>
          </p:cNvPr>
          <p:cNvSpPr txBox="1"/>
          <p:nvPr/>
        </p:nvSpPr>
        <p:spPr>
          <a:xfrm>
            <a:off x="2787445" y="456552"/>
            <a:ext cx="6097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ФОП СОО</a:t>
            </a:r>
          </a:p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Обществознание</a:t>
            </a:r>
            <a:endParaRPr lang="ru-RU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102F4-A579-ABEA-3355-C94E75DDC32E}"/>
              </a:ext>
            </a:extLst>
          </p:cNvPr>
          <p:cNvSpPr txBox="1"/>
          <p:nvPr/>
        </p:nvSpPr>
        <p:spPr>
          <a:xfrm>
            <a:off x="529590" y="1581603"/>
            <a:ext cx="11132820" cy="4775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 результаты 10 класс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знаниями 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экономике как науке и хозяйстве, роли государства в экономике, в том числе государственной политике поддержки малого бизнеса и предпринимательства, конкуренции и импортозамещения, особенностях рыночных отношений в современной экономике; роли государственного бюджета в реализации полномочий органов государственной власти, механизмах принятия бюджетных решений; особенностях профессиональной деятельности в экономической и финансовой сферах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Характеризовать российские духовно-нравственные ценности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ценности человеческой жизни, патриотизма и служения Отечеству, семьи, созидательного труда, норм морали и нравственности, прав и свобод человека, гуманизма, милосердия, справедливости, коллективизма, исторического единства народов России, преемственности истории нашей Родины, осознания ценности культуры России и традиций народов России, общественной стабильности и целостности государства на примерах разделов «Человек в обществе», «Духовная культура», </a:t>
            </a:r>
            <a:r>
              <a:rPr lang="ru-RU" sz="19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«Экономическая жизнь общества»</a:t>
            </a: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9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6EB9C3-2493-703F-234B-2A927AFD9230}"/>
              </a:ext>
            </a:extLst>
          </p:cNvPr>
          <p:cNvSpPr txBox="1"/>
          <p:nvPr/>
        </p:nvSpPr>
        <p:spPr>
          <a:xfrm>
            <a:off x="1454560" y="456552"/>
            <a:ext cx="1332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342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6072</TotalTime>
  <Words>2028</Words>
  <Application>Microsoft Office PowerPoint</Application>
  <PresentationFormat>Широкоэкранный</PresentationFormat>
  <Paragraphs>141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Lab Grotesque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Fenix</dc:creator>
  <cp:lastModifiedBy>Павел Находкин</cp:lastModifiedBy>
  <cp:revision>641</cp:revision>
  <dcterms:created xsi:type="dcterms:W3CDTF">2018-12-13T06:52:08Z</dcterms:created>
  <dcterms:modified xsi:type="dcterms:W3CDTF">2023-08-25T12:02:21Z</dcterms:modified>
</cp:coreProperties>
</file>