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5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1" r:id="rId3"/>
    <p:sldMasterId id="2147483751" r:id="rId4"/>
    <p:sldMasterId id="2147483781" r:id="rId5"/>
    <p:sldMasterId id="2147483812" r:id="rId6"/>
  </p:sldMasterIdLst>
  <p:notesMasterIdLst>
    <p:notesMasterId r:id="rId22"/>
  </p:notesMasterIdLst>
  <p:sldIdLst>
    <p:sldId id="271" r:id="rId7"/>
    <p:sldId id="281" r:id="rId8"/>
    <p:sldId id="288" r:id="rId9"/>
    <p:sldId id="290" r:id="rId10"/>
    <p:sldId id="282" r:id="rId11"/>
    <p:sldId id="272" r:id="rId12"/>
    <p:sldId id="259" r:id="rId13"/>
    <p:sldId id="260" r:id="rId14"/>
    <p:sldId id="298" r:id="rId15"/>
    <p:sldId id="265" r:id="rId16"/>
    <p:sldId id="267" r:id="rId17"/>
    <p:sldId id="301" r:id="rId18"/>
    <p:sldId id="294" r:id="rId19"/>
    <p:sldId id="280" r:id="rId20"/>
    <p:sldId id="29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08423979349171E-3"/>
          <c:y val="2.0874801729232107E-2"/>
          <c:w val="0.97526306674934737"/>
          <c:h val="0.8775914738762004"/>
        </c:manualLayout>
      </c:layout>
      <c:lineChart>
        <c:grouping val="standard"/>
        <c:varyColors val="0"/>
        <c:ser>
          <c:idx val="0"/>
          <c:order val="0"/>
          <c:tx>
            <c:strRef>
              <c:f>'Онлайн-уроки'!$A$5</c:f>
              <c:strCache>
                <c:ptCount val="1"/>
                <c:pt idx="0">
                  <c:v>Количество образовательных организаций</c:v>
                </c:pt>
              </c:strCache>
            </c:strRef>
          </c:tx>
          <c:spPr>
            <a:ln w="69850" cap="rnd" cmpd="sng" algn="ctr">
              <a:solidFill>
                <a:srgbClr val="0082BB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3175">
                <a:solidFill>
                  <a:srgbClr val="0082BB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842333126631496E-3"/>
                  <c:y val="-2.9790271231583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5F-4769-AB38-49C6ACBF05D8}"/>
                </c:ext>
              </c:extLst>
            </c:dLbl>
            <c:dLbl>
              <c:idx val="1"/>
              <c:layout>
                <c:manualLayout>
                  <c:x val="-6.1842333126631496E-3"/>
                  <c:y val="-2.7669021411829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5F-4769-AB38-49C6ACBF05D8}"/>
                </c:ext>
              </c:extLst>
            </c:dLbl>
            <c:dLbl>
              <c:idx val="2"/>
              <c:layout>
                <c:manualLayout>
                  <c:x val="-2.8110151421196546E-3"/>
                  <c:y val="-2.7669021411829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F-4769-AB38-49C6ACBF05D8}"/>
                </c:ext>
              </c:extLst>
            </c:dLbl>
            <c:dLbl>
              <c:idx val="3"/>
              <c:layout>
                <c:manualLayout>
                  <c:x val="-1.6866090852717681E-3"/>
                  <c:y val="-2.7484534173256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5F-4769-AB38-49C6ACBF05D8}"/>
                </c:ext>
              </c:extLst>
            </c:dLbl>
            <c:dLbl>
              <c:idx val="4"/>
              <c:layout>
                <c:manualLayout>
                  <c:x val="-2.8110151421196134E-3"/>
                  <c:y val="-2.9728775485392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5F-4769-AB38-49C6ACBF05D8}"/>
                </c:ext>
              </c:extLst>
            </c:dLbl>
            <c:dLbl>
              <c:idx val="5"/>
              <c:layout>
                <c:manualLayout>
                  <c:x val="-2.8110151421196134E-3"/>
                  <c:y val="-2.9728775485392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5F-4769-AB38-49C6ACBF05D8}"/>
                </c:ext>
              </c:extLst>
            </c:dLbl>
            <c:dLbl>
              <c:idx val="6"/>
              <c:layout>
                <c:manualLayout>
                  <c:x val="-2.8110151421197782E-3"/>
                  <c:y val="-2.9790271231583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5F-4769-AB38-49C6ACBF05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'Онлайн-уроки'!$B$4:$H$4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'Онлайн-уроки'!$B$5:$H$5</c:f>
              <c:numCache>
                <c:formatCode>General</c:formatCode>
                <c:ptCount val="7"/>
                <c:pt idx="0">
                  <c:v>82</c:v>
                </c:pt>
                <c:pt idx="1">
                  <c:v>223</c:v>
                </c:pt>
                <c:pt idx="2">
                  <c:v>171</c:v>
                </c:pt>
                <c:pt idx="3">
                  <c:v>157</c:v>
                </c:pt>
                <c:pt idx="4">
                  <c:v>231</c:v>
                </c:pt>
                <c:pt idx="5">
                  <c:v>385</c:v>
                </c:pt>
                <c:pt idx="6">
                  <c:v>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5F-4769-AB38-49C6ACBF05D8}"/>
            </c:ext>
          </c:extLst>
        </c:ser>
        <c:ser>
          <c:idx val="1"/>
          <c:order val="1"/>
          <c:tx>
            <c:strRef>
              <c:f>'Онлайн-уроки'!$A$6</c:f>
              <c:strCache>
                <c:ptCount val="1"/>
                <c:pt idx="0">
                  <c:v>Количество просмотров</c:v>
                </c:pt>
              </c:strCache>
            </c:strRef>
          </c:tx>
          <c:spPr>
            <a:ln w="69850" cap="rnd" cmpd="sng" algn="ctr">
              <a:solidFill>
                <a:srgbClr val="C00000"/>
              </a:solidFill>
              <a:round/>
              <a:headEnd w="lg" len="lg"/>
              <a:tailEnd w="lg" len="lg"/>
            </a:ln>
            <a:effectLst/>
          </c:spPr>
          <c:marker>
            <c:symbol val="circle"/>
            <c:size val="17"/>
            <c:spPr>
              <a:solidFill>
                <a:sysClr val="window" lastClr="FFFFFF"/>
              </a:solidFill>
              <a:ln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280130098207576E-2"/>
                  <c:y val="-3.2218999782290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5F-4769-AB38-49C6ACBF05D8}"/>
                </c:ext>
              </c:extLst>
            </c:dLbl>
            <c:dLbl>
              <c:idx val="1"/>
              <c:layout>
                <c:manualLayout>
                  <c:x val="-8.1519439121468806E-2"/>
                  <c:y val="-3.3663619682031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5F-4769-AB38-49C6ACBF05D8}"/>
                </c:ext>
              </c:extLst>
            </c:dLbl>
            <c:dLbl>
              <c:idx val="2"/>
              <c:layout>
                <c:manualLayout>
                  <c:x val="-4.5538445302337735E-2"/>
                  <c:y val="-4.7129067554844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5F-4769-AB38-49C6ACBF05D8}"/>
                </c:ext>
              </c:extLst>
            </c:dLbl>
            <c:dLbl>
              <c:idx val="3"/>
              <c:layout>
                <c:manualLayout>
                  <c:x val="-4.7787257416033513E-2"/>
                  <c:y val="-5.1617550179115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5F-4769-AB38-49C6ACBF05D8}"/>
                </c:ext>
              </c:extLst>
            </c:dLbl>
            <c:dLbl>
              <c:idx val="4"/>
              <c:layout>
                <c:manualLayout>
                  <c:x val="-7.9270627007773098E-2"/>
                  <c:y val="-3.8152102306302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5F-4769-AB38-49C6ACBF05D8}"/>
                </c:ext>
              </c:extLst>
            </c:dLbl>
            <c:dLbl>
              <c:idx val="5"/>
              <c:layout>
                <c:manualLayout>
                  <c:x val="-6.2404536155055416E-2"/>
                  <c:y val="-4.2640584930573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C0-4823-ABCA-9517EC3F48AA}"/>
                </c:ext>
              </c:extLst>
            </c:dLbl>
            <c:dLbl>
              <c:idx val="6"/>
              <c:layout>
                <c:manualLayout>
                  <c:x val="-1.1806263596902376E-2"/>
                  <c:y val="-3.5907860994167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5F-4769-AB38-49C6ACBF05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'Онлайн-уроки'!$B$4:$H$4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'Онлайн-уроки'!$B$6:$H$6</c:f>
              <c:numCache>
                <c:formatCode>General</c:formatCode>
                <c:ptCount val="7"/>
                <c:pt idx="0">
                  <c:v>4180</c:v>
                </c:pt>
                <c:pt idx="1">
                  <c:v>18919</c:v>
                </c:pt>
                <c:pt idx="2">
                  <c:v>30004</c:v>
                </c:pt>
                <c:pt idx="3">
                  <c:v>24418</c:v>
                </c:pt>
                <c:pt idx="4">
                  <c:v>34609</c:v>
                </c:pt>
                <c:pt idx="5">
                  <c:v>68059</c:v>
                </c:pt>
                <c:pt idx="6">
                  <c:v>56682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5F-4769-AB38-49C6ACBF05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534928"/>
        <c:axId val="84531120"/>
      </c:lineChart>
      <c:catAx>
        <c:axId val="8453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531120"/>
        <c:crosses val="autoZero"/>
        <c:auto val="1"/>
        <c:lblAlgn val="ctr"/>
        <c:lblOffset val="100"/>
        <c:noMultiLvlLbl val="0"/>
      </c:catAx>
      <c:valAx>
        <c:axId val="84531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53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384235225038808E-2"/>
          <c:y val="5.7698913999259221E-2"/>
          <c:w val="0.50143109444904632"/>
          <c:h val="0.224143866117398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63950342821408712"/>
          <c:y val="2.440440185682630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267757880245682E-2"/>
          <c:y val="6.1074687847940193E-2"/>
          <c:w val="0.93317963707453844"/>
          <c:h val="0.725859873832625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'Весенняя сессия 2023 06.07'!$B$36</c:f>
              <c:strCache>
                <c:ptCount val="1"/>
                <c:pt idx="0">
                  <c:v>% участия школ в проекте</c:v>
                </c:pt>
              </c:strCache>
            </c:strRef>
          </c:tx>
          <c:spPr>
            <a:gradFill flip="none" rotWithShape="1">
              <a:gsLst>
                <a:gs pos="0">
                  <a:srgbClr val="00CCFF"/>
                </a:gs>
                <a:gs pos="88000">
                  <a:srgbClr val="00CC99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'Весенняя сессия 2023 06.07'!$A$37:$A$61</c:f>
              <c:strCache>
                <c:ptCount val="25"/>
                <c:pt idx="0">
                  <c:v>г. Алушта </c:v>
                </c:pt>
                <c:pt idx="1">
                  <c:v>г. Армянск</c:v>
                </c:pt>
                <c:pt idx="2">
                  <c:v>г. Джанкой</c:v>
                </c:pt>
                <c:pt idx="3">
                  <c:v>г. Евпатория</c:v>
                </c:pt>
                <c:pt idx="4">
                  <c:v>г. Керчь</c:v>
                </c:pt>
                <c:pt idx="5">
                  <c:v>г. Красноперекопск</c:v>
                </c:pt>
                <c:pt idx="6">
                  <c:v>г. Саки</c:v>
                </c:pt>
                <c:pt idx="7">
                  <c:v>Бахчисарайский район </c:v>
                </c:pt>
                <c:pt idx="8">
                  <c:v>Раздольненский район </c:v>
                </c:pt>
                <c:pt idx="9">
                  <c:v>Симферопольский район</c:v>
                </c:pt>
                <c:pt idx="10">
                  <c:v>Черноморский район</c:v>
                </c:pt>
                <c:pt idx="11">
                  <c:v>Ленинский район</c:v>
                </c:pt>
                <c:pt idx="12">
                  <c:v>г. Ялта</c:v>
                </c:pt>
                <c:pt idx="13">
                  <c:v>г. Феодосия</c:v>
                </c:pt>
                <c:pt idx="14">
                  <c:v>Первомайский район </c:v>
                </c:pt>
                <c:pt idx="15">
                  <c:v>Красноперекопский район</c:v>
                </c:pt>
                <c:pt idx="16">
                  <c:v>Сакский район</c:v>
                </c:pt>
                <c:pt idx="17">
                  <c:v>г. Судак</c:v>
                </c:pt>
                <c:pt idx="18">
                  <c:v>Кировский район</c:v>
                </c:pt>
                <c:pt idx="19">
                  <c:v>Советский район</c:v>
                </c:pt>
                <c:pt idx="20">
                  <c:v>г. Симферополь</c:v>
                </c:pt>
                <c:pt idx="21">
                  <c:v>Белогорский район </c:v>
                </c:pt>
                <c:pt idx="22">
                  <c:v>Красногвардейский район  </c:v>
                </c:pt>
                <c:pt idx="23">
                  <c:v>Нижнегорский район </c:v>
                </c:pt>
                <c:pt idx="24">
                  <c:v>Джанкойский   район </c:v>
                </c:pt>
              </c:strCache>
            </c:strRef>
          </c:cat>
          <c:val>
            <c:numRef>
              <c:f>'Весенняя сессия 2023 06.07'!$B$37:$B$61</c:f>
              <c:numCache>
                <c:formatCode>0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97</c:v>
                </c:pt>
                <c:pt idx="12">
                  <c:v>96</c:v>
                </c:pt>
                <c:pt idx="13">
                  <c:v>95</c:v>
                </c:pt>
                <c:pt idx="14">
                  <c:v>94</c:v>
                </c:pt>
                <c:pt idx="15">
                  <c:v>92</c:v>
                </c:pt>
                <c:pt idx="16">
                  <c:v>91</c:v>
                </c:pt>
                <c:pt idx="17">
                  <c:v>89</c:v>
                </c:pt>
                <c:pt idx="18">
                  <c:v>88</c:v>
                </c:pt>
                <c:pt idx="19">
                  <c:v>87</c:v>
                </c:pt>
                <c:pt idx="20">
                  <c:v>85</c:v>
                </c:pt>
                <c:pt idx="21">
                  <c:v>85</c:v>
                </c:pt>
                <c:pt idx="22">
                  <c:v>83</c:v>
                </c:pt>
                <c:pt idx="23">
                  <c:v>76</c:v>
                </c:pt>
                <c:pt idx="24">
                  <c:v>74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014-4107-ABA3-46A185C77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536016"/>
        <c:axId val="84520784"/>
        <c:axId val="0"/>
      </c:bar3DChart>
      <c:catAx>
        <c:axId val="8453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520784"/>
        <c:crosses val="autoZero"/>
        <c:auto val="1"/>
        <c:lblAlgn val="ctr"/>
        <c:lblOffset val="100"/>
        <c:noMultiLvlLbl val="0"/>
      </c:catAx>
      <c:valAx>
        <c:axId val="84520784"/>
        <c:scaling>
          <c:orientation val="minMax"/>
          <c:max val="10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84536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% школ, принявших участие в проекте</a:t>
            </a:r>
          </a:p>
        </c:rich>
      </c:tx>
      <c:layout>
        <c:manualLayout>
          <c:xMode val="edge"/>
          <c:yMode val="edge"/>
          <c:x val="0.52848395798709891"/>
          <c:y val="1.538183102963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37504944831252E-2"/>
          <c:y val="2.4369215159806671E-2"/>
          <c:w val="0.9338623774172008"/>
          <c:h val="0.770352723206978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'Весенняя сессия 2023 06.07'!$B$65</c:f>
              <c:strCache>
                <c:ptCount val="1"/>
                <c:pt idx="0">
                  <c:v>% школ приняв-ших участие в проекте</c:v>
                </c:pt>
              </c:strCache>
            </c:strRef>
          </c:tx>
          <c:spPr>
            <a:gradFill>
              <a:gsLst>
                <a:gs pos="0">
                  <a:srgbClr val="808080"/>
                </a:gs>
                <a:gs pos="56000">
                  <a:srgbClr val="0099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'Весенняя сессия 2023 06.07'!$A$66:$A$90</c:f>
              <c:strCache>
                <c:ptCount val="25"/>
                <c:pt idx="0">
                  <c:v>г. Армянск</c:v>
                </c:pt>
                <c:pt idx="1">
                  <c:v>Черноморский район</c:v>
                </c:pt>
                <c:pt idx="2">
                  <c:v>Кировский район</c:v>
                </c:pt>
                <c:pt idx="3">
                  <c:v>Раздольненский район </c:v>
                </c:pt>
                <c:pt idx="4">
                  <c:v>Красноперекопский район</c:v>
                </c:pt>
                <c:pt idx="5">
                  <c:v>Первомайский район </c:v>
                </c:pt>
                <c:pt idx="6">
                  <c:v>г. Евпатория</c:v>
                </c:pt>
                <c:pt idx="7">
                  <c:v>г. Ялта</c:v>
                </c:pt>
                <c:pt idx="8">
                  <c:v>г. Саки</c:v>
                </c:pt>
                <c:pt idx="9">
                  <c:v>г. Красноперекопск</c:v>
                </c:pt>
                <c:pt idx="10">
                  <c:v>Бахчисарайский район </c:v>
                </c:pt>
                <c:pt idx="11">
                  <c:v>г. Судак</c:v>
                </c:pt>
                <c:pt idx="12">
                  <c:v>г. Алушта </c:v>
                </c:pt>
                <c:pt idx="13">
                  <c:v>г. Джанкой</c:v>
                </c:pt>
                <c:pt idx="14">
                  <c:v>Белогорский район </c:v>
                </c:pt>
                <c:pt idx="15">
                  <c:v>Советский район</c:v>
                </c:pt>
                <c:pt idx="16">
                  <c:v>Ленинский район</c:v>
                </c:pt>
                <c:pt idx="17">
                  <c:v>Симферопольский район</c:v>
                </c:pt>
                <c:pt idx="18">
                  <c:v>Джанкойский   район </c:v>
                </c:pt>
                <c:pt idx="19">
                  <c:v>Нижнегорский район </c:v>
                </c:pt>
                <c:pt idx="20">
                  <c:v>г. Симферополь</c:v>
                </c:pt>
                <c:pt idx="21">
                  <c:v>г. Феодосия</c:v>
                </c:pt>
                <c:pt idx="22">
                  <c:v>г. Керчь</c:v>
                </c:pt>
                <c:pt idx="23">
                  <c:v>Сакский район</c:v>
                </c:pt>
                <c:pt idx="24">
                  <c:v>Красногвардейский район  </c:v>
                </c:pt>
              </c:strCache>
            </c:strRef>
          </c:cat>
          <c:val>
            <c:numRef>
              <c:f>'Весенняя сессия 2023 06.07'!$B$66:$B$90</c:f>
              <c:numCache>
                <c:formatCode>0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94</c:v>
                </c:pt>
                <c:pt idx="3">
                  <c:v>94</c:v>
                </c:pt>
                <c:pt idx="4">
                  <c:v>92</c:v>
                </c:pt>
                <c:pt idx="5">
                  <c:v>89</c:v>
                </c:pt>
                <c:pt idx="6">
                  <c:v>88</c:v>
                </c:pt>
                <c:pt idx="7">
                  <c:v>87</c:v>
                </c:pt>
                <c:pt idx="8">
                  <c:v>83</c:v>
                </c:pt>
                <c:pt idx="9">
                  <c:v>81</c:v>
                </c:pt>
                <c:pt idx="10">
                  <c:v>81</c:v>
                </c:pt>
                <c:pt idx="11">
                  <c:v>78</c:v>
                </c:pt>
                <c:pt idx="12">
                  <c:v>75</c:v>
                </c:pt>
                <c:pt idx="13">
                  <c:v>75</c:v>
                </c:pt>
                <c:pt idx="14">
                  <c:v>74</c:v>
                </c:pt>
                <c:pt idx="15">
                  <c:v>73</c:v>
                </c:pt>
                <c:pt idx="16">
                  <c:v>72</c:v>
                </c:pt>
                <c:pt idx="17">
                  <c:v>71</c:v>
                </c:pt>
                <c:pt idx="18">
                  <c:v>66</c:v>
                </c:pt>
                <c:pt idx="19">
                  <c:v>62</c:v>
                </c:pt>
                <c:pt idx="20">
                  <c:v>60</c:v>
                </c:pt>
                <c:pt idx="21">
                  <c:v>59</c:v>
                </c:pt>
                <c:pt idx="22">
                  <c:v>57</c:v>
                </c:pt>
                <c:pt idx="23">
                  <c:v>56</c:v>
                </c:pt>
                <c:pt idx="24">
                  <c:v>50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D3B-4F87-A3F8-FD646060B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522960"/>
        <c:axId val="84524592"/>
        <c:axId val="0"/>
      </c:bar3DChart>
      <c:catAx>
        <c:axId val="8452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524592"/>
        <c:crosses val="autoZero"/>
        <c:auto val="1"/>
        <c:lblAlgn val="ctr"/>
        <c:lblOffset val="100"/>
        <c:noMultiLvlLbl val="0"/>
      </c:catAx>
      <c:valAx>
        <c:axId val="84524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845229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2EA7C-5457-4ACA-A149-6CD9A742A8C7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3326D-4DDC-4E6F-910A-8753719DC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7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326D-4DDC-4E6F-910A-8753719DCB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3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Финансовая грамотность – одно из ключевых направлений деятельности Банка России, которое закреплено законодательно. В апреле 2020 года в Федеральный закон от 10.07.2002 № 86-ФЗ «О центральном банке Российской Федерации (Банке России)» были внесены изменения, наделяющие его полномочиями в области повышения финансовой грамотности населения и субъектов малого и среднего предпринимательства (МСП), обеспечения доступности финансовых услуг.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Утвержденные стратегические документы: Стратегия повышения финансовой грамотности в Российской Федерации на 2017-2023 годы и План мероприятий («дорожная карта») Министерства финансов Российской Федерации и Центрального банка Российской Федерации по реализации Стратегии; сейчас в</a:t>
            </a:r>
            <a:r>
              <a:rPr lang="ru-RU" baseline="0" dirty="0"/>
              <a:t> разработке проект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Стратегии повышения финансовой грамотности и формирования финансовой культуры населения до </a:t>
            </a:r>
            <a:r>
              <a:rPr lang="ru-RU" sz="900" b="0" dirty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 года. </a:t>
            </a:r>
          </a:p>
          <a:p>
            <a:endParaRPr lang="ru-RU" sz="900" b="0" dirty="0">
              <a:solidFill>
                <a:srgbClr val="0F50A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900" b="0" dirty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июне подписано трехстороннее Соглашение о сотрудничестве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между Минпросвещения России, Минфином России и Банком России в области повышения финансовой грамотности обучающихся и педагогических работников, а также подготовки кадров для финансовой отрасли и</a:t>
            </a:r>
            <a:r>
              <a:rPr lang="ru-RU" sz="900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сейчас готовится перечень совместных мероприятий, детально описывающий все направления взаимодействия в рамках Соглашения. </a:t>
            </a:r>
          </a:p>
          <a:p>
            <a:endParaRPr lang="ru-RU" sz="900" b="0" baseline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900" b="0" baseline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Кроме того, вопросы финансовой грамотности отражены в Указе Президента о целях развития Российской Федерации и Перечне поручений Президента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итогам последнего заседания Совета по стратегическому развитию и национальным проектам.</a:t>
            </a:r>
            <a:endParaRPr lang="ru-RU" sz="900" b="0" dirty="0">
              <a:solidFill>
                <a:srgbClr val="0F50A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/>
          </a:p>
          <a:p>
            <a:r>
              <a:rPr lang="ru-RU" dirty="0"/>
              <a:t>На региональном уровне утверждены:</a:t>
            </a:r>
          </a:p>
          <a:p>
            <a:r>
              <a:rPr lang="ru-RU" dirty="0"/>
              <a:t>Региональные программы по повышению финансовой грамотности населения и планы по их реализации.</a:t>
            </a:r>
          </a:p>
          <a:p>
            <a:endParaRPr lang="en-US" dirty="0"/>
          </a:p>
          <a:p>
            <a:r>
              <a:rPr lang="ru-RU" dirty="0"/>
              <a:t>Обучающиеся образовательных организаций составляют потенциал развития России. В Стратегии повышения финансовой грамотности в Российской Федерации на 2017-2023 годы обучающиеся выделены в качестве одной из приоритетных целевых групп</a:t>
            </a:r>
            <a:r>
              <a:rPr lang="ru-RU" baseline="0" dirty="0"/>
              <a:t> населения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55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Важнейшая задача – создание необходимых условий для включения</a:t>
            </a:r>
            <a:r>
              <a:rPr lang="ru-RU" baseline="0" dirty="0"/>
              <a:t> финансовой грамотности в образовательный процесс</a:t>
            </a:r>
            <a:r>
              <a:rPr lang="ru-RU" dirty="0"/>
              <a:t>: разработка нормативной базы, методических материалов и организация повышения квалификации педагогов.</a:t>
            </a:r>
          </a:p>
          <a:p>
            <a:endParaRPr lang="ru-RU" dirty="0"/>
          </a:p>
          <a:p>
            <a:r>
              <a:rPr lang="ru-RU" dirty="0"/>
              <a:t>Так как основой реализации образовательного процесса являются Федеральные государственные образовательные стандарты (ФГОС), первоочередной целью Банка России было оказать содействие внедрению элементов финансовой грамотности во ФГОС и в этом вопросе удалось достичь заметных успехов. </a:t>
            </a:r>
          </a:p>
          <a:p>
            <a:endParaRPr lang="ru-RU" dirty="0"/>
          </a:p>
          <a:p>
            <a:r>
              <a:rPr lang="ru-RU" dirty="0"/>
              <a:t>Общее образование: Разработанные по инициативе Банка России предложения по включению разделов по финансовой грамотности включены во ФГОС начального («Математика», «Окружающий мир») и основного («Математика», «Обществознание», «География» и «Информатика») общего образования. Предметные области по финансовой грамотности включены во ФГОС среднего общего образования в предметах «Алгебра и начала математического анализа»,  «Информатика» и «Обществознание». Ряд вопросов по финансовой грамотности уже есть в ЕГЭ и ОГЭ по Математике и Обществознанию.</a:t>
            </a:r>
          </a:p>
          <a:p>
            <a:endParaRPr lang="ru-RU" dirty="0"/>
          </a:p>
          <a:p>
            <a:r>
              <a:rPr lang="ru-RU" dirty="0"/>
              <a:t>СПО: Во ФГОС СПО утверждена общая компетенция ОК-3 с формулировкой: «Планировать и реализовывать собственное профессиональное и личностное развитие, предпринимательскую деятельность в профессиональной сфере, использовать знания по правовой и финансовой грамотности в различных жизненных ситуациях».</a:t>
            </a:r>
          </a:p>
          <a:p>
            <a:endParaRPr lang="ru-RU" dirty="0"/>
          </a:p>
          <a:p>
            <a:r>
              <a:rPr lang="ru-RU" dirty="0"/>
              <a:t>ВО: Банком России совместно с </a:t>
            </a:r>
            <a:r>
              <a:rPr lang="ru-RU" dirty="0" err="1"/>
              <a:t>Минобрнауки</a:t>
            </a:r>
            <a:r>
              <a:rPr lang="ru-RU" dirty="0"/>
              <a:t> России и Минфином России во ФГОС ВО третьего поколения включена универсальная компетенция «Экономическая культура, в том числе финансовая грамотность» с наименованием УК № 10 «Способен принимать обоснованные экономические решения в различных областях жизнедеятельности».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6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028">
              <a:defRPr/>
            </a:pPr>
            <a:fld id="{9FF52221-F324-4CAD-9D34-52271843B22C}" type="slidenum">
              <a:rPr lang="ru-RU">
                <a:solidFill>
                  <a:prstClr val="black"/>
                </a:solidFill>
              </a:rPr>
              <a:pPr defTabSz="913028"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2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326D-4DDC-4E6F-910A-8753719DCB1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0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028">
              <a:defRPr/>
            </a:pPr>
            <a:fld id="{9FF52221-F324-4CAD-9D34-52271843B22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3028">
                <a:defRPr/>
              </a:pPr>
              <a:t>12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82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Также рекомендуем</a:t>
            </a:r>
            <a:r>
              <a:rPr lang="ru-RU" baseline="0" dirty="0"/>
              <a:t> использовать и другие информационные каналы Банка России: </a:t>
            </a:r>
          </a:p>
          <a:p>
            <a:r>
              <a:rPr lang="ru-RU" baseline="0" dirty="0"/>
              <a:t>Информационно-просветительский портал «Финансовая культура» постоянно пополняется новыми актуальным материалами для разных целевых аудиторий, которые можно применять и на занятиях, и в реальной жизни. А для педагогов там есть отдельный раздел – «Преподавательская». </a:t>
            </a:r>
          </a:p>
          <a:p>
            <a:endParaRPr lang="ru-RU" baseline="0" dirty="0"/>
          </a:p>
          <a:p>
            <a:r>
              <a:rPr lang="ru-RU" baseline="0" dirty="0"/>
              <a:t>В </a:t>
            </a:r>
            <a:r>
              <a:rPr lang="ru-RU" baseline="0" dirty="0" err="1"/>
              <a:t>телеграм</a:t>
            </a:r>
            <a:r>
              <a:rPr lang="ru-RU" baseline="0" dirty="0"/>
              <a:t>-канале Банка России регулярно публикуется самая достоверная и оперативная информация о важных событиях и решениях из сферы финансов от значения ключевой ставки до выпуска новых монет, а также мнения ведущих экспертов Банка Росси.</a:t>
            </a:r>
          </a:p>
          <a:p>
            <a:endParaRPr lang="ru-RU" baseline="0" dirty="0"/>
          </a:p>
          <a:p>
            <a:r>
              <a:rPr lang="ru-RU" baseline="0" dirty="0"/>
              <a:t>Мобильное приложение ЦБ-онлайн – официальное приложение Банка России, помощник для тех, кто пользуется финансовыми услугами. В приложении можно, например, проверить банк или страховую компанию на наличие лицензии, поделиться с регулятором опытом приобретения и использования финансовых услуг и продуктов, а также получить ответ на вопрос о таких продуктах и услугах в режиме онлайн.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6070C-9839-704F-966F-3E29B2481B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350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326D-4DDC-4E6F-910A-8753719DCB1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6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9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884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0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0" y="6205567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691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0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0" y="6205567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260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0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0" y="6205567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132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u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300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7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1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367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300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7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1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05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300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7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1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41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55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1" y="1971675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6" y="1971675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9" y="4189628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1" y="4189628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6" y="4189628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4821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5554663" cy="445293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2" y="1971675"/>
            <a:ext cx="5554659" cy="4452939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27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 defTabSz="914377">
              <a:defRPr/>
            </a:pP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5554663" cy="445293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2" y="1971675"/>
            <a:ext cx="5554659" cy="4452939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4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84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4942104"/>
            <a:ext cx="5554663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6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4"/>
            <a:ext cx="5554663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1" y="1971676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328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4942104"/>
            <a:ext cx="3609975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3" y="1971676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1" y="4942104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6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1" y="4942104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6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139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1971675"/>
            <a:ext cx="11325223" cy="1771651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9" y="3990977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807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1" cy="445293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49" y="1971675"/>
            <a:ext cx="2674939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7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324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1971675"/>
            <a:ext cx="3609975" cy="445293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864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1971675"/>
            <a:ext cx="2665412" cy="445293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9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10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7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550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1971675"/>
            <a:ext cx="11325223" cy="1771651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6"/>
            <a:ext cx="11325227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3574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5554663" cy="26924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1971676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5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065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5554663" cy="26924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1971676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5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88A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888A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888A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7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868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5554663" cy="26924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1971676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5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039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9"/>
          </a:xfrm>
        </p:spPr>
        <p:txBody>
          <a:bodyPr anchor="t" anchorCtr="0"/>
          <a:lstStyle>
            <a:lvl1pPr marL="215995" marR="0" indent="-215995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5995" marR="0" lvl="0" indent="-215995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5995" marR="0" lvl="0" indent="-215995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5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66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9"/>
          </a:xfrm>
        </p:spPr>
        <p:txBody>
          <a:bodyPr anchor="t" anchorCtr="0"/>
          <a:lstStyle>
            <a:lvl1pPr marL="215995" marR="0" indent="-215995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5995" marR="0" lvl="0" indent="-215995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5995" marR="0" lvl="0" indent="-215995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5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331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9"/>
          </a:xfrm>
        </p:spPr>
        <p:txBody>
          <a:bodyPr anchor="t" anchorCtr="0"/>
          <a:lstStyle>
            <a:lvl1pPr marL="215995" marR="0" indent="-215995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5995" marR="0" lvl="0" indent="-215995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5995" marR="0" lvl="0" indent="-215995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5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722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prstClr val="white"/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90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50" y="1971675"/>
            <a:ext cx="5554663" cy="445293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3" cy="185735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9" y="3838575"/>
            <a:ext cx="5554663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5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079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prstClr val="white"/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90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50" y="1971675"/>
            <a:ext cx="5554663" cy="445293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3" cy="185735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9" y="3838575"/>
            <a:ext cx="5554663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5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341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4" y="3844926"/>
            <a:ext cx="5770563" cy="2636839"/>
          </a:xfrm>
        </p:spPr>
        <p:txBody>
          <a:bodyPr anchor="b" anchorCtr="0"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603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301"/>
            <a:ext cx="11325224" cy="2303463"/>
          </a:xfrm>
        </p:spPr>
        <p:txBody>
          <a:bodyPr anchor="b" anchorCtr="0"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1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312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19B0651-EE4F-4900-A07F-96A6BFA9D0F0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808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90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334" y="62391"/>
            <a:ext cx="8981857" cy="94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173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7729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solidFill>
          <a:srgbClr val="0F5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289104-BD6B-A347-8BEA-74F57D7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6" y="2390502"/>
            <a:ext cx="6682397" cy="270579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0744EAEA-C10D-5143-9EB3-DDC3379EBB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29139" y="3743400"/>
            <a:ext cx="2590799" cy="992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Имя Фамилия, должность, подразделение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A9D384BF-36D4-EA01-7C80-5B53CD2C14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29139" y="1959987"/>
            <a:ext cx="1605815" cy="1607501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344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онтент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663" y="360302"/>
            <a:ext cx="1373747" cy="389229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956" y="288927"/>
            <a:ext cx="8158595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90527"/>
            <a:ext cx="581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483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Контент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663" y="360302"/>
            <a:ext cx="1373747" cy="389229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63" y="1962338"/>
            <a:ext cx="3691055" cy="3010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90527"/>
            <a:ext cx="581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6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ент темный"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663" y="360302"/>
            <a:ext cx="1373747" cy="389229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956" y="288927"/>
            <a:ext cx="8158595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90527"/>
            <a:ext cx="581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402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онтент темный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663" y="360302"/>
            <a:ext cx="1373747" cy="389229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956" y="288927"/>
            <a:ext cx="8158595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90527"/>
            <a:ext cx="581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ED1534-C449-B249-B62F-D76E8C2D94C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677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9">
            <a:extLst>
              <a:ext uri="{FF2B5EF4-FFF2-40B4-BE49-F238E27FC236}">
                <a16:creationId xmlns:a16="http://schemas.microsoft.com/office/drawing/2014/main" id="{11B9F2CC-C042-064B-B147-DE2A1FE8E1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783" y="2409826"/>
            <a:ext cx="1413581" cy="21717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5000" b="1" cap="all" spc="3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 dirty="0"/>
              <a:t>1</a:t>
            </a:r>
          </a:p>
        </p:txBody>
      </p:sp>
      <p:sp>
        <p:nvSpPr>
          <p:cNvPr id="2" name="Текст 9">
            <a:extLst>
              <a:ext uri="{FF2B5EF4-FFF2-40B4-BE49-F238E27FC236}">
                <a16:creationId xmlns:a16="http://schemas.microsoft.com/office/drawing/2014/main" id="{E8BAA34C-AABE-F312-55C8-55A6952A85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4151" y="2409826"/>
            <a:ext cx="9419040" cy="21717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4800" b="1" cap="none" spc="3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54470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Контент темный"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568783" y="5948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663" y="360302"/>
            <a:ext cx="1373747" cy="3892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90527"/>
            <a:ext cx="581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250FA8B7-F60E-74F5-9C5E-A5AA09B4E8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301"/>
            <a:ext cx="11325224" cy="2303463"/>
          </a:xfrm>
        </p:spPr>
        <p:txBody>
          <a:bodyPr anchor="b" anchorCtr="0"/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1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</p:spTree>
    <p:extLst>
      <p:ext uri="{BB962C8B-B14F-4D97-AF65-F5344CB8AC3E}">
        <p14:creationId xmlns:p14="http://schemas.microsoft.com/office/powerpoint/2010/main" val="40697221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CD8A-AD38-40EA-98C8-659A3A43B4D8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845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7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568783" y="5948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48C0A7-A155-D64E-BBC8-3BC84F68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956" y="288927"/>
            <a:ext cx="8158595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90527"/>
            <a:ext cx="581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2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20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55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24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99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u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2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13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0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5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9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2279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39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0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01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8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10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32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18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97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405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28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721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93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58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0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64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35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5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308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7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25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909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62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05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11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68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u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70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19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22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56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45918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415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70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86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266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949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57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75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551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224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587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525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574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69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88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515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291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42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5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33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497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137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170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338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523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u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901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167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52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811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3390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830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138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334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399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875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774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608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790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54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312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41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326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18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094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87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98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257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497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818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380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143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1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B893D-ADB4-4B28-AFFD-EF2C62688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80" r:id="rId12"/>
    <p:sldLayoutId id="2147483832" r:id="rId13"/>
    <p:sldLayoutId id="2147483833" r:id="rId14"/>
    <p:sldLayoutId id="214748383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0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0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0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9" y="1107505"/>
            <a:ext cx="11325225" cy="60699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4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6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9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9" y="437815"/>
            <a:ext cx="1237967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7956" y="288927"/>
            <a:ext cx="8158595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1751"/>
            <a:ext cx="10515600" cy="489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A197CC-A4E1-A844-99C1-CBA76C835C3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4663" y="360302"/>
            <a:ext cx="1373747" cy="389229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DCF8E1-A59E-21FE-F34C-E4A53BD74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90527"/>
            <a:ext cx="581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377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914377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1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1" r:id="rId8"/>
    <p:sldLayoutId id="2147483835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4068FC"/>
        </a:buClr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r="34908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 txBox="1">
            <a:spLocks/>
          </p:cNvSpPr>
          <p:nvPr/>
        </p:nvSpPr>
        <p:spPr>
          <a:xfrm>
            <a:off x="1176339" y="6205566"/>
            <a:ext cx="4062411" cy="2761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2023 г.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 txBox="1">
            <a:spLocks/>
          </p:cNvSpPr>
          <p:nvPr/>
        </p:nvSpPr>
        <p:spPr>
          <a:xfrm>
            <a:off x="1037230" y="3565288"/>
            <a:ext cx="4201520" cy="2117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cap="all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prstClr val="white"/>
                </a:solidFill>
              </a:rPr>
              <a:t>Тема</a:t>
            </a:r>
            <a:r>
              <a:rPr lang="ru-RU" sz="1800" dirty="0">
                <a:solidFill>
                  <a:prstClr val="white"/>
                </a:solidFill>
              </a:rPr>
              <a:t>: </a:t>
            </a:r>
            <a:r>
              <a:rPr lang="ru-RU" dirty="0">
                <a:solidFill>
                  <a:prstClr val="white"/>
                </a:solidFill>
              </a:rPr>
              <a:t>«Финансовая грамотность в образовательных организациях Крыма»</a:t>
            </a:r>
            <a:endParaRPr lang="ru-RU" sz="3200" dirty="0">
              <a:solidFill>
                <a:prstClr val="white"/>
              </a:solidFill>
            </a:endParaRPr>
          </a:p>
          <a:p>
            <a:pPr>
              <a:defRPr/>
            </a:pP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9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8605" y="948799"/>
          <a:ext cx="4020868" cy="5633153"/>
        </p:xfrm>
        <a:graphic>
          <a:graphicData uri="http://schemas.openxmlformats.org/drawingml/2006/table">
            <a:tbl>
              <a:tblPr/>
              <a:tblGrid>
                <a:gridCol w="1836302">
                  <a:extLst>
                    <a:ext uri="{9D8B030D-6E8A-4147-A177-3AD203B41FA5}">
                      <a16:colId xmlns:a16="http://schemas.microsoft.com/office/drawing/2014/main" val="392883034"/>
                    </a:ext>
                  </a:extLst>
                </a:gridCol>
                <a:gridCol w="607880">
                  <a:extLst>
                    <a:ext uri="{9D8B030D-6E8A-4147-A177-3AD203B41FA5}">
                      <a16:colId xmlns:a16="http://schemas.microsoft.com/office/drawing/2014/main" val="1737495526"/>
                    </a:ext>
                  </a:extLst>
                </a:gridCol>
                <a:gridCol w="788343">
                  <a:extLst>
                    <a:ext uri="{9D8B030D-6E8A-4147-A177-3AD203B41FA5}">
                      <a16:colId xmlns:a16="http://schemas.microsoft.com/office/drawing/2014/main" val="1556496829"/>
                    </a:ext>
                  </a:extLst>
                </a:gridCol>
                <a:gridCol w="788343">
                  <a:extLst>
                    <a:ext uri="{9D8B030D-6E8A-4147-A177-3AD203B41FA5}">
                      <a16:colId xmlns:a16="http://schemas.microsoft.com/office/drawing/2014/main" val="3973918355"/>
                    </a:ext>
                  </a:extLst>
                </a:gridCol>
              </a:tblGrid>
              <a:tr h="771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 Республики Крым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участия школ в проекте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школ, принявших участие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школ в регионе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088983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Алушта 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233060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Армянск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968531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Джанкой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691531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Евпатория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407469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Керчь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463847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Красноперекопск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490173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Саки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951872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Бахчисарайский район 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939970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Раздольненский район 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747062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Симферопольский район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697690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Черноморский район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844115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Ленинский район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901991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Ялта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038785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Феодосия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572157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Первомайский район 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62034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Красноперекопский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886905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Сакский район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0353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Судак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653012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 район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235367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Советский район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339869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Симферополь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773717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Белогорский район 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203326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Красногвардейский район  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795530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Нижнегорский район 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66385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Джанкойский   район 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209222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4533900" y="948799"/>
          <a:ext cx="7310168" cy="573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2217882" y="205477"/>
            <a:ext cx="8392610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spc="12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участия регионов Республики Крым в онлайн-уроках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Банка России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10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0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2070340" y="205477"/>
            <a:ext cx="7798279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spc="12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регионов Республики Крым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проекта Банка России «ДОЛ-игра»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68210" y="949895"/>
          <a:ext cx="4583351" cy="5779546"/>
        </p:xfrm>
        <a:graphic>
          <a:graphicData uri="http://schemas.openxmlformats.org/drawingml/2006/table">
            <a:tbl>
              <a:tblPr/>
              <a:tblGrid>
                <a:gridCol w="1793754">
                  <a:extLst>
                    <a:ext uri="{9D8B030D-6E8A-4147-A177-3AD203B41FA5}">
                      <a16:colId xmlns:a16="http://schemas.microsoft.com/office/drawing/2014/main" val="1758213336"/>
                    </a:ext>
                  </a:extLst>
                </a:gridCol>
                <a:gridCol w="593794">
                  <a:extLst>
                    <a:ext uri="{9D8B030D-6E8A-4147-A177-3AD203B41FA5}">
                      <a16:colId xmlns:a16="http://schemas.microsoft.com/office/drawing/2014/main" val="204397667"/>
                    </a:ext>
                  </a:extLst>
                </a:gridCol>
                <a:gridCol w="770078">
                  <a:extLst>
                    <a:ext uri="{9D8B030D-6E8A-4147-A177-3AD203B41FA5}">
                      <a16:colId xmlns:a16="http://schemas.microsoft.com/office/drawing/2014/main" val="4012214985"/>
                    </a:ext>
                  </a:extLst>
                </a:gridCol>
                <a:gridCol w="770078">
                  <a:extLst>
                    <a:ext uri="{9D8B030D-6E8A-4147-A177-3AD203B41FA5}">
                      <a16:colId xmlns:a16="http://schemas.microsoft.com/office/drawing/2014/main" val="1378360860"/>
                    </a:ext>
                  </a:extLst>
                </a:gridCol>
                <a:gridCol w="655647">
                  <a:extLst>
                    <a:ext uri="{9D8B030D-6E8A-4147-A177-3AD203B41FA5}">
                      <a16:colId xmlns:a16="http://schemas.microsoft.com/office/drawing/2014/main" val="2468260785"/>
                    </a:ext>
                  </a:extLst>
                </a:gridCol>
              </a:tblGrid>
              <a:tr h="1081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 Республики Крым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школ приняв-ших участие в проекте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школ, 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принявших участие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школ, не- 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принявших участие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школ в регионе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804964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Армянск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639037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Черноморский район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232722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 район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480645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Раздольненский район 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437927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Красноперекопский район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370911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 район 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575446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Евпатория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426527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Ялта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583983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Саки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16476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Красноперекопск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548346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Бахчисарайский район 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613442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Судак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809448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Алушта 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373542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Джанкой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715497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Белогорский район 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515295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 район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56647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 район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680087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Симферопольский район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897320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Джанкойский   район 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235294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Нижнегорский район 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154260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Симферополь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43773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Феодосия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74628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Керчь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94328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Сакский район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73144"/>
                  </a:ext>
                </a:extLst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Красногвардейский район  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41" marR="4241" marT="4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41" marR="4241" marT="4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720403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5019675" y="949895"/>
          <a:ext cx="6936536" cy="577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11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4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611" y="1537557"/>
            <a:ext cx="5504000" cy="492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0D252F-586B-D24B-970F-BBC3C3545FDF}"/>
              </a:ext>
            </a:extLst>
          </p:cNvPr>
          <p:cNvSpPr txBox="1"/>
          <p:nvPr/>
        </p:nvSpPr>
        <p:spPr>
          <a:xfrm>
            <a:off x="433389" y="1964490"/>
            <a:ext cx="5368321" cy="349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82BB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67" b="0" i="0" u="none" strike="noStrike" kern="0" cap="none" spc="0" normalizeH="0" baseline="0" noProof="0" dirty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Министерство финансов Республики Крым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82BB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67" b="0" i="0" u="none" strike="noStrike" kern="0" cap="none" spc="0" normalizeH="0" baseline="0" noProof="0" dirty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Министерство образования, науки и молодежи Республики Крым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82BB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67" b="0" i="0" u="none" strike="noStrike" kern="0" cap="none" spc="0" normalizeH="0" baseline="0" noProof="0" dirty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Управления/ отделы образования муниципальных образований Республики Крым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82BB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67" b="0" i="0" u="none" strike="noStrike" kern="0" cap="none" spc="0" normalizeH="0" baseline="0" noProof="0" dirty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Учебные учреждения (школы, ПОО, ВУЗы, детские сады)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4A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0082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B6051D-7E52-4AB1-BD24-5E9286BE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9" y="1107505"/>
            <a:ext cx="11325225" cy="60699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0082BB"/>
                </a:solidFill>
              </a:rPr>
              <a:t>Сотрудничество с Банком России</a:t>
            </a:r>
            <a:br>
              <a:rPr lang="ru-RU" dirty="0">
                <a:solidFill>
                  <a:srgbClr val="0082BB"/>
                </a:solidFill>
              </a:rPr>
            </a:br>
            <a:endParaRPr lang="ru-RU" dirty="0">
              <a:solidFill>
                <a:srgbClr val="0082BB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888A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srgbClr val="888A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3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528673-3B26-7D48-AF92-90090D0E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Информационные каналы Банка России 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4291ED4D-CED3-EB12-8EEA-3E2323E3A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6DB9B2E-BDA1-1F46-9759-A65984815934}"/>
              </a:ext>
            </a:extLst>
          </p:cNvPr>
          <p:cNvGrpSpPr/>
          <p:nvPr/>
        </p:nvGrpSpPr>
        <p:grpSpPr>
          <a:xfrm>
            <a:off x="6758150" y="756587"/>
            <a:ext cx="5434671" cy="5636583"/>
            <a:chOff x="4393106" y="904775"/>
            <a:chExt cx="3962759" cy="410998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EBC2F3F-D05E-6141-BE74-36F1B54D9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94208" y="1195241"/>
              <a:ext cx="3661657" cy="289616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58D26C5-B2C3-8D44-B968-DEF0BC5AE7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3106" y="904775"/>
              <a:ext cx="3962759" cy="4109987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9ECC35D-229F-274C-86F2-F09EA0CF966C}"/>
              </a:ext>
            </a:extLst>
          </p:cNvPr>
          <p:cNvSpPr txBox="1"/>
          <p:nvPr/>
        </p:nvSpPr>
        <p:spPr>
          <a:xfrm>
            <a:off x="572877" y="1259117"/>
            <a:ext cx="470570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spcBef>
                <a:spcPts val="600"/>
              </a:spcBef>
              <a:buClr>
                <a:srgbClr val="0582BB"/>
              </a:buClr>
            </a:pPr>
            <a:r>
              <a:rPr lang="ru-RU" sz="1600" b="1" dirty="0">
                <a:solidFill>
                  <a:srgbClr val="000000"/>
                </a:solidFill>
                <a:latin typeface="Arial" panose="020B0604020202020204"/>
              </a:rPr>
              <a:t>Портал «Финансовая культура»:</a:t>
            </a:r>
          </a:p>
          <a:p>
            <a:pPr marL="171446" indent="-171446" defTabSz="914354">
              <a:spcBef>
                <a:spcPts val="60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/>
              </a:rPr>
              <a:t>Статьи о финансах</a:t>
            </a:r>
            <a:br>
              <a:rPr lang="ru-RU" sz="16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Актуальная информация простым </a:t>
            </a:r>
            <a:br>
              <a:rPr lang="ru-RU" sz="16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языком в доступной форме</a:t>
            </a:r>
          </a:p>
          <a:p>
            <a:pPr marL="171446" indent="-171446" defTabSz="914354">
              <a:spcBef>
                <a:spcPts val="60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/>
              </a:rPr>
              <a:t>Преподавательская</a:t>
            </a:r>
            <a:br>
              <a:rPr lang="ru-RU" sz="16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Учебно-методические материалы </a:t>
            </a:r>
            <a:br>
              <a:rPr lang="ru-RU" sz="16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для педагогов, обучающихся и родителей</a:t>
            </a:r>
          </a:p>
          <a:p>
            <a:pPr marL="171446" indent="-171446" defTabSz="914354">
              <a:spcBef>
                <a:spcPts val="60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/>
              </a:rPr>
              <a:t>Грабли </a:t>
            </a:r>
            <a:br>
              <a:rPr lang="ru-RU" sz="16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Учимся на чужих ошибках </a:t>
            </a:r>
            <a:br>
              <a:rPr lang="ru-RU" sz="16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(каталог мошеннических схем)</a:t>
            </a:r>
            <a:endParaRPr lang="ru-RU" sz="16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DA7B7515-5BD0-F347-BB22-1A3F1507CB98}"/>
              </a:ext>
            </a:extLst>
          </p:cNvPr>
          <p:cNvSpPr/>
          <p:nvPr/>
        </p:nvSpPr>
        <p:spPr>
          <a:xfrm>
            <a:off x="7415049" y="2868018"/>
            <a:ext cx="72537" cy="7253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4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3">
              <a:defRPr/>
            </a:pPr>
            <a:endParaRPr lang="ru-RU" sz="1247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F81CC8A-51ED-D445-A5B7-5A6712EEFF29}"/>
              </a:ext>
            </a:extLst>
          </p:cNvPr>
          <p:cNvSpPr/>
          <p:nvPr/>
        </p:nvSpPr>
        <p:spPr>
          <a:xfrm>
            <a:off x="7567449" y="3020418"/>
            <a:ext cx="72537" cy="7253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4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3">
              <a:defRPr/>
            </a:pPr>
            <a:endParaRPr lang="ru-RU" sz="1247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36" y="4562780"/>
            <a:ext cx="883433" cy="88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33" y="5659366"/>
            <a:ext cx="872635" cy="88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99" y="2310720"/>
            <a:ext cx="853503" cy="85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01" y="3273503"/>
            <a:ext cx="853503" cy="85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00" y="1317682"/>
            <a:ext cx="853501" cy="85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3382" y="4462019"/>
            <a:ext cx="4090868" cy="191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spcBef>
                <a:spcPts val="1600"/>
              </a:spcBef>
              <a:buClr>
                <a:srgbClr val="0582BB"/>
              </a:buClr>
            </a:pPr>
            <a:r>
              <a:rPr lang="en-US" sz="1867" b="1" dirty="0">
                <a:solidFill>
                  <a:srgbClr val="000000"/>
                </a:solidFill>
              </a:rPr>
              <a:t>Telegram-</a:t>
            </a:r>
            <a:r>
              <a:rPr lang="ru-RU" sz="1867" b="1" dirty="0">
                <a:solidFill>
                  <a:srgbClr val="000000"/>
                </a:solidFill>
              </a:rPr>
              <a:t>канал Банка России </a:t>
            </a:r>
          </a:p>
          <a:p>
            <a:pPr defTabSz="914354">
              <a:buClr>
                <a:srgbClr val="0582BB"/>
              </a:buClr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Оперативная информация </a:t>
            </a:r>
            <a:br>
              <a:rPr lang="ru-RU" sz="16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о последних изменениях</a:t>
            </a:r>
            <a:br>
              <a:rPr lang="ru-RU" sz="1600" dirty="0">
                <a:solidFill>
                  <a:srgbClr val="000000"/>
                </a:solidFill>
                <a:latin typeface="Arial" panose="020B0604020202020204"/>
              </a:rPr>
            </a:br>
            <a:endParaRPr lang="ru-RU" sz="133" dirty="0">
              <a:solidFill>
                <a:srgbClr val="000000"/>
              </a:solidFill>
              <a:latin typeface="Arial" panose="020B0604020202020204"/>
            </a:endParaRPr>
          </a:p>
          <a:p>
            <a:pPr defTabSz="914354">
              <a:spcBef>
                <a:spcPts val="1600"/>
              </a:spcBef>
              <a:buClr>
                <a:srgbClr val="0582BB"/>
              </a:buClr>
            </a:pPr>
            <a:r>
              <a:rPr lang="ru-RU" sz="1867" b="1" dirty="0">
                <a:solidFill>
                  <a:srgbClr val="000000"/>
                </a:solidFill>
              </a:rPr>
              <a:t>Мобильное приложение </a:t>
            </a:r>
            <a:br>
              <a:rPr lang="ru-RU" sz="1867" b="1" dirty="0">
                <a:solidFill>
                  <a:srgbClr val="000000"/>
                </a:solidFill>
              </a:rPr>
            </a:br>
            <a:r>
              <a:rPr lang="ru-RU" sz="1867" b="1" dirty="0">
                <a:solidFill>
                  <a:srgbClr val="000000"/>
                </a:solidFill>
              </a:rPr>
              <a:t>ЦБ онлайн</a:t>
            </a:r>
          </a:p>
          <a:p>
            <a:pPr defTabSz="914354">
              <a:buClr>
                <a:srgbClr val="0582BB"/>
              </a:buClr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Канал для обращений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87436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57956AA7-32F0-4117-BF35-5F3AFCF942CF}"/>
              </a:ext>
            </a:extLst>
          </p:cNvPr>
          <p:cNvSpPr txBox="1">
            <a:spLocks/>
          </p:cNvSpPr>
          <p:nvPr/>
        </p:nvSpPr>
        <p:spPr>
          <a:xfrm>
            <a:off x="457229" y="1100472"/>
            <a:ext cx="11301384" cy="4220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b="1" spc="75" dirty="0">
                <a:solidFill>
                  <a:srgbClr val="0082BB"/>
                </a:solidFill>
              </a:rPr>
              <a:t>КАК ПРИНЯТЬ УЧАСТИЕ В ВЕСЕННЕЙ, ОСЕННЕЙ СЕССИИ?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780606" y="1708902"/>
            <a:ext cx="2011308" cy="2231864"/>
            <a:chOff x="1785911" y="1300534"/>
            <a:chExt cx="2011308" cy="2231864"/>
          </a:xfrm>
        </p:grpSpPr>
        <p:grpSp>
          <p:nvGrpSpPr>
            <p:cNvPr id="44" name="Рисунок 22">
              <a:extLst>
                <a:ext uri="{FF2B5EF4-FFF2-40B4-BE49-F238E27FC236}">
                  <a16:creationId xmlns:a16="http://schemas.microsoft.com/office/drawing/2014/main" id="{AB49B79E-3C4C-4163-9E0D-E66ED60C28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25929" y="1300534"/>
              <a:ext cx="1331272" cy="1201165"/>
              <a:chOff x="5657850" y="3033759"/>
              <a:chExt cx="877728" cy="790241"/>
            </a:xfrm>
            <a:noFill/>
          </p:grpSpPr>
          <p:grpSp>
            <p:nvGrpSpPr>
              <p:cNvPr id="45" name="Рисунок 22">
                <a:extLst>
                  <a:ext uri="{FF2B5EF4-FFF2-40B4-BE49-F238E27FC236}">
                    <a16:creationId xmlns:a16="http://schemas.microsoft.com/office/drawing/2014/main" id="{0704D813-FE17-44CE-9B71-14486663AA28}"/>
                  </a:ext>
                </a:extLst>
              </p:cNvPr>
              <p:cNvGrpSpPr/>
              <p:nvPr/>
            </p:nvGrpSpPr>
            <p:grpSpPr>
              <a:xfrm>
                <a:off x="5747765" y="3033759"/>
                <a:ext cx="787813" cy="767286"/>
                <a:chOff x="5747765" y="3033759"/>
                <a:chExt cx="787813" cy="767286"/>
              </a:xfrm>
              <a:noFill/>
            </p:grpSpPr>
            <p:sp>
              <p:nvSpPr>
                <p:cNvPr id="49" name="Полилиния: фигура 88">
                  <a:extLst>
                    <a:ext uri="{FF2B5EF4-FFF2-40B4-BE49-F238E27FC236}">
                      <a16:creationId xmlns:a16="http://schemas.microsoft.com/office/drawing/2014/main" id="{8C814592-FC9C-461D-B534-CFB133961C05}"/>
                    </a:ext>
                  </a:extLst>
                </p:cNvPr>
                <p:cNvSpPr/>
                <p:nvPr/>
              </p:nvSpPr>
              <p:spPr>
                <a:xfrm>
                  <a:off x="5909024" y="3033759"/>
                  <a:ext cx="50577" cy="107346"/>
                </a:xfrm>
                <a:custGeom>
                  <a:avLst/>
                  <a:gdLst>
                    <a:gd name="connsiteX0" fmla="*/ 50578 w 50577"/>
                    <a:gd name="connsiteY0" fmla="*/ 82058 h 107346"/>
                    <a:gd name="connsiteX1" fmla="*/ 0 w 50577"/>
                    <a:gd name="connsiteY1" fmla="*/ 82058 h 107346"/>
                    <a:gd name="connsiteX2" fmla="*/ 0 w 50577"/>
                    <a:gd name="connsiteY2" fmla="*/ 25289 h 107346"/>
                    <a:gd name="connsiteX3" fmla="*/ 50578 w 50577"/>
                    <a:gd name="connsiteY3" fmla="*/ 25289 h 107346"/>
                    <a:gd name="connsiteX4" fmla="*/ 50578 w 50577"/>
                    <a:gd name="connsiteY4" fmla="*/ 82058 h 107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577" h="107346">
                      <a:moveTo>
                        <a:pt x="50578" y="82058"/>
                      </a:moveTo>
                      <a:cubicBezTo>
                        <a:pt x="50578" y="115776"/>
                        <a:pt x="0" y="115776"/>
                        <a:pt x="0" y="82058"/>
                      </a:cubicBezTo>
                      <a:cubicBezTo>
                        <a:pt x="0" y="63103"/>
                        <a:pt x="0" y="44244"/>
                        <a:pt x="0" y="25289"/>
                      </a:cubicBezTo>
                      <a:cubicBezTo>
                        <a:pt x="0" y="-8430"/>
                        <a:pt x="50578" y="-8430"/>
                        <a:pt x="50578" y="25289"/>
                      </a:cubicBezTo>
                      <a:cubicBezTo>
                        <a:pt x="50578" y="44148"/>
                        <a:pt x="50578" y="63103"/>
                        <a:pt x="50578" y="82058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Полилиния: фигура 89">
                  <a:extLst>
                    <a:ext uri="{FF2B5EF4-FFF2-40B4-BE49-F238E27FC236}">
                      <a16:creationId xmlns:a16="http://schemas.microsoft.com/office/drawing/2014/main" id="{D0097BB7-E3AB-42A2-8784-66254B5D9646}"/>
                    </a:ext>
                  </a:extLst>
                </p:cNvPr>
                <p:cNvSpPr/>
                <p:nvPr/>
              </p:nvSpPr>
              <p:spPr>
                <a:xfrm>
                  <a:off x="6312408" y="3034188"/>
                  <a:ext cx="50768" cy="107561"/>
                </a:xfrm>
                <a:custGeom>
                  <a:avLst/>
                  <a:gdLst>
                    <a:gd name="connsiteX0" fmla="*/ 50768 w 50768"/>
                    <a:gd name="connsiteY0" fmla="*/ 82201 h 107561"/>
                    <a:gd name="connsiteX1" fmla="*/ 0 w 50768"/>
                    <a:gd name="connsiteY1" fmla="*/ 82201 h 107561"/>
                    <a:gd name="connsiteX2" fmla="*/ 0 w 50768"/>
                    <a:gd name="connsiteY2" fmla="*/ 25432 h 107561"/>
                    <a:gd name="connsiteX3" fmla="*/ 50768 w 50768"/>
                    <a:gd name="connsiteY3" fmla="*/ 25432 h 107561"/>
                    <a:gd name="connsiteX4" fmla="*/ 50768 w 50768"/>
                    <a:gd name="connsiteY4" fmla="*/ 82201 h 107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768" h="107561">
                      <a:moveTo>
                        <a:pt x="50768" y="82201"/>
                      </a:moveTo>
                      <a:cubicBezTo>
                        <a:pt x="50768" y="116014"/>
                        <a:pt x="0" y="116014"/>
                        <a:pt x="0" y="82201"/>
                      </a:cubicBezTo>
                      <a:cubicBezTo>
                        <a:pt x="0" y="63246"/>
                        <a:pt x="0" y="44291"/>
                        <a:pt x="0" y="25432"/>
                      </a:cubicBezTo>
                      <a:cubicBezTo>
                        <a:pt x="0" y="-8477"/>
                        <a:pt x="50768" y="-8477"/>
                        <a:pt x="50768" y="25432"/>
                      </a:cubicBezTo>
                      <a:cubicBezTo>
                        <a:pt x="50768" y="44291"/>
                        <a:pt x="50768" y="63341"/>
                        <a:pt x="50768" y="82201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Полилиния: фигура 90">
                  <a:extLst>
                    <a:ext uri="{FF2B5EF4-FFF2-40B4-BE49-F238E27FC236}">
                      <a16:creationId xmlns:a16="http://schemas.microsoft.com/office/drawing/2014/main" id="{92E045C3-DE0D-48E1-ACA0-74C6E6792D08}"/>
                    </a:ext>
                  </a:extLst>
                </p:cNvPr>
                <p:cNvSpPr/>
                <p:nvPr/>
              </p:nvSpPr>
              <p:spPr>
                <a:xfrm>
                  <a:off x="5753290" y="3283267"/>
                  <a:ext cx="767619" cy="9525"/>
                </a:xfrm>
                <a:custGeom>
                  <a:avLst/>
                  <a:gdLst>
                    <a:gd name="connsiteX0" fmla="*/ 0 w 767619"/>
                    <a:gd name="connsiteY0" fmla="*/ 0 h 9525"/>
                    <a:gd name="connsiteX1" fmla="*/ 767620 w 767619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7619" h="9525">
                      <a:moveTo>
                        <a:pt x="0" y="0"/>
                      </a:moveTo>
                      <a:lnTo>
                        <a:pt x="767620" y="0"/>
                      </a:lnTo>
                    </a:path>
                  </a:pathLst>
                </a:custGeom>
                <a:ln w="2540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Полилиния: фигура 91">
                  <a:extLst>
                    <a:ext uri="{FF2B5EF4-FFF2-40B4-BE49-F238E27FC236}">
                      <a16:creationId xmlns:a16="http://schemas.microsoft.com/office/drawing/2014/main" id="{B1932A9A-5A08-4263-A8AD-ECEEE0AAAD7B}"/>
                    </a:ext>
                  </a:extLst>
                </p:cNvPr>
                <p:cNvSpPr/>
                <p:nvPr/>
              </p:nvSpPr>
              <p:spPr>
                <a:xfrm>
                  <a:off x="5931503" y="3629405"/>
                  <a:ext cx="604075" cy="171640"/>
                </a:xfrm>
                <a:custGeom>
                  <a:avLst/>
                  <a:gdLst>
                    <a:gd name="connsiteX0" fmla="*/ 0 w 604075"/>
                    <a:gd name="connsiteY0" fmla="*/ 171640 h 171640"/>
                    <a:gd name="connsiteX1" fmla="*/ 604076 w 604075"/>
                    <a:gd name="connsiteY1" fmla="*/ 171640 h 171640"/>
                    <a:gd name="connsiteX2" fmla="*/ 604076 w 604075"/>
                    <a:gd name="connsiteY2" fmla="*/ 0 h 17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4075" h="171640">
                      <a:moveTo>
                        <a:pt x="0" y="171640"/>
                      </a:moveTo>
                      <a:lnTo>
                        <a:pt x="604076" y="171640"/>
                      </a:lnTo>
                      <a:lnTo>
                        <a:pt x="604076" y="0"/>
                      </a:lnTo>
                    </a:path>
                  </a:pathLst>
                </a:custGeom>
                <a:noFill/>
                <a:ln w="2540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3" name="Рисунок 22">
                  <a:extLst>
                    <a:ext uri="{FF2B5EF4-FFF2-40B4-BE49-F238E27FC236}">
                      <a16:creationId xmlns:a16="http://schemas.microsoft.com/office/drawing/2014/main" id="{60836E42-035F-43AD-954E-EE8CC0C6E2B4}"/>
                    </a:ext>
                  </a:extLst>
                </p:cNvPr>
                <p:cNvGrpSpPr/>
                <p:nvPr/>
              </p:nvGrpSpPr>
              <p:grpSpPr>
                <a:xfrm>
                  <a:off x="5947124" y="3351275"/>
                  <a:ext cx="463676" cy="310801"/>
                  <a:chOff x="5947124" y="3351275"/>
                  <a:chExt cx="463676" cy="310801"/>
                </a:xfrm>
                <a:noFill/>
              </p:grpSpPr>
              <p:sp>
                <p:nvSpPr>
                  <p:cNvPr id="56" name="Полилиния: фигура 95">
                    <a:extLst>
                      <a:ext uri="{FF2B5EF4-FFF2-40B4-BE49-F238E27FC236}">
                        <a16:creationId xmlns:a16="http://schemas.microsoft.com/office/drawing/2014/main" id="{D654D16B-7B20-4F3D-B652-7341D7E6EA4C}"/>
                      </a:ext>
                    </a:extLst>
                  </p:cNvPr>
                  <p:cNvSpPr/>
                  <p:nvPr/>
                </p:nvSpPr>
                <p:spPr>
                  <a:xfrm>
                    <a:off x="6074854" y="3351275"/>
                    <a:ext cx="72104" cy="72104"/>
                  </a:xfrm>
                  <a:custGeom>
                    <a:avLst/>
                    <a:gdLst>
                      <a:gd name="connsiteX0" fmla="*/ 0 w 72104"/>
                      <a:gd name="connsiteY0" fmla="*/ 0 h 72104"/>
                      <a:gd name="connsiteX1" fmla="*/ 72104 w 72104"/>
                      <a:gd name="connsiteY1" fmla="*/ 0 h 72104"/>
                      <a:gd name="connsiteX2" fmla="*/ 72104 w 72104"/>
                      <a:gd name="connsiteY2" fmla="*/ 72104 h 72104"/>
                      <a:gd name="connsiteX3" fmla="*/ 0 w 72104"/>
                      <a:gd name="connsiteY3" fmla="*/ 72104 h 72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104" h="72104">
                        <a:moveTo>
                          <a:pt x="0" y="0"/>
                        </a:moveTo>
                        <a:lnTo>
                          <a:pt x="72104" y="0"/>
                        </a:lnTo>
                        <a:lnTo>
                          <a:pt x="72104" y="72104"/>
                        </a:lnTo>
                        <a:lnTo>
                          <a:pt x="0" y="72104"/>
                        </a:ln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0082B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ru-RU" sz="1400">
                      <a:solidFill>
                        <a:prstClr val="black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Полилиния: фигура 96">
                    <a:extLst>
                      <a:ext uri="{FF2B5EF4-FFF2-40B4-BE49-F238E27FC236}">
                        <a16:creationId xmlns:a16="http://schemas.microsoft.com/office/drawing/2014/main" id="{675AC4E1-88C1-4295-A02D-4F8BA9DE3740}"/>
                      </a:ext>
                    </a:extLst>
                  </p:cNvPr>
                  <p:cNvSpPr/>
                  <p:nvPr/>
                </p:nvSpPr>
                <p:spPr>
                  <a:xfrm>
                    <a:off x="6206680" y="3351275"/>
                    <a:ext cx="72294" cy="72104"/>
                  </a:xfrm>
                  <a:custGeom>
                    <a:avLst/>
                    <a:gdLst>
                      <a:gd name="connsiteX0" fmla="*/ 0 w 72294"/>
                      <a:gd name="connsiteY0" fmla="*/ 0 h 72104"/>
                      <a:gd name="connsiteX1" fmla="*/ 72295 w 72294"/>
                      <a:gd name="connsiteY1" fmla="*/ 0 h 72104"/>
                      <a:gd name="connsiteX2" fmla="*/ 72295 w 72294"/>
                      <a:gd name="connsiteY2" fmla="*/ 72104 h 72104"/>
                      <a:gd name="connsiteX3" fmla="*/ 0 w 72294"/>
                      <a:gd name="connsiteY3" fmla="*/ 72104 h 72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294" h="72104">
                        <a:moveTo>
                          <a:pt x="0" y="0"/>
                        </a:moveTo>
                        <a:lnTo>
                          <a:pt x="72295" y="0"/>
                        </a:lnTo>
                        <a:lnTo>
                          <a:pt x="72295" y="72104"/>
                        </a:lnTo>
                        <a:lnTo>
                          <a:pt x="0" y="72104"/>
                        </a:ln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0082B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ru-RU" sz="1400">
                      <a:solidFill>
                        <a:prstClr val="black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8" name="Полилиния: фигура 97">
                    <a:extLst>
                      <a:ext uri="{FF2B5EF4-FFF2-40B4-BE49-F238E27FC236}">
                        <a16:creationId xmlns:a16="http://schemas.microsoft.com/office/drawing/2014/main" id="{321C3BC7-B0B3-42A1-B4B5-DF591AE83543}"/>
                      </a:ext>
                    </a:extLst>
                  </p:cNvPr>
                  <p:cNvSpPr/>
                  <p:nvPr/>
                </p:nvSpPr>
                <p:spPr>
                  <a:xfrm>
                    <a:off x="6338601" y="3351275"/>
                    <a:ext cx="72199" cy="72104"/>
                  </a:xfrm>
                  <a:custGeom>
                    <a:avLst/>
                    <a:gdLst>
                      <a:gd name="connsiteX0" fmla="*/ 0 w 72199"/>
                      <a:gd name="connsiteY0" fmla="*/ 0 h 72104"/>
                      <a:gd name="connsiteX1" fmla="*/ 72200 w 72199"/>
                      <a:gd name="connsiteY1" fmla="*/ 0 h 72104"/>
                      <a:gd name="connsiteX2" fmla="*/ 72200 w 72199"/>
                      <a:gd name="connsiteY2" fmla="*/ 72104 h 72104"/>
                      <a:gd name="connsiteX3" fmla="*/ 0 w 72199"/>
                      <a:gd name="connsiteY3" fmla="*/ 72104 h 72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199" h="72104">
                        <a:moveTo>
                          <a:pt x="0" y="0"/>
                        </a:moveTo>
                        <a:lnTo>
                          <a:pt x="72200" y="0"/>
                        </a:lnTo>
                        <a:lnTo>
                          <a:pt x="72200" y="72104"/>
                        </a:lnTo>
                        <a:lnTo>
                          <a:pt x="0" y="72104"/>
                        </a:ln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0082B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ru-RU" sz="1400">
                      <a:solidFill>
                        <a:prstClr val="black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9" name="Полилиния: фигура 98">
                    <a:extLst>
                      <a:ext uri="{FF2B5EF4-FFF2-40B4-BE49-F238E27FC236}">
                        <a16:creationId xmlns:a16="http://schemas.microsoft.com/office/drawing/2014/main" id="{DB680F37-0FC6-4A5F-95A8-01CB2DB3F62B}"/>
                      </a:ext>
                    </a:extLst>
                  </p:cNvPr>
                  <p:cNvSpPr/>
                  <p:nvPr/>
                </p:nvSpPr>
                <p:spPr>
                  <a:xfrm>
                    <a:off x="6084570" y="3589972"/>
                    <a:ext cx="72104" cy="72104"/>
                  </a:xfrm>
                  <a:custGeom>
                    <a:avLst/>
                    <a:gdLst>
                      <a:gd name="connsiteX0" fmla="*/ 0 w 72104"/>
                      <a:gd name="connsiteY0" fmla="*/ 0 h 72104"/>
                      <a:gd name="connsiteX1" fmla="*/ 72104 w 72104"/>
                      <a:gd name="connsiteY1" fmla="*/ 0 h 72104"/>
                      <a:gd name="connsiteX2" fmla="*/ 72104 w 72104"/>
                      <a:gd name="connsiteY2" fmla="*/ 72104 h 72104"/>
                      <a:gd name="connsiteX3" fmla="*/ 0 w 72104"/>
                      <a:gd name="connsiteY3" fmla="*/ 72104 h 72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104" h="72104">
                        <a:moveTo>
                          <a:pt x="0" y="0"/>
                        </a:moveTo>
                        <a:lnTo>
                          <a:pt x="72104" y="0"/>
                        </a:lnTo>
                        <a:lnTo>
                          <a:pt x="72104" y="72104"/>
                        </a:lnTo>
                        <a:lnTo>
                          <a:pt x="0" y="72104"/>
                        </a:ln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0082B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ru-RU" sz="1400">
                      <a:solidFill>
                        <a:prstClr val="black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Полилиния: фигура 99">
                    <a:extLst>
                      <a:ext uri="{FF2B5EF4-FFF2-40B4-BE49-F238E27FC236}">
                        <a16:creationId xmlns:a16="http://schemas.microsoft.com/office/drawing/2014/main" id="{9CF11EDF-88F7-44F6-92E1-6584733E133A}"/>
                      </a:ext>
                    </a:extLst>
                  </p:cNvPr>
                  <p:cNvSpPr/>
                  <p:nvPr/>
                </p:nvSpPr>
                <p:spPr>
                  <a:xfrm>
                    <a:off x="6216396" y="3589972"/>
                    <a:ext cx="72199" cy="72104"/>
                  </a:xfrm>
                  <a:custGeom>
                    <a:avLst/>
                    <a:gdLst>
                      <a:gd name="connsiteX0" fmla="*/ 0 w 72199"/>
                      <a:gd name="connsiteY0" fmla="*/ 0 h 72104"/>
                      <a:gd name="connsiteX1" fmla="*/ 72200 w 72199"/>
                      <a:gd name="connsiteY1" fmla="*/ 0 h 72104"/>
                      <a:gd name="connsiteX2" fmla="*/ 72200 w 72199"/>
                      <a:gd name="connsiteY2" fmla="*/ 72104 h 72104"/>
                      <a:gd name="connsiteX3" fmla="*/ 0 w 72199"/>
                      <a:gd name="connsiteY3" fmla="*/ 72104 h 72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199" h="72104">
                        <a:moveTo>
                          <a:pt x="0" y="0"/>
                        </a:moveTo>
                        <a:lnTo>
                          <a:pt x="72200" y="0"/>
                        </a:lnTo>
                        <a:lnTo>
                          <a:pt x="72200" y="72104"/>
                        </a:lnTo>
                        <a:lnTo>
                          <a:pt x="0" y="72104"/>
                        </a:ln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0082B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ru-RU" sz="1400">
                      <a:solidFill>
                        <a:prstClr val="black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" name="Полилиния: фигура 100">
                    <a:extLst>
                      <a:ext uri="{FF2B5EF4-FFF2-40B4-BE49-F238E27FC236}">
                        <a16:creationId xmlns:a16="http://schemas.microsoft.com/office/drawing/2014/main" id="{67D3AB8D-901D-4C86-94A1-E631E5D7647D}"/>
                      </a:ext>
                    </a:extLst>
                  </p:cNvPr>
                  <p:cNvSpPr/>
                  <p:nvPr/>
                </p:nvSpPr>
                <p:spPr>
                  <a:xfrm>
                    <a:off x="5947124" y="3476148"/>
                    <a:ext cx="72104" cy="72104"/>
                  </a:xfrm>
                  <a:custGeom>
                    <a:avLst/>
                    <a:gdLst>
                      <a:gd name="connsiteX0" fmla="*/ 0 w 72104"/>
                      <a:gd name="connsiteY0" fmla="*/ 0 h 72104"/>
                      <a:gd name="connsiteX1" fmla="*/ 72104 w 72104"/>
                      <a:gd name="connsiteY1" fmla="*/ 0 h 72104"/>
                      <a:gd name="connsiteX2" fmla="*/ 72104 w 72104"/>
                      <a:gd name="connsiteY2" fmla="*/ 72104 h 72104"/>
                      <a:gd name="connsiteX3" fmla="*/ 0 w 72104"/>
                      <a:gd name="connsiteY3" fmla="*/ 72104 h 72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104" h="72104">
                        <a:moveTo>
                          <a:pt x="0" y="0"/>
                        </a:moveTo>
                        <a:lnTo>
                          <a:pt x="72104" y="0"/>
                        </a:lnTo>
                        <a:lnTo>
                          <a:pt x="72104" y="72104"/>
                        </a:lnTo>
                        <a:lnTo>
                          <a:pt x="0" y="72104"/>
                        </a:ln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0082B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ru-RU" sz="1400">
                      <a:solidFill>
                        <a:prstClr val="black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" name="Полилиния: фигура 101">
                    <a:extLst>
                      <a:ext uri="{FF2B5EF4-FFF2-40B4-BE49-F238E27FC236}">
                        <a16:creationId xmlns:a16="http://schemas.microsoft.com/office/drawing/2014/main" id="{EDDE2897-B908-4BBA-8D4D-66C27386AE25}"/>
                      </a:ext>
                    </a:extLst>
                  </p:cNvPr>
                  <p:cNvSpPr/>
                  <p:nvPr/>
                </p:nvSpPr>
                <p:spPr>
                  <a:xfrm>
                    <a:off x="6077616" y="3476148"/>
                    <a:ext cx="72104" cy="72104"/>
                  </a:xfrm>
                  <a:custGeom>
                    <a:avLst/>
                    <a:gdLst>
                      <a:gd name="connsiteX0" fmla="*/ 0 w 72104"/>
                      <a:gd name="connsiteY0" fmla="*/ 0 h 72104"/>
                      <a:gd name="connsiteX1" fmla="*/ 72104 w 72104"/>
                      <a:gd name="connsiteY1" fmla="*/ 0 h 72104"/>
                      <a:gd name="connsiteX2" fmla="*/ 72104 w 72104"/>
                      <a:gd name="connsiteY2" fmla="*/ 72104 h 72104"/>
                      <a:gd name="connsiteX3" fmla="*/ 0 w 72104"/>
                      <a:gd name="connsiteY3" fmla="*/ 72104 h 72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104" h="72104">
                        <a:moveTo>
                          <a:pt x="0" y="0"/>
                        </a:moveTo>
                        <a:lnTo>
                          <a:pt x="72104" y="0"/>
                        </a:lnTo>
                        <a:lnTo>
                          <a:pt x="72104" y="72104"/>
                        </a:lnTo>
                        <a:lnTo>
                          <a:pt x="0" y="72104"/>
                        </a:ln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0082B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ru-RU" sz="1400">
                      <a:solidFill>
                        <a:prstClr val="black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3" name="Полилиния: фигура 102">
                    <a:extLst>
                      <a:ext uri="{FF2B5EF4-FFF2-40B4-BE49-F238E27FC236}">
                        <a16:creationId xmlns:a16="http://schemas.microsoft.com/office/drawing/2014/main" id="{5B13312B-5283-4B13-A449-AEB11D036642}"/>
                      </a:ext>
                    </a:extLst>
                  </p:cNvPr>
                  <p:cNvSpPr/>
                  <p:nvPr/>
                </p:nvSpPr>
                <p:spPr>
                  <a:xfrm>
                    <a:off x="6208109" y="3476148"/>
                    <a:ext cx="72199" cy="72104"/>
                  </a:xfrm>
                  <a:custGeom>
                    <a:avLst/>
                    <a:gdLst>
                      <a:gd name="connsiteX0" fmla="*/ 0 w 72199"/>
                      <a:gd name="connsiteY0" fmla="*/ 0 h 72104"/>
                      <a:gd name="connsiteX1" fmla="*/ 72199 w 72199"/>
                      <a:gd name="connsiteY1" fmla="*/ 0 h 72104"/>
                      <a:gd name="connsiteX2" fmla="*/ 72199 w 72199"/>
                      <a:gd name="connsiteY2" fmla="*/ 72104 h 72104"/>
                      <a:gd name="connsiteX3" fmla="*/ 0 w 72199"/>
                      <a:gd name="connsiteY3" fmla="*/ 72104 h 72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199" h="72104">
                        <a:moveTo>
                          <a:pt x="0" y="0"/>
                        </a:moveTo>
                        <a:lnTo>
                          <a:pt x="72199" y="0"/>
                        </a:lnTo>
                        <a:lnTo>
                          <a:pt x="72199" y="72104"/>
                        </a:lnTo>
                        <a:lnTo>
                          <a:pt x="0" y="72104"/>
                        </a:ln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0082B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ru-RU" sz="1400">
                      <a:solidFill>
                        <a:prstClr val="black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4" name="Полилиния: фигура 103">
                    <a:extLst>
                      <a:ext uri="{FF2B5EF4-FFF2-40B4-BE49-F238E27FC236}">
                        <a16:creationId xmlns:a16="http://schemas.microsoft.com/office/drawing/2014/main" id="{62C91546-3DC1-43B8-B1BE-C292E6247DE4}"/>
                      </a:ext>
                    </a:extLst>
                  </p:cNvPr>
                  <p:cNvSpPr/>
                  <p:nvPr/>
                </p:nvSpPr>
                <p:spPr>
                  <a:xfrm>
                    <a:off x="6338601" y="3476148"/>
                    <a:ext cx="72199" cy="72104"/>
                  </a:xfrm>
                  <a:custGeom>
                    <a:avLst/>
                    <a:gdLst>
                      <a:gd name="connsiteX0" fmla="*/ 0 w 72199"/>
                      <a:gd name="connsiteY0" fmla="*/ 0 h 72104"/>
                      <a:gd name="connsiteX1" fmla="*/ 72200 w 72199"/>
                      <a:gd name="connsiteY1" fmla="*/ 0 h 72104"/>
                      <a:gd name="connsiteX2" fmla="*/ 72200 w 72199"/>
                      <a:gd name="connsiteY2" fmla="*/ 72104 h 72104"/>
                      <a:gd name="connsiteX3" fmla="*/ 0 w 72199"/>
                      <a:gd name="connsiteY3" fmla="*/ 72104 h 72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199" h="72104">
                        <a:moveTo>
                          <a:pt x="0" y="0"/>
                        </a:moveTo>
                        <a:lnTo>
                          <a:pt x="72200" y="0"/>
                        </a:lnTo>
                        <a:lnTo>
                          <a:pt x="72200" y="72104"/>
                        </a:lnTo>
                        <a:lnTo>
                          <a:pt x="0" y="72104"/>
                        </a:lnTo>
                        <a:close/>
                      </a:path>
                    </a:pathLst>
                  </a:custGeom>
                  <a:noFill/>
                  <a:ln w="25400" cap="flat">
                    <a:solidFill>
                      <a:srgbClr val="0082B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ru-RU" sz="1400">
                      <a:solidFill>
                        <a:prstClr val="black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4" name="Полилиния: фигура 93">
                  <a:extLst>
                    <a:ext uri="{FF2B5EF4-FFF2-40B4-BE49-F238E27FC236}">
                      <a16:creationId xmlns:a16="http://schemas.microsoft.com/office/drawing/2014/main" id="{4FC0C835-3B73-4630-8F93-23CE3ACFF6FB}"/>
                    </a:ext>
                  </a:extLst>
                </p:cNvPr>
                <p:cNvSpPr/>
                <p:nvPr/>
              </p:nvSpPr>
              <p:spPr>
                <a:xfrm>
                  <a:off x="5747765" y="3101244"/>
                  <a:ext cx="777144" cy="657129"/>
                </a:xfrm>
                <a:custGeom>
                  <a:avLst/>
                  <a:gdLst>
                    <a:gd name="connsiteX0" fmla="*/ 225647 w 777144"/>
                    <a:gd name="connsiteY0" fmla="*/ 657130 h 657129"/>
                    <a:gd name="connsiteX1" fmla="*/ 615791 w 777144"/>
                    <a:gd name="connsiteY1" fmla="*/ 657130 h 657129"/>
                    <a:gd name="connsiteX2" fmla="*/ 615791 w 777144"/>
                    <a:gd name="connsiteY2" fmla="*/ 522256 h 657129"/>
                    <a:gd name="connsiteX3" fmla="*/ 638461 w 777144"/>
                    <a:gd name="connsiteY3" fmla="*/ 499586 h 657129"/>
                    <a:gd name="connsiteX4" fmla="*/ 777145 w 777144"/>
                    <a:gd name="connsiteY4" fmla="*/ 499586 h 657129"/>
                    <a:gd name="connsiteX5" fmla="*/ 777145 w 777144"/>
                    <a:gd name="connsiteY5" fmla="*/ 56483 h 657129"/>
                    <a:gd name="connsiteX6" fmla="*/ 720757 w 777144"/>
                    <a:gd name="connsiteY6" fmla="*/ 95 h 657129"/>
                    <a:gd name="connsiteX7" fmla="*/ 650748 w 777144"/>
                    <a:gd name="connsiteY7" fmla="*/ 95 h 657129"/>
                    <a:gd name="connsiteX8" fmla="*/ 642271 w 777144"/>
                    <a:gd name="connsiteY8" fmla="*/ 8287 h 657129"/>
                    <a:gd name="connsiteX9" fmla="*/ 642271 w 777144"/>
                    <a:gd name="connsiteY9" fmla="*/ 43910 h 657129"/>
                    <a:gd name="connsiteX10" fmla="*/ 539115 w 777144"/>
                    <a:gd name="connsiteY10" fmla="*/ 43910 h 657129"/>
                    <a:gd name="connsiteX11" fmla="*/ 539115 w 777144"/>
                    <a:gd name="connsiteY11" fmla="*/ 8191 h 657129"/>
                    <a:gd name="connsiteX12" fmla="*/ 530924 w 777144"/>
                    <a:gd name="connsiteY12" fmla="*/ 0 h 657129"/>
                    <a:gd name="connsiteX13" fmla="*/ 246031 w 777144"/>
                    <a:gd name="connsiteY13" fmla="*/ 0 h 657129"/>
                    <a:gd name="connsiteX14" fmla="*/ 237839 w 777144"/>
                    <a:gd name="connsiteY14" fmla="*/ 8191 h 657129"/>
                    <a:gd name="connsiteX15" fmla="*/ 237839 w 777144"/>
                    <a:gd name="connsiteY15" fmla="*/ 43815 h 657129"/>
                    <a:gd name="connsiteX16" fmla="*/ 134779 w 777144"/>
                    <a:gd name="connsiteY16" fmla="*/ 43815 h 657129"/>
                    <a:gd name="connsiteX17" fmla="*/ 134779 w 777144"/>
                    <a:gd name="connsiteY17" fmla="*/ 8191 h 657129"/>
                    <a:gd name="connsiteX18" fmla="*/ 126302 w 777144"/>
                    <a:gd name="connsiteY18" fmla="*/ 0 h 657129"/>
                    <a:gd name="connsiteX19" fmla="*/ 56388 w 777144"/>
                    <a:gd name="connsiteY19" fmla="*/ 0 h 657129"/>
                    <a:gd name="connsiteX20" fmla="*/ 0 w 777144"/>
                    <a:gd name="connsiteY20" fmla="*/ 56388 h 657129"/>
                    <a:gd name="connsiteX21" fmla="*/ 0 w 777144"/>
                    <a:gd name="connsiteY21" fmla="*/ 392906 h 657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7144" h="657129">
                      <a:moveTo>
                        <a:pt x="225647" y="657130"/>
                      </a:moveTo>
                      <a:lnTo>
                        <a:pt x="615791" y="657130"/>
                      </a:lnTo>
                      <a:lnTo>
                        <a:pt x="615791" y="522256"/>
                      </a:lnTo>
                      <a:cubicBezTo>
                        <a:pt x="615791" y="509969"/>
                        <a:pt x="625793" y="499586"/>
                        <a:pt x="638461" y="499586"/>
                      </a:cubicBezTo>
                      <a:lnTo>
                        <a:pt x="777145" y="499586"/>
                      </a:lnTo>
                      <a:lnTo>
                        <a:pt x="777145" y="56483"/>
                      </a:lnTo>
                      <a:cubicBezTo>
                        <a:pt x="777145" y="25241"/>
                        <a:pt x="751904" y="95"/>
                        <a:pt x="720757" y="95"/>
                      </a:cubicBezTo>
                      <a:lnTo>
                        <a:pt x="650748" y="95"/>
                      </a:lnTo>
                      <a:cubicBezTo>
                        <a:pt x="646081" y="95"/>
                        <a:pt x="642271" y="3524"/>
                        <a:pt x="642271" y="8287"/>
                      </a:cubicBezTo>
                      <a:lnTo>
                        <a:pt x="642271" y="43910"/>
                      </a:lnTo>
                      <a:cubicBezTo>
                        <a:pt x="642271" y="112871"/>
                        <a:pt x="539115" y="112871"/>
                        <a:pt x="539115" y="43910"/>
                      </a:cubicBezTo>
                      <a:lnTo>
                        <a:pt x="539115" y="8191"/>
                      </a:lnTo>
                      <a:cubicBezTo>
                        <a:pt x="539115" y="3429"/>
                        <a:pt x="535400" y="0"/>
                        <a:pt x="530924" y="0"/>
                      </a:cubicBezTo>
                      <a:lnTo>
                        <a:pt x="246031" y="0"/>
                      </a:lnTo>
                      <a:cubicBezTo>
                        <a:pt x="241649" y="0"/>
                        <a:pt x="237839" y="3429"/>
                        <a:pt x="237839" y="8191"/>
                      </a:cubicBezTo>
                      <a:lnTo>
                        <a:pt x="237839" y="43815"/>
                      </a:lnTo>
                      <a:cubicBezTo>
                        <a:pt x="237839" y="112776"/>
                        <a:pt x="134779" y="112776"/>
                        <a:pt x="134779" y="43815"/>
                      </a:cubicBezTo>
                      <a:lnTo>
                        <a:pt x="134779" y="8191"/>
                      </a:lnTo>
                      <a:cubicBezTo>
                        <a:pt x="134779" y="3429"/>
                        <a:pt x="130969" y="0"/>
                        <a:pt x="126302" y="0"/>
                      </a:cubicBezTo>
                      <a:lnTo>
                        <a:pt x="56388" y="0"/>
                      </a:lnTo>
                      <a:cubicBezTo>
                        <a:pt x="25146" y="0"/>
                        <a:pt x="0" y="25146"/>
                        <a:pt x="0" y="56388"/>
                      </a:cubicBezTo>
                      <a:lnTo>
                        <a:pt x="0" y="392906"/>
                      </a:lnTo>
                    </a:path>
                  </a:pathLst>
                </a:custGeom>
                <a:noFill/>
                <a:ln w="254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Полилиния: фигура 94">
                  <a:extLst>
                    <a:ext uri="{FF2B5EF4-FFF2-40B4-BE49-F238E27FC236}">
                      <a16:creationId xmlns:a16="http://schemas.microsoft.com/office/drawing/2014/main" id="{18B900E6-0518-44CF-8E53-FDB582D74CA8}"/>
                    </a:ext>
                  </a:extLst>
                </p:cNvPr>
                <p:cNvSpPr/>
                <p:nvPr/>
              </p:nvSpPr>
              <p:spPr>
                <a:xfrm>
                  <a:off x="6363462" y="3600925"/>
                  <a:ext cx="161544" cy="157448"/>
                </a:xfrm>
                <a:custGeom>
                  <a:avLst/>
                  <a:gdLst>
                    <a:gd name="connsiteX0" fmla="*/ 0 w 161544"/>
                    <a:gd name="connsiteY0" fmla="*/ 157448 h 157448"/>
                    <a:gd name="connsiteX1" fmla="*/ 161544 w 161544"/>
                    <a:gd name="connsiteY1" fmla="*/ 0 h 157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1544" h="157448">
                      <a:moveTo>
                        <a:pt x="0" y="157448"/>
                      </a:moveTo>
                      <a:lnTo>
                        <a:pt x="161544" y="0"/>
                      </a:lnTo>
                    </a:path>
                  </a:pathLst>
                </a:custGeom>
                <a:ln w="2540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Рисунок 22">
                <a:extLst>
                  <a:ext uri="{FF2B5EF4-FFF2-40B4-BE49-F238E27FC236}">
                    <a16:creationId xmlns:a16="http://schemas.microsoft.com/office/drawing/2014/main" id="{59981BDF-AA06-4D47-9DC5-1E2A5F156EA7}"/>
                  </a:ext>
                </a:extLst>
              </p:cNvPr>
              <p:cNvGrpSpPr/>
              <p:nvPr/>
            </p:nvGrpSpPr>
            <p:grpSpPr>
              <a:xfrm>
                <a:off x="5657850" y="3510533"/>
                <a:ext cx="313467" cy="313467"/>
                <a:chOff x="5657850" y="3510533"/>
                <a:chExt cx="313467" cy="313467"/>
              </a:xfrm>
              <a:noFill/>
            </p:grpSpPr>
            <p:sp>
              <p:nvSpPr>
                <p:cNvPr id="47" name="Полилиния: фигура 86">
                  <a:extLst>
                    <a:ext uri="{FF2B5EF4-FFF2-40B4-BE49-F238E27FC236}">
                      <a16:creationId xmlns:a16="http://schemas.microsoft.com/office/drawing/2014/main" id="{89687B32-9D90-4B5B-A57A-FC5EE6B48F2F}"/>
                    </a:ext>
                  </a:extLst>
                </p:cNvPr>
                <p:cNvSpPr/>
                <p:nvPr/>
              </p:nvSpPr>
              <p:spPr>
                <a:xfrm>
                  <a:off x="5657850" y="3510533"/>
                  <a:ext cx="313467" cy="313467"/>
                </a:xfrm>
                <a:custGeom>
                  <a:avLst/>
                  <a:gdLst>
                    <a:gd name="connsiteX0" fmla="*/ 313468 w 313467"/>
                    <a:gd name="connsiteY0" fmla="*/ 156781 h 313467"/>
                    <a:gd name="connsiteX1" fmla="*/ 156686 w 313467"/>
                    <a:gd name="connsiteY1" fmla="*/ 313468 h 313467"/>
                    <a:gd name="connsiteX2" fmla="*/ 0 w 313467"/>
                    <a:gd name="connsiteY2" fmla="*/ 156781 h 313467"/>
                    <a:gd name="connsiteX3" fmla="*/ 156781 w 313467"/>
                    <a:gd name="connsiteY3" fmla="*/ 0 h 313467"/>
                    <a:gd name="connsiteX4" fmla="*/ 313468 w 313467"/>
                    <a:gd name="connsiteY4" fmla="*/ 156781 h 313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467" h="313467">
                      <a:moveTo>
                        <a:pt x="313468" y="156781"/>
                      </a:moveTo>
                      <a:cubicBezTo>
                        <a:pt x="313468" y="243364"/>
                        <a:pt x="243269" y="313468"/>
                        <a:pt x="156686" y="313468"/>
                      </a:cubicBezTo>
                      <a:cubicBezTo>
                        <a:pt x="70104" y="313468"/>
                        <a:pt x="0" y="243364"/>
                        <a:pt x="0" y="156781"/>
                      </a:cubicBezTo>
                      <a:cubicBezTo>
                        <a:pt x="0" y="70294"/>
                        <a:pt x="70104" y="0"/>
                        <a:pt x="156781" y="0"/>
                      </a:cubicBezTo>
                      <a:cubicBezTo>
                        <a:pt x="243269" y="0"/>
                        <a:pt x="313468" y="70199"/>
                        <a:pt x="313468" y="156781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Полилиния: фигура 87">
                  <a:extLst>
                    <a:ext uri="{FF2B5EF4-FFF2-40B4-BE49-F238E27FC236}">
                      <a16:creationId xmlns:a16="http://schemas.microsoft.com/office/drawing/2014/main" id="{9C62B513-46DF-441C-A5BF-F9A50CD35262}"/>
                    </a:ext>
                  </a:extLst>
                </p:cNvPr>
                <p:cNvSpPr/>
                <p:nvPr/>
              </p:nvSpPr>
              <p:spPr>
                <a:xfrm>
                  <a:off x="5724334" y="3604545"/>
                  <a:ext cx="180498" cy="123825"/>
                </a:xfrm>
                <a:custGeom>
                  <a:avLst/>
                  <a:gdLst>
                    <a:gd name="connsiteX0" fmla="*/ 0 w 180498"/>
                    <a:gd name="connsiteY0" fmla="*/ 62294 h 123825"/>
                    <a:gd name="connsiteX1" fmla="*/ 62579 w 180498"/>
                    <a:gd name="connsiteY1" fmla="*/ 123825 h 123825"/>
                    <a:gd name="connsiteX2" fmla="*/ 180499 w 180498"/>
                    <a:gd name="connsiteY2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498" h="123825">
                      <a:moveTo>
                        <a:pt x="0" y="62294"/>
                      </a:moveTo>
                      <a:lnTo>
                        <a:pt x="62579" y="123825"/>
                      </a:lnTo>
                      <a:lnTo>
                        <a:pt x="180499" y="0"/>
                      </a:lnTo>
                    </a:path>
                  </a:pathLst>
                </a:custGeom>
                <a:noFill/>
                <a:ln w="2540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9E6B947-2E67-4426-99E4-CF98079E6CCC}"/>
                </a:ext>
              </a:extLst>
            </p:cNvPr>
            <p:cNvSpPr txBox="1"/>
            <p:nvPr/>
          </p:nvSpPr>
          <p:spPr>
            <a:xfrm flipH="1">
              <a:off x="1785911" y="2578291"/>
              <a:ext cx="20113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ru-RU" sz="1400" b="1" dirty="0">
                  <a:solidFill>
                    <a:srgbClr val="0082BB"/>
                  </a:solidFill>
                  <a:cs typeface="Arial" panose="020B0604020202020204" pitchFamily="34" charset="0"/>
                </a:rPr>
                <a:t>ВЫБРАТЬ ТЕМУ,</a:t>
              </a:r>
              <a:br>
                <a:rPr lang="ru-RU" sz="1400" b="1" dirty="0">
                  <a:solidFill>
                    <a:srgbClr val="0082BB"/>
                  </a:solidFill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дату и время урока на сайте </a:t>
              </a:r>
            </a:p>
            <a:p>
              <a:pPr algn="ctr" defTabSz="685800">
                <a:defRPr/>
              </a:pPr>
              <a:r>
                <a:rPr lang="ru-RU" sz="1400" b="1" u="sng" dirty="0">
                  <a:solidFill>
                    <a:srgbClr val="0082BB"/>
                  </a:solidFill>
                  <a:cs typeface="Arial" panose="020B0604020202020204" pitchFamily="34" charset="0"/>
                </a:rPr>
                <a:t>http://d</a:t>
              </a:r>
              <a:r>
                <a:rPr lang="en-US" sz="1400" b="1" u="sng" dirty="0" err="1">
                  <a:solidFill>
                    <a:srgbClr val="0082BB"/>
                  </a:solidFill>
                  <a:cs typeface="Arial" panose="020B0604020202020204" pitchFamily="34" charset="0"/>
                </a:rPr>
                <a:t>ni-fg</a:t>
              </a:r>
              <a:r>
                <a:rPr lang="ru-RU" sz="1400" b="1" u="sng" dirty="0">
                  <a:solidFill>
                    <a:srgbClr val="0082BB"/>
                  </a:solidFill>
                  <a:cs typeface="Arial" panose="020B0604020202020204" pitchFamily="34" charset="0"/>
                </a:rPr>
                <a:t>.</a:t>
              </a:r>
              <a:r>
                <a:rPr lang="ru-RU" sz="1400" b="1" u="sng" dirty="0" err="1">
                  <a:solidFill>
                    <a:srgbClr val="0082BB"/>
                  </a:solidFill>
                  <a:cs typeface="Arial" panose="020B0604020202020204" pitchFamily="34" charset="0"/>
                </a:rPr>
                <a:t>ru</a:t>
              </a:r>
              <a:endParaRPr lang="ru-RU" sz="1400" b="1" u="sng" dirty="0">
                <a:solidFill>
                  <a:srgbClr val="0082BB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920375" y="1800321"/>
            <a:ext cx="1817180" cy="2140445"/>
            <a:chOff x="3637772" y="1391953"/>
            <a:chExt cx="1817180" cy="2140445"/>
          </a:xfrm>
        </p:grpSpPr>
        <p:grpSp>
          <p:nvGrpSpPr>
            <p:cNvPr id="66" name="Рисунок 530">
              <a:extLst>
                <a:ext uri="{FF2B5EF4-FFF2-40B4-BE49-F238E27FC236}">
                  <a16:creationId xmlns:a16="http://schemas.microsoft.com/office/drawing/2014/main" id="{B8D8F195-B56F-4623-B91D-01D51C1CFA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76608" y="1391953"/>
              <a:ext cx="1139508" cy="1109746"/>
              <a:chOff x="5657850" y="3024187"/>
              <a:chExt cx="877919" cy="808100"/>
            </a:xfrm>
            <a:noFill/>
          </p:grpSpPr>
          <p:sp>
            <p:nvSpPr>
              <p:cNvPr id="67" name="Полилиния: фигура 105">
                <a:extLst>
                  <a:ext uri="{FF2B5EF4-FFF2-40B4-BE49-F238E27FC236}">
                    <a16:creationId xmlns:a16="http://schemas.microsoft.com/office/drawing/2014/main" id="{1B9FC560-CF4B-4F75-81E6-2722D5B0558D}"/>
                  </a:ext>
                </a:extLst>
              </p:cNvPr>
              <p:cNvSpPr/>
              <p:nvPr/>
            </p:nvSpPr>
            <p:spPr>
              <a:xfrm>
                <a:off x="5657850" y="3204685"/>
                <a:ext cx="171735" cy="585918"/>
              </a:xfrm>
              <a:custGeom>
                <a:avLst/>
                <a:gdLst>
                  <a:gd name="connsiteX0" fmla="*/ 156591 w 171735"/>
                  <a:gd name="connsiteY0" fmla="*/ 560642 h 585918"/>
                  <a:gd name="connsiteX1" fmla="*/ 154115 w 171735"/>
                  <a:gd name="connsiteY1" fmla="*/ 563118 h 585918"/>
                  <a:gd name="connsiteX2" fmla="*/ 0 w 171735"/>
                  <a:gd name="connsiteY2" fmla="*/ 494633 h 585918"/>
                  <a:gd name="connsiteX3" fmla="*/ 0 w 171735"/>
                  <a:gd name="connsiteY3" fmla="*/ 64579 h 585918"/>
                  <a:gd name="connsiteX4" fmla="*/ 64961 w 171735"/>
                  <a:gd name="connsiteY4" fmla="*/ 0 h 585918"/>
                  <a:gd name="connsiteX5" fmla="*/ 171736 w 171735"/>
                  <a:gd name="connsiteY5" fmla="*/ 0 h 58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735" h="585918">
                    <a:moveTo>
                      <a:pt x="156591" y="560642"/>
                    </a:moveTo>
                    <a:cubicBezTo>
                      <a:pt x="155924" y="561689"/>
                      <a:pt x="154781" y="562832"/>
                      <a:pt x="154115" y="563118"/>
                    </a:cubicBezTo>
                    <a:cubicBezTo>
                      <a:pt x="102489" y="608743"/>
                      <a:pt x="0" y="585883"/>
                      <a:pt x="0" y="494633"/>
                    </a:cubicBezTo>
                    <a:lnTo>
                      <a:pt x="0" y="64579"/>
                    </a:lnTo>
                    <a:cubicBezTo>
                      <a:pt x="0" y="28670"/>
                      <a:pt x="29147" y="0"/>
                      <a:pt x="64961" y="0"/>
                    </a:cubicBezTo>
                    <a:lnTo>
                      <a:pt x="171736" y="0"/>
                    </a:lnTo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" name="Полилиния: фигура 106">
                <a:extLst>
                  <a:ext uri="{FF2B5EF4-FFF2-40B4-BE49-F238E27FC236}">
                    <a16:creationId xmlns:a16="http://schemas.microsoft.com/office/drawing/2014/main" id="{5DC802D5-247C-401C-8625-76C95D8AF640}"/>
                  </a:ext>
                </a:extLst>
              </p:cNvPr>
              <p:cNvSpPr/>
              <p:nvPr/>
            </p:nvSpPr>
            <p:spPr>
              <a:xfrm>
                <a:off x="5775197" y="3024187"/>
                <a:ext cx="645890" cy="763524"/>
              </a:xfrm>
              <a:custGeom>
                <a:avLst/>
                <a:gdLst>
                  <a:gd name="connsiteX0" fmla="*/ 645890 w 645890"/>
                  <a:gd name="connsiteY0" fmla="*/ 360236 h 763524"/>
                  <a:gd name="connsiteX1" fmla="*/ 645890 w 645890"/>
                  <a:gd name="connsiteY1" fmla="*/ 52959 h 763524"/>
                  <a:gd name="connsiteX2" fmla="*/ 592931 w 645890"/>
                  <a:gd name="connsiteY2" fmla="*/ 0 h 763524"/>
                  <a:gd name="connsiteX3" fmla="*/ 107347 w 645890"/>
                  <a:gd name="connsiteY3" fmla="*/ 0 h 763524"/>
                  <a:gd name="connsiteX4" fmla="*/ 54388 w 645890"/>
                  <a:gd name="connsiteY4" fmla="*/ 52959 h 763524"/>
                  <a:gd name="connsiteX5" fmla="*/ 54388 w 645890"/>
                  <a:gd name="connsiteY5" fmla="*/ 180404 h 763524"/>
                  <a:gd name="connsiteX6" fmla="*/ 54388 w 645890"/>
                  <a:gd name="connsiteY6" fmla="*/ 696087 h 763524"/>
                  <a:gd name="connsiteX7" fmla="*/ 39338 w 645890"/>
                  <a:gd name="connsiteY7" fmla="*/ 741045 h 763524"/>
                  <a:gd name="connsiteX8" fmla="*/ 36862 w 645890"/>
                  <a:gd name="connsiteY8" fmla="*/ 743522 h 763524"/>
                  <a:gd name="connsiteX9" fmla="*/ 0 w 645890"/>
                  <a:gd name="connsiteY9" fmla="*/ 763524 h 763524"/>
                  <a:gd name="connsiteX10" fmla="*/ 373571 w 645890"/>
                  <a:gd name="connsiteY10" fmla="*/ 763524 h 76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5890" h="763524">
                    <a:moveTo>
                      <a:pt x="645890" y="360236"/>
                    </a:moveTo>
                    <a:lnTo>
                      <a:pt x="645890" y="52959"/>
                    </a:lnTo>
                    <a:cubicBezTo>
                      <a:pt x="645890" y="23813"/>
                      <a:pt x="621983" y="0"/>
                      <a:pt x="592931" y="0"/>
                    </a:cubicBezTo>
                    <a:lnTo>
                      <a:pt x="107347" y="0"/>
                    </a:lnTo>
                    <a:cubicBezTo>
                      <a:pt x="78200" y="0"/>
                      <a:pt x="54388" y="23908"/>
                      <a:pt x="54388" y="52959"/>
                    </a:cubicBezTo>
                    <a:lnTo>
                      <a:pt x="54388" y="180404"/>
                    </a:lnTo>
                    <a:lnTo>
                      <a:pt x="54388" y="696087"/>
                    </a:lnTo>
                    <a:cubicBezTo>
                      <a:pt x="54388" y="715042"/>
                      <a:pt x="48387" y="730187"/>
                      <a:pt x="39338" y="741045"/>
                    </a:cubicBezTo>
                    <a:cubicBezTo>
                      <a:pt x="38671" y="742093"/>
                      <a:pt x="37529" y="743236"/>
                      <a:pt x="36862" y="743522"/>
                    </a:cubicBezTo>
                    <a:cubicBezTo>
                      <a:pt x="27051" y="754475"/>
                      <a:pt x="14002" y="760762"/>
                      <a:pt x="0" y="763524"/>
                    </a:cubicBezTo>
                    <a:lnTo>
                      <a:pt x="373571" y="763524"/>
                    </a:lnTo>
                  </a:path>
                </a:pathLst>
              </a:cu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" name="Полилиния: фигура 107">
                <a:extLst>
                  <a:ext uri="{FF2B5EF4-FFF2-40B4-BE49-F238E27FC236}">
                    <a16:creationId xmlns:a16="http://schemas.microsoft.com/office/drawing/2014/main" id="{0BDA25ED-ABD5-4D74-BF80-40F448F519BA}"/>
                  </a:ext>
                </a:extLst>
              </p:cNvPr>
              <p:cNvSpPr/>
              <p:nvPr/>
            </p:nvSpPr>
            <p:spPr>
              <a:xfrm>
                <a:off x="5927502" y="3228212"/>
                <a:ext cx="379952" cy="9525"/>
              </a:xfrm>
              <a:custGeom>
                <a:avLst/>
                <a:gdLst>
                  <a:gd name="connsiteX0" fmla="*/ 0 w 379952"/>
                  <a:gd name="connsiteY0" fmla="*/ 0 h 9525"/>
                  <a:gd name="connsiteX1" fmla="*/ 379952 w 37995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9952" h="9525">
                    <a:moveTo>
                      <a:pt x="0" y="0"/>
                    </a:moveTo>
                    <a:lnTo>
                      <a:pt x="379952" y="0"/>
                    </a:lnTo>
                  </a:path>
                </a:pathLst>
              </a:custGeom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" name="Полилиния: фигура 108">
                <a:extLst>
                  <a:ext uri="{FF2B5EF4-FFF2-40B4-BE49-F238E27FC236}">
                    <a16:creationId xmlns:a16="http://schemas.microsoft.com/office/drawing/2014/main" id="{4127A850-65DD-4612-A04D-8274945C6D17}"/>
                  </a:ext>
                </a:extLst>
              </p:cNvPr>
              <p:cNvSpPr/>
              <p:nvPr/>
            </p:nvSpPr>
            <p:spPr>
              <a:xfrm>
                <a:off x="5927502" y="3353942"/>
                <a:ext cx="379952" cy="9525"/>
              </a:xfrm>
              <a:custGeom>
                <a:avLst/>
                <a:gdLst>
                  <a:gd name="connsiteX0" fmla="*/ 0 w 379952"/>
                  <a:gd name="connsiteY0" fmla="*/ 0 h 9525"/>
                  <a:gd name="connsiteX1" fmla="*/ 379952 w 37995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9952" h="9525">
                    <a:moveTo>
                      <a:pt x="0" y="0"/>
                    </a:moveTo>
                    <a:lnTo>
                      <a:pt x="379952" y="0"/>
                    </a:lnTo>
                  </a:path>
                </a:pathLst>
              </a:custGeom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" name="Полилиния: фигура 109">
                <a:extLst>
                  <a:ext uri="{FF2B5EF4-FFF2-40B4-BE49-F238E27FC236}">
                    <a16:creationId xmlns:a16="http://schemas.microsoft.com/office/drawing/2014/main" id="{2ED81E4E-6C21-462C-94A1-910FEC9DF42A}"/>
                  </a:ext>
                </a:extLst>
              </p:cNvPr>
              <p:cNvSpPr/>
              <p:nvPr/>
            </p:nvSpPr>
            <p:spPr>
              <a:xfrm>
                <a:off x="5927502" y="3479577"/>
                <a:ext cx="196310" cy="9525"/>
              </a:xfrm>
              <a:custGeom>
                <a:avLst/>
                <a:gdLst>
                  <a:gd name="connsiteX0" fmla="*/ 196310 w 196310"/>
                  <a:gd name="connsiteY0" fmla="*/ 0 h 9525"/>
                  <a:gd name="connsiteX1" fmla="*/ 0 w 19631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6310" h="9525">
                    <a:moveTo>
                      <a:pt x="196310" y="0"/>
                    </a:moveTo>
                    <a:lnTo>
                      <a:pt x="0" y="0"/>
                    </a:lnTo>
                  </a:path>
                </a:pathLst>
              </a:custGeom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" name="Полилиния: фигура 110">
                <a:extLst>
                  <a:ext uri="{FF2B5EF4-FFF2-40B4-BE49-F238E27FC236}">
                    <a16:creationId xmlns:a16="http://schemas.microsoft.com/office/drawing/2014/main" id="{78AB55E7-31BA-4300-9D1D-65A418A60D9E}"/>
                  </a:ext>
                </a:extLst>
              </p:cNvPr>
              <p:cNvSpPr/>
              <p:nvPr/>
            </p:nvSpPr>
            <p:spPr>
              <a:xfrm>
                <a:off x="5927502" y="3605212"/>
                <a:ext cx="151637" cy="9525"/>
              </a:xfrm>
              <a:custGeom>
                <a:avLst/>
                <a:gdLst>
                  <a:gd name="connsiteX0" fmla="*/ 151638 w 151637"/>
                  <a:gd name="connsiteY0" fmla="*/ 0 h 9525"/>
                  <a:gd name="connsiteX1" fmla="*/ 0 w 151637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637" h="9525">
                    <a:moveTo>
                      <a:pt x="151638" y="0"/>
                    </a:moveTo>
                    <a:lnTo>
                      <a:pt x="0" y="0"/>
                    </a:lnTo>
                  </a:path>
                </a:pathLst>
              </a:custGeom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" name="Полилиния: фигура 111">
                <a:extLst>
                  <a:ext uri="{FF2B5EF4-FFF2-40B4-BE49-F238E27FC236}">
                    <a16:creationId xmlns:a16="http://schemas.microsoft.com/office/drawing/2014/main" id="{7421C2B3-A238-4636-A832-057D35D1508A}"/>
                  </a:ext>
                </a:extLst>
              </p:cNvPr>
              <p:cNvSpPr/>
              <p:nvPr/>
            </p:nvSpPr>
            <p:spPr>
              <a:xfrm>
                <a:off x="6096285" y="3392804"/>
                <a:ext cx="439483" cy="439483"/>
              </a:xfrm>
              <a:custGeom>
                <a:avLst/>
                <a:gdLst>
                  <a:gd name="connsiteX0" fmla="*/ 439484 w 439483"/>
                  <a:gd name="connsiteY0" fmla="*/ 219742 h 439483"/>
                  <a:gd name="connsiteX1" fmla="*/ 219742 w 439483"/>
                  <a:gd name="connsiteY1" fmla="*/ 439483 h 439483"/>
                  <a:gd name="connsiteX2" fmla="*/ 0 w 439483"/>
                  <a:gd name="connsiteY2" fmla="*/ 219742 h 439483"/>
                  <a:gd name="connsiteX3" fmla="*/ 219742 w 439483"/>
                  <a:gd name="connsiteY3" fmla="*/ 0 h 439483"/>
                  <a:gd name="connsiteX4" fmla="*/ 439484 w 439483"/>
                  <a:gd name="connsiteY4" fmla="*/ 219742 h 439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483" h="439483">
                    <a:moveTo>
                      <a:pt x="439484" y="219742"/>
                    </a:moveTo>
                    <a:cubicBezTo>
                      <a:pt x="439484" y="340995"/>
                      <a:pt x="341090" y="439483"/>
                      <a:pt x="219742" y="439483"/>
                    </a:cubicBezTo>
                    <a:cubicBezTo>
                      <a:pt x="98393" y="439483"/>
                      <a:pt x="0" y="340995"/>
                      <a:pt x="0" y="219742"/>
                    </a:cubicBezTo>
                    <a:cubicBezTo>
                      <a:pt x="0" y="98298"/>
                      <a:pt x="98393" y="0"/>
                      <a:pt x="219742" y="0"/>
                    </a:cubicBezTo>
                    <a:cubicBezTo>
                      <a:pt x="341090" y="0"/>
                      <a:pt x="439484" y="98298"/>
                      <a:pt x="439484" y="21974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74" name="Рисунок 530">
                <a:extLst>
                  <a:ext uri="{FF2B5EF4-FFF2-40B4-BE49-F238E27FC236}">
                    <a16:creationId xmlns:a16="http://schemas.microsoft.com/office/drawing/2014/main" id="{00732B32-D0A1-4187-B4AE-79CF84D8AE83}"/>
                  </a:ext>
                </a:extLst>
              </p:cNvPr>
              <p:cNvGrpSpPr/>
              <p:nvPr/>
            </p:nvGrpSpPr>
            <p:grpSpPr>
              <a:xfrm>
                <a:off x="6239446" y="3493864"/>
                <a:ext cx="153161" cy="237172"/>
                <a:chOff x="6239446" y="3493864"/>
                <a:chExt cx="153161" cy="237172"/>
              </a:xfrm>
              <a:noFill/>
            </p:grpSpPr>
            <p:sp>
              <p:nvSpPr>
                <p:cNvPr id="75" name="Полилиния: фигура 113">
                  <a:extLst>
                    <a:ext uri="{FF2B5EF4-FFF2-40B4-BE49-F238E27FC236}">
                      <a16:creationId xmlns:a16="http://schemas.microsoft.com/office/drawing/2014/main" id="{6C43844C-CD6B-4AF2-9F69-34D6F29010A1}"/>
                    </a:ext>
                  </a:extLst>
                </p:cNvPr>
                <p:cNvSpPr/>
                <p:nvPr/>
              </p:nvSpPr>
              <p:spPr>
                <a:xfrm>
                  <a:off x="6316027" y="3493864"/>
                  <a:ext cx="9525" cy="236029"/>
                </a:xfrm>
                <a:custGeom>
                  <a:avLst/>
                  <a:gdLst>
                    <a:gd name="connsiteX0" fmla="*/ 0 w 9525"/>
                    <a:gd name="connsiteY0" fmla="*/ 0 h 236029"/>
                    <a:gd name="connsiteX1" fmla="*/ 0 w 9525"/>
                    <a:gd name="connsiteY1" fmla="*/ 236029 h 236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36029">
                      <a:moveTo>
                        <a:pt x="0" y="0"/>
                      </a:moveTo>
                      <a:lnTo>
                        <a:pt x="0" y="236029"/>
                      </a:lnTo>
                    </a:path>
                  </a:pathLst>
                </a:custGeom>
                <a:ln w="25400" cap="flat">
                  <a:solidFill>
                    <a:srgbClr val="0082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Полилиния: фигура 114">
                  <a:extLst>
                    <a:ext uri="{FF2B5EF4-FFF2-40B4-BE49-F238E27FC236}">
                      <a16:creationId xmlns:a16="http://schemas.microsoft.com/office/drawing/2014/main" id="{82D25AFF-0DD1-4323-9688-3961491151AC}"/>
                    </a:ext>
                  </a:extLst>
                </p:cNvPr>
                <p:cNvSpPr/>
                <p:nvPr/>
              </p:nvSpPr>
              <p:spPr>
                <a:xfrm>
                  <a:off x="6239446" y="3654551"/>
                  <a:ext cx="153161" cy="76485"/>
                </a:xfrm>
                <a:custGeom>
                  <a:avLst/>
                  <a:gdLst>
                    <a:gd name="connsiteX0" fmla="*/ 153162 w 153161"/>
                    <a:gd name="connsiteY0" fmla="*/ 0 h 76485"/>
                    <a:gd name="connsiteX1" fmla="*/ 76581 w 153161"/>
                    <a:gd name="connsiteY1" fmla="*/ 76486 h 76485"/>
                    <a:gd name="connsiteX2" fmla="*/ 0 w 153161"/>
                    <a:gd name="connsiteY2" fmla="*/ 0 h 76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3161" h="76485">
                      <a:moveTo>
                        <a:pt x="153162" y="0"/>
                      </a:moveTo>
                      <a:lnTo>
                        <a:pt x="76581" y="764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flat">
                  <a:solidFill>
                    <a:srgbClr val="0082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80C5F38-C64B-4796-B1E9-968BD61652B6}"/>
                </a:ext>
              </a:extLst>
            </p:cNvPr>
            <p:cNvSpPr txBox="1"/>
            <p:nvPr/>
          </p:nvSpPr>
          <p:spPr>
            <a:xfrm flipH="1">
              <a:off x="3637772" y="2578291"/>
              <a:ext cx="18171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ru-RU" sz="1400" b="1" dirty="0">
                  <a:solidFill>
                    <a:srgbClr val="0082BB"/>
                  </a:solidFill>
                  <a:cs typeface="Arial" panose="020B0604020202020204" pitchFamily="34" charset="0"/>
                </a:rPr>
                <a:t>ПОДАТЬ ЗАЯВКУ</a:t>
              </a:r>
            </a:p>
            <a:p>
              <a:pPr algn="ctr" defTabSz="685800">
                <a:defRPr/>
              </a:pPr>
              <a:r>
                <a:rPr lang="ru-RU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для предварительной регистрации</a:t>
              </a:r>
              <a:endParaRPr lang="en-US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866016" y="1868072"/>
            <a:ext cx="1950345" cy="2072694"/>
            <a:chOff x="5621365" y="1459704"/>
            <a:chExt cx="1950345" cy="2072694"/>
          </a:xfrm>
        </p:grpSpPr>
        <p:grpSp>
          <p:nvGrpSpPr>
            <p:cNvPr id="78" name="Рисунок 334">
              <a:extLst>
                <a:ext uri="{FF2B5EF4-FFF2-40B4-BE49-F238E27FC236}">
                  <a16:creationId xmlns:a16="http://schemas.microsoft.com/office/drawing/2014/main" id="{32F4128C-3D3B-4CE0-9DCE-5D8AF8BEE5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72193" y="1459704"/>
              <a:ext cx="1248689" cy="1041995"/>
              <a:chOff x="5657850" y="3048000"/>
              <a:chExt cx="877728" cy="760856"/>
            </a:xfrm>
            <a:noFill/>
          </p:grpSpPr>
          <p:sp>
            <p:nvSpPr>
              <p:cNvPr id="79" name="Полилиния: фигура 118">
                <a:extLst>
                  <a:ext uri="{FF2B5EF4-FFF2-40B4-BE49-F238E27FC236}">
                    <a16:creationId xmlns:a16="http://schemas.microsoft.com/office/drawing/2014/main" id="{A6CCEB3E-1CCC-46E0-AF37-1547C9B04DA0}"/>
                  </a:ext>
                </a:extLst>
              </p:cNvPr>
              <p:cNvSpPr/>
              <p:nvPr/>
            </p:nvSpPr>
            <p:spPr>
              <a:xfrm>
                <a:off x="5657850" y="3048000"/>
                <a:ext cx="877728" cy="614743"/>
              </a:xfrm>
              <a:custGeom>
                <a:avLst/>
                <a:gdLst>
                  <a:gd name="connsiteX0" fmla="*/ 877729 w 877728"/>
                  <a:gd name="connsiteY0" fmla="*/ 596360 h 614743"/>
                  <a:gd name="connsiteX1" fmla="*/ 859346 w 877728"/>
                  <a:gd name="connsiteY1" fmla="*/ 614744 h 614743"/>
                  <a:gd name="connsiteX2" fmla="*/ 18383 w 877728"/>
                  <a:gd name="connsiteY2" fmla="*/ 614744 h 614743"/>
                  <a:gd name="connsiteX3" fmla="*/ 0 w 877728"/>
                  <a:gd name="connsiteY3" fmla="*/ 596360 h 614743"/>
                  <a:gd name="connsiteX4" fmla="*/ 0 w 877728"/>
                  <a:gd name="connsiteY4" fmla="*/ 18383 h 614743"/>
                  <a:gd name="connsiteX5" fmla="*/ 18383 w 877728"/>
                  <a:gd name="connsiteY5" fmla="*/ 0 h 614743"/>
                  <a:gd name="connsiteX6" fmla="*/ 859346 w 877728"/>
                  <a:gd name="connsiteY6" fmla="*/ 0 h 614743"/>
                  <a:gd name="connsiteX7" fmla="*/ 877729 w 877728"/>
                  <a:gd name="connsiteY7" fmla="*/ 18383 h 614743"/>
                  <a:gd name="connsiteX8" fmla="*/ 877729 w 877728"/>
                  <a:gd name="connsiteY8" fmla="*/ 596360 h 61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7728" h="614743">
                    <a:moveTo>
                      <a:pt x="877729" y="596360"/>
                    </a:moveTo>
                    <a:cubicBezTo>
                      <a:pt x="877729" y="606457"/>
                      <a:pt x="869537" y="614744"/>
                      <a:pt x="859346" y="614744"/>
                    </a:cubicBezTo>
                    <a:lnTo>
                      <a:pt x="18383" y="614744"/>
                    </a:lnTo>
                    <a:cubicBezTo>
                      <a:pt x="8192" y="614648"/>
                      <a:pt x="0" y="606457"/>
                      <a:pt x="0" y="596360"/>
                    </a:cubicBezTo>
                    <a:lnTo>
                      <a:pt x="0" y="18383"/>
                    </a:lnTo>
                    <a:cubicBezTo>
                      <a:pt x="0" y="8192"/>
                      <a:pt x="8192" y="0"/>
                      <a:pt x="18383" y="0"/>
                    </a:cubicBezTo>
                    <a:lnTo>
                      <a:pt x="859346" y="0"/>
                    </a:lnTo>
                    <a:cubicBezTo>
                      <a:pt x="869442" y="0"/>
                      <a:pt x="877729" y="8192"/>
                      <a:pt x="877729" y="18383"/>
                    </a:cubicBezTo>
                    <a:lnTo>
                      <a:pt x="877729" y="59636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Полилиния: фигура 119">
                <a:extLst>
                  <a:ext uri="{FF2B5EF4-FFF2-40B4-BE49-F238E27FC236}">
                    <a16:creationId xmlns:a16="http://schemas.microsoft.com/office/drawing/2014/main" id="{F52B6E85-DB44-45C9-97D0-B12505A3E8D1}"/>
                  </a:ext>
                </a:extLst>
              </p:cNvPr>
              <p:cNvSpPr/>
              <p:nvPr/>
            </p:nvSpPr>
            <p:spPr>
              <a:xfrm>
                <a:off x="5690806" y="3079051"/>
                <a:ext cx="811815" cy="489870"/>
              </a:xfrm>
              <a:custGeom>
                <a:avLst/>
                <a:gdLst>
                  <a:gd name="connsiteX0" fmla="*/ 0 w 811815"/>
                  <a:gd name="connsiteY0" fmla="*/ 0 h 489870"/>
                  <a:gd name="connsiteX1" fmla="*/ 811816 w 811815"/>
                  <a:gd name="connsiteY1" fmla="*/ 0 h 489870"/>
                  <a:gd name="connsiteX2" fmla="*/ 811816 w 811815"/>
                  <a:gd name="connsiteY2" fmla="*/ 489871 h 489870"/>
                  <a:gd name="connsiteX3" fmla="*/ 0 w 811815"/>
                  <a:gd name="connsiteY3" fmla="*/ 489871 h 48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1815" h="489870">
                    <a:moveTo>
                      <a:pt x="0" y="0"/>
                    </a:moveTo>
                    <a:lnTo>
                      <a:pt x="811816" y="0"/>
                    </a:lnTo>
                    <a:lnTo>
                      <a:pt x="811816" y="489871"/>
                    </a:lnTo>
                    <a:lnTo>
                      <a:pt x="0" y="489871"/>
                    </a:lnTo>
                    <a:close/>
                  </a:path>
                </a:pathLst>
              </a:cu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" name="Полилиния: фигура 120">
                <a:extLst>
                  <a:ext uri="{FF2B5EF4-FFF2-40B4-BE49-F238E27FC236}">
                    <a16:creationId xmlns:a16="http://schemas.microsoft.com/office/drawing/2014/main" id="{0F7BEE24-AAD9-4E3B-A160-F3F49B45C2F2}"/>
                  </a:ext>
                </a:extLst>
              </p:cNvPr>
              <p:cNvSpPr/>
              <p:nvPr/>
            </p:nvSpPr>
            <p:spPr>
              <a:xfrm>
                <a:off x="5920740" y="3662457"/>
                <a:ext cx="351948" cy="146399"/>
              </a:xfrm>
              <a:custGeom>
                <a:avLst/>
                <a:gdLst>
                  <a:gd name="connsiteX0" fmla="*/ 341757 w 351948"/>
                  <a:gd name="connsiteY0" fmla="*/ 108680 h 146399"/>
                  <a:gd name="connsiteX1" fmla="*/ 233077 w 351948"/>
                  <a:gd name="connsiteY1" fmla="*/ 0 h 146399"/>
                  <a:gd name="connsiteX2" fmla="*/ 118777 w 351948"/>
                  <a:gd name="connsiteY2" fmla="*/ 0 h 146399"/>
                  <a:gd name="connsiteX3" fmla="*/ 10096 w 351948"/>
                  <a:gd name="connsiteY3" fmla="*/ 108680 h 146399"/>
                  <a:gd name="connsiteX4" fmla="*/ 0 w 351948"/>
                  <a:gd name="connsiteY4" fmla="*/ 108680 h 146399"/>
                  <a:gd name="connsiteX5" fmla="*/ 0 w 351948"/>
                  <a:gd name="connsiteY5" fmla="*/ 146399 h 146399"/>
                  <a:gd name="connsiteX6" fmla="*/ 351949 w 351948"/>
                  <a:gd name="connsiteY6" fmla="*/ 146399 h 146399"/>
                  <a:gd name="connsiteX7" fmla="*/ 351949 w 351948"/>
                  <a:gd name="connsiteY7" fmla="*/ 108680 h 146399"/>
                  <a:gd name="connsiteX8" fmla="*/ 341757 w 351948"/>
                  <a:gd name="connsiteY8" fmla="*/ 108680 h 14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948" h="146399">
                    <a:moveTo>
                      <a:pt x="341757" y="108680"/>
                    </a:moveTo>
                    <a:cubicBezTo>
                      <a:pt x="281750" y="108680"/>
                      <a:pt x="233077" y="60007"/>
                      <a:pt x="233077" y="0"/>
                    </a:cubicBezTo>
                    <a:lnTo>
                      <a:pt x="118777" y="0"/>
                    </a:lnTo>
                    <a:cubicBezTo>
                      <a:pt x="118777" y="60007"/>
                      <a:pt x="70104" y="108680"/>
                      <a:pt x="10096" y="108680"/>
                    </a:cubicBezTo>
                    <a:lnTo>
                      <a:pt x="0" y="108680"/>
                    </a:lnTo>
                    <a:lnTo>
                      <a:pt x="0" y="146399"/>
                    </a:lnTo>
                    <a:lnTo>
                      <a:pt x="351949" y="146399"/>
                    </a:lnTo>
                    <a:lnTo>
                      <a:pt x="351949" y="108680"/>
                    </a:lnTo>
                    <a:lnTo>
                      <a:pt x="341757" y="10868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705A50E-96F3-4507-B587-3DC66D5E5B3A}"/>
                </a:ext>
              </a:extLst>
            </p:cNvPr>
            <p:cNvSpPr txBox="1"/>
            <p:nvPr/>
          </p:nvSpPr>
          <p:spPr>
            <a:xfrm flipH="1">
              <a:off x="5621365" y="2578291"/>
              <a:ext cx="19503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ru-RU" sz="1400" b="1" dirty="0">
                  <a:solidFill>
                    <a:srgbClr val="0082BB"/>
                  </a:solidFill>
                  <a:cs typeface="Arial" panose="020B0604020202020204" pitchFamily="34" charset="0"/>
                </a:rPr>
                <a:t>ПРИНЯТЬ УЧАСТИЕ</a:t>
              </a:r>
              <a:br>
                <a:rPr lang="ru-RU" sz="1400" dirty="0">
                  <a:solidFill>
                    <a:srgbClr val="0082BB"/>
                  </a:solidFill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в онлайн-уроке, накануне проверить оборудование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944822" y="1833406"/>
            <a:ext cx="2027321" cy="1676473"/>
            <a:chOff x="7912175" y="1425038"/>
            <a:chExt cx="2027321" cy="1676473"/>
          </a:xfrm>
        </p:grpSpPr>
        <p:grpSp>
          <p:nvGrpSpPr>
            <p:cNvPr id="83" name="Рисунок 647">
              <a:extLst>
                <a:ext uri="{FF2B5EF4-FFF2-40B4-BE49-F238E27FC236}">
                  <a16:creationId xmlns:a16="http://schemas.microsoft.com/office/drawing/2014/main" id="{41C3A1CB-E67A-429E-9E69-E2087CB5F7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84731" y="1425038"/>
              <a:ext cx="1282209" cy="1076661"/>
              <a:chOff x="5681662" y="2990850"/>
              <a:chExt cx="829707" cy="878776"/>
            </a:xfrm>
            <a:noFill/>
          </p:grpSpPr>
          <p:sp>
            <p:nvSpPr>
              <p:cNvPr id="84" name="Полилиния: фигура 122">
                <a:extLst>
                  <a:ext uri="{FF2B5EF4-FFF2-40B4-BE49-F238E27FC236}">
                    <a16:creationId xmlns:a16="http://schemas.microsoft.com/office/drawing/2014/main" id="{CB8FAB81-A1AC-4911-9E1E-A601BEFD0D69}"/>
                  </a:ext>
                </a:extLst>
              </p:cNvPr>
              <p:cNvSpPr/>
              <p:nvPr/>
            </p:nvSpPr>
            <p:spPr>
              <a:xfrm>
                <a:off x="5681662" y="2990850"/>
                <a:ext cx="670464" cy="878776"/>
              </a:xfrm>
              <a:custGeom>
                <a:avLst/>
                <a:gdLst>
                  <a:gd name="connsiteX0" fmla="*/ 669608 w 670464"/>
                  <a:gd name="connsiteY0" fmla="*/ 536924 h 878776"/>
                  <a:gd name="connsiteX1" fmla="*/ 669036 w 670464"/>
                  <a:gd name="connsiteY1" fmla="*/ 878777 h 878776"/>
                  <a:gd name="connsiteX2" fmla="*/ 0 w 670464"/>
                  <a:gd name="connsiteY2" fmla="*/ 877729 h 878776"/>
                  <a:gd name="connsiteX3" fmla="*/ 1429 w 670464"/>
                  <a:gd name="connsiteY3" fmla="*/ 0 h 878776"/>
                  <a:gd name="connsiteX4" fmla="*/ 670465 w 670464"/>
                  <a:gd name="connsiteY4" fmla="*/ 1048 h 878776"/>
                  <a:gd name="connsiteX5" fmla="*/ 670084 w 670464"/>
                  <a:gd name="connsiteY5" fmla="*/ 283750 h 87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464" h="878776">
                    <a:moveTo>
                      <a:pt x="669608" y="536924"/>
                    </a:moveTo>
                    <a:lnTo>
                      <a:pt x="669036" y="878777"/>
                    </a:lnTo>
                    <a:lnTo>
                      <a:pt x="0" y="877729"/>
                    </a:lnTo>
                    <a:lnTo>
                      <a:pt x="1429" y="0"/>
                    </a:lnTo>
                    <a:lnTo>
                      <a:pt x="670465" y="1048"/>
                    </a:lnTo>
                    <a:lnTo>
                      <a:pt x="670084" y="283750"/>
                    </a:lnTo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Полилиния: фигура 123">
                <a:extLst>
                  <a:ext uri="{FF2B5EF4-FFF2-40B4-BE49-F238E27FC236}">
                    <a16:creationId xmlns:a16="http://schemas.microsoft.com/office/drawing/2014/main" id="{AAA7C054-45BA-4F4F-8C73-5F3AE51C5045}"/>
                  </a:ext>
                </a:extLst>
              </p:cNvPr>
              <p:cNvSpPr/>
              <p:nvPr/>
            </p:nvSpPr>
            <p:spPr>
              <a:xfrm>
                <a:off x="5803201" y="3173158"/>
                <a:ext cx="431292" cy="761"/>
              </a:xfrm>
              <a:custGeom>
                <a:avLst/>
                <a:gdLst>
                  <a:gd name="connsiteX0" fmla="*/ 0 w 431292"/>
                  <a:gd name="connsiteY0" fmla="*/ 0 h 761"/>
                  <a:gd name="connsiteX1" fmla="*/ 431292 w 431292"/>
                  <a:gd name="connsiteY1" fmla="*/ 762 h 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292" h="761">
                    <a:moveTo>
                      <a:pt x="0" y="0"/>
                    </a:moveTo>
                    <a:lnTo>
                      <a:pt x="431292" y="762"/>
                    </a:lnTo>
                  </a:path>
                </a:pathLst>
              </a:custGeom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Полилиния: фигура 124">
                <a:extLst>
                  <a:ext uri="{FF2B5EF4-FFF2-40B4-BE49-F238E27FC236}">
                    <a16:creationId xmlns:a16="http://schemas.microsoft.com/office/drawing/2014/main" id="{5465D79F-03E7-4A76-BD39-39E5B35379B1}"/>
                  </a:ext>
                </a:extLst>
              </p:cNvPr>
              <p:cNvSpPr/>
              <p:nvPr/>
            </p:nvSpPr>
            <p:spPr>
              <a:xfrm>
                <a:off x="5803010" y="3286696"/>
                <a:ext cx="399383" cy="666"/>
              </a:xfrm>
              <a:custGeom>
                <a:avLst/>
                <a:gdLst>
                  <a:gd name="connsiteX0" fmla="*/ 0 w 399383"/>
                  <a:gd name="connsiteY0" fmla="*/ 0 h 666"/>
                  <a:gd name="connsiteX1" fmla="*/ 399383 w 399383"/>
                  <a:gd name="connsiteY1" fmla="*/ 667 h 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9383" h="666">
                    <a:moveTo>
                      <a:pt x="0" y="0"/>
                    </a:moveTo>
                    <a:lnTo>
                      <a:pt x="399383" y="667"/>
                    </a:lnTo>
                  </a:path>
                </a:pathLst>
              </a:custGeom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" name="Полилиния: фигура 125">
                <a:extLst>
                  <a:ext uri="{FF2B5EF4-FFF2-40B4-BE49-F238E27FC236}">
                    <a16:creationId xmlns:a16="http://schemas.microsoft.com/office/drawing/2014/main" id="{CF9B83AE-284F-4B1E-87C8-54080DE38B8E}"/>
                  </a:ext>
                </a:extLst>
              </p:cNvPr>
              <p:cNvSpPr/>
              <p:nvPr/>
            </p:nvSpPr>
            <p:spPr>
              <a:xfrm>
                <a:off x="5802820" y="3400139"/>
                <a:ext cx="291465" cy="476"/>
              </a:xfrm>
              <a:custGeom>
                <a:avLst/>
                <a:gdLst>
                  <a:gd name="connsiteX0" fmla="*/ 0 w 291465"/>
                  <a:gd name="connsiteY0" fmla="*/ 0 h 476"/>
                  <a:gd name="connsiteX1" fmla="*/ 291465 w 291465"/>
                  <a:gd name="connsiteY1" fmla="*/ 476 h 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1465" h="476">
                    <a:moveTo>
                      <a:pt x="0" y="0"/>
                    </a:moveTo>
                    <a:lnTo>
                      <a:pt x="291465" y="476"/>
                    </a:lnTo>
                  </a:path>
                </a:pathLst>
              </a:custGeom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88" name="Рисунок 647">
                <a:extLst>
                  <a:ext uri="{FF2B5EF4-FFF2-40B4-BE49-F238E27FC236}">
                    <a16:creationId xmlns:a16="http://schemas.microsoft.com/office/drawing/2014/main" id="{3A523438-B478-473B-B0AE-14C626C8E2C4}"/>
                  </a:ext>
                </a:extLst>
              </p:cNvPr>
              <p:cNvGrpSpPr/>
              <p:nvPr/>
            </p:nvGrpSpPr>
            <p:grpSpPr>
              <a:xfrm>
                <a:off x="5921025" y="3238069"/>
                <a:ext cx="590344" cy="588599"/>
                <a:chOff x="5921025" y="3238069"/>
                <a:chExt cx="590344" cy="588599"/>
              </a:xfrm>
              <a:noFill/>
            </p:grpSpPr>
            <p:sp>
              <p:nvSpPr>
                <p:cNvPr id="90" name="Полилиния: фигура 128">
                  <a:extLst>
                    <a:ext uri="{FF2B5EF4-FFF2-40B4-BE49-F238E27FC236}">
                      <a16:creationId xmlns:a16="http://schemas.microsoft.com/office/drawing/2014/main" id="{B2B46A65-0CF8-4BFD-ACD5-705420365ECC}"/>
                    </a:ext>
                  </a:extLst>
                </p:cNvPr>
                <p:cNvSpPr/>
                <p:nvPr/>
              </p:nvSpPr>
              <p:spPr>
                <a:xfrm>
                  <a:off x="6073640" y="3238069"/>
                  <a:ext cx="437729" cy="436743"/>
                </a:xfrm>
                <a:custGeom>
                  <a:avLst/>
                  <a:gdLst>
                    <a:gd name="connsiteX0" fmla="*/ 15597 w 437729"/>
                    <a:gd name="connsiteY0" fmla="*/ 318566 h 436743"/>
                    <a:gd name="connsiteX1" fmla="*/ 14073 w 437729"/>
                    <a:gd name="connsiteY1" fmla="*/ 387336 h 436743"/>
                    <a:gd name="connsiteX2" fmla="*/ 49220 w 437729"/>
                    <a:gd name="connsiteY2" fmla="*/ 422579 h 436743"/>
                    <a:gd name="connsiteX3" fmla="*/ 118086 w 437729"/>
                    <a:gd name="connsiteY3" fmla="*/ 421245 h 436743"/>
                    <a:gd name="connsiteX4" fmla="*/ 424219 w 437729"/>
                    <a:gd name="connsiteY4" fmla="*/ 89585 h 436743"/>
                    <a:gd name="connsiteX5" fmla="*/ 422790 w 437729"/>
                    <a:gd name="connsiteY5" fmla="*/ 17766 h 436743"/>
                    <a:gd name="connsiteX6" fmla="*/ 420123 w 437729"/>
                    <a:gd name="connsiteY6" fmla="*/ 15004 h 436743"/>
                    <a:gd name="connsiteX7" fmla="*/ 348305 w 437729"/>
                    <a:gd name="connsiteY7" fmla="*/ 13385 h 436743"/>
                    <a:gd name="connsiteX8" fmla="*/ 15597 w 437729"/>
                    <a:gd name="connsiteY8" fmla="*/ 318566 h 436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7729" h="436743">
                      <a:moveTo>
                        <a:pt x="15597" y="318566"/>
                      </a:moveTo>
                      <a:cubicBezTo>
                        <a:pt x="-4596" y="337044"/>
                        <a:pt x="-5263" y="368096"/>
                        <a:pt x="14073" y="387336"/>
                      </a:cubicBezTo>
                      <a:lnTo>
                        <a:pt x="49220" y="422579"/>
                      </a:lnTo>
                      <a:cubicBezTo>
                        <a:pt x="68556" y="441915"/>
                        <a:pt x="99512" y="441438"/>
                        <a:pt x="118086" y="421245"/>
                      </a:cubicBezTo>
                      <a:lnTo>
                        <a:pt x="424219" y="89585"/>
                      </a:lnTo>
                      <a:cubicBezTo>
                        <a:pt x="442698" y="69487"/>
                        <a:pt x="442221" y="37197"/>
                        <a:pt x="422790" y="17766"/>
                      </a:cubicBezTo>
                      <a:lnTo>
                        <a:pt x="420123" y="15004"/>
                      </a:lnTo>
                      <a:cubicBezTo>
                        <a:pt x="400788" y="-4332"/>
                        <a:pt x="368498" y="-5094"/>
                        <a:pt x="348305" y="13385"/>
                      </a:cubicBezTo>
                      <a:lnTo>
                        <a:pt x="15597" y="318566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Полилиния: фигура 129">
                  <a:extLst>
                    <a:ext uri="{FF2B5EF4-FFF2-40B4-BE49-F238E27FC236}">
                      <a16:creationId xmlns:a16="http://schemas.microsoft.com/office/drawing/2014/main" id="{69DDC7AB-6609-40E1-9614-352F068EB411}"/>
                    </a:ext>
                  </a:extLst>
                </p:cNvPr>
                <p:cNvSpPr/>
                <p:nvPr/>
              </p:nvSpPr>
              <p:spPr>
                <a:xfrm>
                  <a:off x="6024692" y="3600640"/>
                  <a:ext cx="122932" cy="123027"/>
                </a:xfrm>
                <a:custGeom>
                  <a:avLst/>
                  <a:gdLst>
                    <a:gd name="connsiteX0" fmla="*/ 49780 w 122932"/>
                    <a:gd name="connsiteY0" fmla="*/ 0 h 123027"/>
                    <a:gd name="connsiteX1" fmla="*/ 7299 w 122932"/>
                    <a:gd name="connsiteY1" fmla="*/ 42386 h 123027"/>
                    <a:gd name="connsiteX2" fmla="*/ 7203 w 122932"/>
                    <a:gd name="connsiteY2" fmla="*/ 77534 h 123027"/>
                    <a:gd name="connsiteX3" fmla="*/ 45303 w 122932"/>
                    <a:gd name="connsiteY3" fmla="*/ 115729 h 123027"/>
                    <a:gd name="connsiteX4" fmla="*/ 80451 w 122932"/>
                    <a:gd name="connsiteY4" fmla="*/ 115824 h 123027"/>
                    <a:gd name="connsiteX5" fmla="*/ 122932 w 122932"/>
                    <a:gd name="connsiteY5" fmla="*/ 73438 h 123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932" h="123027">
                      <a:moveTo>
                        <a:pt x="49780" y="0"/>
                      </a:moveTo>
                      <a:lnTo>
                        <a:pt x="7299" y="42386"/>
                      </a:lnTo>
                      <a:cubicBezTo>
                        <a:pt x="-2417" y="52102"/>
                        <a:pt x="-2417" y="67913"/>
                        <a:pt x="7203" y="77534"/>
                      </a:cubicBezTo>
                      <a:lnTo>
                        <a:pt x="45303" y="115729"/>
                      </a:lnTo>
                      <a:cubicBezTo>
                        <a:pt x="55019" y="125444"/>
                        <a:pt x="70735" y="125444"/>
                        <a:pt x="80451" y="115824"/>
                      </a:cubicBezTo>
                      <a:lnTo>
                        <a:pt x="122932" y="73438"/>
                      </a:lnTo>
                    </a:path>
                  </a:pathLst>
                </a:custGeom>
                <a:noFill/>
                <a:ln w="25400" cap="flat">
                  <a:solidFill>
                    <a:srgbClr val="0082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Полилиния: фигура 130">
                  <a:extLst>
                    <a:ext uri="{FF2B5EF4-FFF2-40B4-BE49-F238E27FC236}">
                      <a16:creationId xmlns:a16="http://schemas.microsoft.com/office/drawing/2014/main" id="{7D622351-73F9-467E-A5DD-C5AFB399DA8A}"/>
                    </a:ext>
                  </a:extLst>
                </p:cNvPr>
                <p:cNvSpPr/>
                <p:nvPr/>
              </p:nvSpPr>
              <p:spPr>
                <a:xfrm>
                  <a:off x="5921025" y="3675983"/>
                  <a:ext cx="151161" cy="150685"/>
                </a:xfrm>
                <a:custGeom>
                  <a:avLst/>
                  <a:gdLst>
                    <a:gd name="connsiteX0" fmla="*/ 109061 w 151161"/>
                    <a:gd name="connsiteY0" fmla="*/ 0 h 150685"/>
                    <a:gd name="connsiteX1" fmla="*/ 48292 w 151161"/>
                    <a:gd name="connsiteY1" fmla="*/ 37529 h 150685"/>
                    <a:gd name="connsiteX2" fmla="*/ 12287 w 151161"/>
                    <a:gd name="connsiteY2" fmla="*/ 129350 h 150685"/>
                    <a:gd name="connsiteX3" fmla="*/ 0 w 151161"/>
                    <a:gd name="connsiteY3" fmla="*/ 150686 h 150685"/>
                    <a:gd name="connsiteX4" fmla="*/ 21431 w 151161"/>
                    <a:gd name="connsiteY4" fmla="*/ 138494 h 150685"/>
                    <a:gd name="connsiteX5" fmla="*/ 113443 w 151161"/>
                    <a:gd name="connsiteY5" fmla="*/ 102870 h 150685"/>
                    <a:gd name="connsiteX6" fmla="*/ 151162 w 151161"/>
                    <a:gd name="connsiteY6" fmla="*/ 42196 h 150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161" h="150685">
                      <a:moveTo>
                        <a:pt x="109061" y="0"/>
                      </a:moveTo>
                      <a:cubicBezTo>
                        <a:pt x="103537" y="3143"/>
                        <a:pt x="66199" y="24575"/>
                        <a:pt x="48292" y="37529"/>
                      </a:cubicBezTo>
                      <a:cubicBezTo>
                        <a:pt x="39815" y="70104"/>
                        <a:pt x="27623" y="100965"/>
                        <a:pt x="12287" y="129350"/>
                      </a:cubicBezTo>
                      <a:cubicBezTo>
                        <a:pt x="8477" y="136588"/>
                        <a:pt x="4382" y="143732"/>
                        <a:pt x="0" y="150686"/>
                      </a:cubicBezTo>
                      <a:cubicBezTo>
                        <a:pt x="6953" y="146304"/>
                        <a:pt x="14097" y="142304"/>
                        <a:pt x="21431" y="138494"/>
                      </a:cubicBezTo>
                      <a:cubicBezTo>
                        <a:pt x="49911" y="123254"/>
                        <a:pt x="80867" y="111252"/>
                        <a:pt x="113443" y="102870"/>
                      </a:cubicBezTo>
                      <a:cubicBezTo>
                        <a:pt x="126397" y="85058"/>
                        <a:pt x="147923" y="47720"/>
                        <a:pt x="151162" y="42196"/>
                      </a:cubicBezTo>
                    </a:path>
                  </a:pathLst>
                </a:custGeom>
                <a:noFill/>
                <a:ln w="25400" cap="flat">
                  <a:solidFill>
                    <a:srgbClr val="0082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Полилиния: фигура 131">
                  <a:extLst>
                    <a:ext uri="{FF2B5EF4-FFF2-40B4-BE49-F238E27FC236}">
                      <a16:creationId xmlns:a16="http://schemas.microsoft.com/office/drawing/2014/main" id="{CA642EBE-8D91-4D6D-A43A-67A61AFFC0E3}"/>
                    </a:ext>
                  </a:extLst>
                </p:cNvPr>
                <p:cNvSpPr/>
                <p:nvPr/>
              </p:nvSpPr>
              <p:spPr>
                <a:xfrm>
                  <a:off x="5923216" y="3763041"/>
                  <a:ext cx="61626" cy="61531"/>
                </a:xfrm>
                <a:custGeom>
                  <a:avLst/>
                  <a:gdLst>
                    <a:gd name="connsiteX0" fmla="*/ 61627 w 61626"/>
                    <a:gd name="connsiteY0" fmla="*/ 0 h 61531"/>
                    <a:gd name="connsiteX1" fmla="*/ 0 w 61626"/>
                    <a:gd name="connsiteY1" fmla="*/ 61531 h 61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626" h="61531">
                      <a:moveTo>
                        <a:pt x="61627" y="0"/>
                      </a:moveTo>
                      <a:lnTo>
                        <a:pt x="0" y="61531"/>
                      </a:lnTo>
                    </a:path>
                  </a:pathLst>
                </a:custGeom>
                <a:ln w="25400" cap="flat">
                  <a:solidFill>
                    <a:srgbClr val="0082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Полилиния: фигура 127">
                <a:extLst>
                  <a:ext uri="{FF2B5EF4-FFF2-40B4-BE49-F238E27FC236}">
                    <a16:creationId xmlns:a16="http://schemas.microsoft.com/office/drawing/2014/main" id="{CF2D3262-1683-4F7A-BE7A-8D310EE4F7A1}"/>
                  </a:ext>
                </a:extLst>
              </p:cNvPr>
              <p:cNvSpPr/>
              <p:nvPr/>
            </p:nvSpPr>
            <p:spPr>
              <a:xfrm>
                <a:off x="5785198" y="3832002"/>
                <a:ext cx="121253" cy="190"/>
              </a:xfrm>
              <a:custGeom>
                <a:avLst/>
                <a:gdLst>
                  <a:gd name="connsiteX0" fmla="*/ 0 w 121253"/>
                  <a:gd name="connsiteY0" fmla="*/ 0 h 190"/>
                  <a:gd name="connsiteX1" fmla="*/ 121253 w 121253"/>
                  <a:gd name="connsiteY1" fmla="*/ 191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253" h="190">
                    <a:moveTo>
                      <a:pt x="0" y="0"/>
                    </a:moveTo>
                    <a:lnTo>
                      <a:pt x="121253" y="191"/>
                    </a:lnTo>
                  </a:path>
                </a:pathLst>
              </a:custGeom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CE16C0F-1A32-4011-93E8-93B52A56C6E2}"/>
                </a:ext>
              </a:extLst>
            </p:cNvPr>
            <p:cNvSpPr txBox="1"/>
            <p:nvPr/>
          </p:nvSpPr>
          <p:spPr>
            <a:xfrm flipH="1">
              <a:off x="7912175" y="2578291"/>
              <a:ext cx="2027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ru-RU" sz="1400" b="1" dirty="0">
                  <a:solidFill>
                    <a:srgbClr val="0082BB"/>
                  </a:solidFill>
                  <a:cs typeface="Arial" panose="020B0604020202020204" pitchFamily="34" charset="0"/>
                </a:rPr>
                <a:t>ОТПРАВИТЬ ОТЗЫВ</a:t>
              </a:r>
            </a:p>
            <a:p>
              <a:pPr algn="ctr" defTabSz="685800">
                <a:defRPr/>
              </a:pPr>
              <a:r>
                <a:rPr lang="ru-RU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организаторам</a:t>
              </a:r>
              <a:endParaRPr lang="en-US" sz="1400" baseline="30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0100605" y="1877616"/>
            <a:ext cx="1715230" cy="2063150"/>
            <a:chOff x="10105910" y="1469248"/>
            <a:chExt cx="1715230" cy="2063150"/>
          </a:xfrm>
        </p:grpSpPr>
        <p:grpSp>
          <p:nvGrpSpPr>
            <p:cNvPr id="95" name="Рисунок 685">
              <a:extLst>
                <a:ext uri="{FF2B5EF4-FFF2-40B4-BE49-F238E27FC236}">
                  <a16:creationId xmlns:a16="http://schemas.microsoft.com/office/drawing/2014/main" id="{6E652D2E-36B8-43E7-B69D-CAD11936DC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341406" y="1469248"/>
              <a:ext cx="1244239" cy="1032451"/>
              <a:chOff x="5648325" y="3100387"/>
              <a:chExt cx="895350" cy="657225"/>
            </a:xfrm>
          </p:grpSpPr>
          <p:sp>
            <p:nvSpPr>
              <p:cNvPr id="96" name="Полилиния: фигура 72">
                <a:extLst>
                  <a:ext uri="{FF2B5EF4-FFF2-40B4-BE49-F238E27FC236}">
                    <a16:creationId xmlns:a16="http://schemas.microsoft.com/office/drawing/2014/main" id="{8DB980B0-5188-4923-B50F-7C2A129A0A52}"/>
                  </a:ext>
                </a:extLst>
              </p:cNvPr>
              <p:cNvSpPr/>
              <p:nvPr/>
            </p:nvSpPr>
            <p:spPr>
              <a:xfrm>
                <a:off x="5657850" y="3109912"/>
                <a:ext cx="877728" cy="633888"/>
              </a:xfrm>
              <a:custGeom>
                <a:avLst/>
                <a:gdLst>
                  <a:gd name="connsiteX0" fmla="*/ 0 w 877728"/>
                  <a:gd name="connsiteY0" fmla="*/ 0 h 633888"/>
                  <a:gd name="connsiteX1" fmla="*/ 877729 w 877728"/>
                  <a:gd name="connsiteY1" fmla="*/ 0 h 633888"/>
                  <a:gd name="connsiteX2" fmla="*/ 877729 w 877728"/>
                  <a:gd name="connsiteY2" fmla="*/ 633889 h 633888"/>
                  <a:gd name="connsiteX3" fmla="*/ 0 w 877728"/>
                  <a:gd name="connsiteY3" fmla="*/ 633889 h 63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728" h="633888">
                    <a:moveTo>
                      <a:pt x="0" y="0"/>
                    </a:moveTo>
                    <a:lnTo>
                      <a:pt x="877729" y="0"/>
                    </a:lnTo>
                    <a:lnTo>
                      <a:pt x="877729" y="633889"/>
                    </a:lnTo>
                    <a:lnTo>
                      <a:pt x="0" y="633889"/>
                    </a:lnTo>
                    <a:close/>
                  </a:path>
                </a:pathLst>
              </a:custGeom>
              <a:noFill/>
              <a:ln w="25400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Полилиния: фигура 73">
                <a:extLst>
                  <a:ext uri="{FF2B5EF4-FFF2-40B4-BE49-F238E27FC236}">
                    <a16:creationId xmlns:a16="http://schemas.microsoft.com/office/drawing/2014/main" id="{058FB5CB-B826-4187-A36B-80D2FB13205E}"/>
                  </a:ext>
                </a:extLst>
              </p:cNvPr>
              <p:cNvSpPr/>
              <p:nvPr/>
            </p:nvSpPr>
            <p:spPr>
              <a:xfrm>
                <a:off x="5730906" y="3183159"/>
                <a:ext cx="731615" cy="487679"/>
              </a:xfrm>
              <a:custGeom>
                <a:avLst/>
                <a:gdLst>
                  <a:gd name="connsiteX0" fmla="*/ 462058 w 731615"/>
                  <a:gd name="connsiteY0" fmla="*/ 487680 h 487679"/>
                  <a:gd name="connsiteX1" fmla="*/ 0 w 731615"/>
                  <a:gd name="connsiteY1" fmla="*/ 487680 h 487679"/>
                  <a:gd name="connsiteX2" fmla="*/ 0 w 731615"/>
                  <a:gd name="connsiteY2" fmla="*/ 0 h 487679"/>
                  <a:gd name="connsiteX3" fmla="*/ 731615 w 731615"/>
                  <a:gd name="connsiteY3" fmla="*/ 0 h 487679"/>
                  <a:gd name="connsiteX4" fmla="*/ 731615 w 731615"/>
                  <a:gd name="connsiteY4" fmla="*/ 487680 h 48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615" h="487679">
                    <a:moveTo>
                      <a:pt x="462058" y="487680"/>
                    </a:moveTo>
                    <a:lnTo>
                      <a:pt x="0" y="487680"/>
                    </a:lnTo>
                    <a:lnTo>
                      <a:pt x="0" y="0"/>
                    </a:lnTo>
                    <a:lnTo>
                      <a:pt x="731615" y="0"/>
                    </a:lnTo>
                    <a:lnTo>
                      <a:pt x="731615" y="487680"/>
                    </a:lnTo>
                  </a:path>
                </a:pathLst>
              </a:cu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Полилиния: фигура 74">
                <a:extLst>
                  <a:ext uri="{FF2B5EF4-FFF2-40B4-BE49-F238E27FC236}">
                    <a16:creationId xmlns:a16="http://schemas.microsoft.com/office/drawing/2014/main" id="{CFADAC12-C76A-4F34-8F39-D59B690F9191}"/>
                  </a:ext>
                </a:extLst>
              </p:cNvPr>
              <p:cNvSpPr/>
              <p:nvPr/>
            </p:nvSpPr>
            <p:spPr>
              <a:xfrm>
                <a:off x="5947029" y="3279933"/>
                <a:ext cx="245840" cy="40576"/>
              </a:xfrm>
              <a:custGeom>
                <a:avLst/>
                <a:gdLst>
                  <a:gd name="connsiteX0" fmla="*/ 0 w 245840"/>
                  <a:gd name="connsiteY0" fmla="*/ 0 h 40576"/>
                  <a:gd name="connsiteX1" fmla="*/ 245840 w 245840"/>
                  <a:gd name="connsiteY1" fmla="*/ 0 h 40576"/>
                  <a:gd name="connsiteX2" fmla="*/ 245840 w 245840"/>
                  <a:gd name="connsiteY2" fmla="*/ 40577 h 40576"/>
                  <a:gd name="connsiteX3" fmla="*/ 0 w 245840"/>
                  <a:gd name="connsiteY3" fmla="*/ 40577 h 4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840" h="40576">
                    <a:moveTo>
                      <a:pt x="0" y="0"/>
                    </a:moveTo>
                    <a:lnTo>
                      <a:pt x="245840" y="0"/>
                    </a:lnTo>
                    <a:lnTo>
                      <a:pt x="245840" y="40577"/>
                    </a:lnTo>
                    <a:lnTo>
                      <a:pt x="0" y="40577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Полилиния: фигура 75">
                <a:extLst>
                  <a:ext uri="{FF2B5EF4-FFF2-40B4-BE49-F238E27FC236}">
                    <a16:creationId xmlns:a16="http://schemas.microsoft.com/office/drawing/2014/main" id="{26A6ED5E-D7E8-471D-8042-67FECD91AFE3}"/>
                  </a:ext>
                </a:extLst>
              </p:cNvPr>
              <p:cNvSpPr/>
              <p:nvPr/>
            </p:nvSpPr>
            <p:spPr>
              <a:xfrm>
                <a:off x="6016275" y="3521106"/>
                <a:ext cx="113252" cy="38100"/>
              </a:xfrm>
              <a:custGeom>
                <a:avLst/>
                <a:gdLst>
                  <a:gd name="connsiteX0" fmla="*/ 0 w 113252"/>
                  <a:gd name="connsiteY0" fmla="*/ 0 h 38100"/>
                  <a:gd name="connsiteX1" fmla="*/ 113252 w 113252"/>
                  <a:gd name="connsiteY1" fmla="*/ 0 h 38100"/>
                  <a:gd name="connsiteX2" fmla="*/ 113252 w 113252"/>
                  <a:gd name="connsiteY2" fmla="*/ 38100 h 38100"/>
                  <a:gd name="connsiteX3" fmla="*/ 0 w 1132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252" h="38100">
                    <a:moveTo>
                      <a:pt x="0" y="0"/>
                    </a:moveTo>
                    <a:lnTo>
                      <a:pt x="113252" y="0"/>
                    </a:lnTo>
                    <a:lnTo>
                      <a:pt x="113252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" name="Полилиния: фигура 76">
                <a:extLst>
                  <a:ext uri="{FF2B5EF4-FFF2-40B4-BE49-F238E27FC236}">
                    <a16:creationId xmlns:a16="http://schemas.microsoft.com/office/drawing/2014/main" id="{1C18CBBA-12D8-49D2-B78D-0DE237C68832}"/>
                  </a:ext>
                </a:extLst>
              </p:cNvPr>
              <p:cNvSpPr/>
              <p:nvPr/>
            </p:nvSpPr>
            <p:spPr>
              <a:xfrm>
                <a:off x="5874924" y="3371278"/>
                <a:ext cx="390048" cy="41148"/>
              </a:xfrm>
              <a:custGeom>
                <a:avLst/>
                <a:gdLst>
                  <a:gd name="connsiteX0" fmla="*/ 0 w 390048"/>
                  <a:gd name="connsiteY0" fmla="*/ 0 h 41148"/>
                  <a:gd name="connsiteX1" fmla="*/ 390049 w 390048"/>
                  <a:gd name="connsiteY1" fmla="*/ 0 h 41148"/>
                  <a:gd name="connsiteX2" fmla="*/ 390049 w 390048"/>
                  <a:gd name="connsiteY2" fmla="*/ 41148 h 41148"/>
                  <a:gd name="connsiteX3" fmla="*/ 0 w 390048"/>
                  <a:gd name="connsiteY3" fmla="*/ 41148 h 41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048" h="41148">
                    <a:moveTo>
                      <a:pt x="0" y="0"/>
                    </a:moveTo>
                    <a:lnTo>
                      <a:pt x="390049" y="0"/>
                    </a:lnTo>
                    <a:lnTo>
                      <a:pt x="390049" y="41148"/>
                    </a:lnTo>
                    <a:lnTo>
                      <a:pt x="0" y="41148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Полилиния: фигура 77">
                <a:extLst>
                  <a:ext uri="{FF2B5EF4-FFF2-40B4-BE49-F238E27FC236}">
                    <a16:creationId xmlns:a16="http://schemas.microsoft.com/office/drawing/2014/main" id="{70C65F97-6670-4FC4-BB0A-C5E8E54DA022}"/>
                  </a:ext>
                </a:extLst>
              </p:cNvPr>
              <p:cNvSpPr/>
              <p:nvPr/>
            </p:nvSpPr>
            <p:spPr>
              <a:xfrm>
                <a:off x="5956077" y="3451002"/>
                <a:ext cx="227838" cy="32099"/>
              </a:xfrm>
              <a:custGeom>
                <a:avLst/>
                <a:gdLst>
                  <a:gd name="connsiteX0" fmla="*/ 0 w 227838"/>
                  <a:gd name="connsiteY0" fmla="*/ 0 h 32099"/>
                  <a:gd name="connsiteX1" fmla="*/ 227838 w 227838"/>
                  <a:gd name="connsiteY1" fmla="*/ 0 h 32099"/>
                  <a:gd name="connsiteX2" fmla="*/ 227838 w 227838"/>
                  <a:gd name="connsiteY2" fmla="*/ 32099 h 32099"/>
                  <a:gd name="connsiteX3" fmla="*/ 0 w 227838"/>
                  <a:gd name="connsiteY3" fmla="*/ 32099 h 3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838" h="32099">
                    <a:moveTo>
                      <a:pt x="0" y="0"/>
                    </a:moveTo>
                    <a:lnTo>
                      <a:pt x="227838" y="0"/>
                    </a:lnTo>
                    <a:lnTo>
                      <a:pt x="227838" y="32099"/>
                    </a:lnTo>
                    <a:lnTo>
                      <a:pt x="0" y="32099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02" name="Рисунок 685">
                <a:extLst>
                  <a:ext uri="{FF2B5EF4-FFF2-40B4-BE49-F238E27FC236}">
                    <a16:creationId xmlns:a16="http://schemas.microsoft.com/office/drawing/2014/main" id="{84238FCD-E232-4A74-AE0F-09BCF634EE3F}"/>
                  </a:ext>
                </a:extLst>
              </p:cNvPr>
              <p:cNvGrpSpPr/>
              <p:nvPr/>
            </p:nvGrpSpPr>
            <p:grpSpPr>
              <a:xfrm>
                <a:off x="6213824" y="3453288"/>
                <a:ext cx="232124" cy="272129"/>
                <a:chOff x="6213824" y="3453288"/>
                <a:chExt cx="232124" cy="272129"/>
              </a:xfrm>
              <a:noFill/>
            </p:grpSpPr>
            <p:grpSp>
              <p:nvGrpSpPr>
                <p:cNvPr id="103" name="Рисунок 685">
                  <a:extLst>
                    <a:ext uri="{FF2B5EF4-FFF2-40B4-BE49-F238E27FC236}">
                      <a16:creationId xmlns:a16="http://schemas.microsoft.com/office/drawing/2014/main" id="{8AB684D0-1F9A-458E-958B-D326811EAED9}"/>
                    </a:ext>
                  </a:extLst>
                </p:cNvPr>
                <p:cNvGrpSpPr/>
                <p:nvPr/>
              </p:nvGrpSpPr>
              <p:grpSpPr>
                <a:xfrm>
                  <a:off x="6213824" y="3617308"/>
                  <a:ext cx="232124" cy="108108"/>
                  <a:chOff x="6213824" y="3617308"/>
                  <a:chExt cx="232124" cy="108108"/>
                </a:xfrm>
                <a:noFill/>
              </p:grpSpPr>
              <p:sp>
                <p:nvSpPr>
                  <p:cNvPr id="105" name="Полилиния: фигура 81">
                    <a:extLst>
                      <a:ext uri="{FF2B5EF4-FFF2-40B4-BE49-F238E27FC236}">
                        <a16:creationId xmlns:a16="http://schemas.microsoft.com/office/drawing/2014/main" id="{C0E13FCD-D2A3-4C5F-9553-608E0298178E}"/>
                      </a:ext>
                    </a:extLst>
                  </p:cNvPr>
                  <p:cNvSpPr/>
                  <p:nvPr/>
                </p:nvSpPr>
                <p:spPr>
                  <a:xfrm>
                    <a:off x="6213824" y="3617308"/>
                    <a:ext cx="101822" cy="108108"/>
                  </a:xfrm>
                  <a:custGeom>
                    <a:avLst/>
                    <a:gdLst>
                      <a:gd name="connsiteX0" fmla="*/ 101822 w 101822"/>
                      <a:gd name="connsiteY0" fmla="*/ 23908 h 108108"/>
                      <a:gd name="connsiteX1" fmla="*/ 82201 w 101822"/>
                      <a:gd name="connsiteY1" fmla="*/ 57912 h 108108"/>
                      <a:gd name="connsiteX2" fmla="*/ 53054 w 101822"/>
                      <a:gd name="connsiteY2" fmla="*/ 108109 h 108108"/>
                      <a:gd name="connsiteX3" fmla="*/ 38957 w 101822"/>
                      <a:gd name="connsiteY3" fmla="*/ 71247 h 108108"/>
                      <a:gd name="connsiteX4" fmla="*/ 0 w 101822"/>
                      <a:gd name="connsiteY4" fmla="*/ 77533 h 108108"/>
                      <a:gd name="connsiteX5" fmla="*/ 29147 w 101822"/>
                      <a:gd name="connsiteY5" fmla="*/ 27337 h 108108"/>
                      <a:gd name="connsiteX6" fmla="*/ 44958 w 101822"/>
                      <a:gd name="connsiteY6" fmla="*/ 0 h 108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822" h="108108">
                        <a:moveTo>
                          <a:pt x="101822" y="23908"/>
                        </a:moveTo>
                        <a:lnTo>
                          <a:pt x="82201" y="57912"/>
                        </a:lnTo>
                        <a:lnTo>
                          <a:pt x="53054" y="108109"/>
                        </a:lnTo>
                        <a:lnTo>
                          <a:pt x="38957" y="71247"/>
                        </a:lnTo>
                        <a:lnTo>
                          <a:pt x="0" y="77533"/>
                        </a:lnTo>
                        <a:lnTo>
                          <a:pt x="29147" y="27337"/>
                        </a:lnTo>
                        <a:lnTo>
                          <a:pt x="44958" y="0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0082BB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ru-RU" sz="1400">
                      <a:solidFill>
                        <a:prstClr val="black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" name="Полилиния: фигура 82">
                    <a:extLst>
                      <a:ext uri="{FF2B5EF4-FFF2-40B4-BE49-F238E27FC236}">
                        <a16:creationId xmlns:a16="http://schemas.microsoft.com/office/drawing/2014/main" id="{629FA051-6576-44C9-9B4A-469B1EA24ABB}"/>
                      </a:ext>
                    </a:extLst>
                  </p:cNvPr>
                  <p:cNvSpPr/>
                  <p:nvPr/>
                </p:nvSpPr>
                <p:spPr>
                  <a:xfrm>
                    <a:off x="6344126" y="3617689"/>
                    <a:ext cx="101822" cy="107727"/>
                  </a:xfrm>
                  <a:custGeom>
                    <a:avLst/>
                    <a:gdLst>
                      <a:gd name="connsiteX0" fmla="*/ 56864 w 101822"/>
                      <a:gd name="connsiteY0" fmla="*/ 0 h 107727"/>
                      <a:gd name="connsiteX1" fmla="*/ 72676 w 101822"/>
                      <a:gd name="connsiteY1" fmla="*/ 26956 h 107727"/>
                      <a:gd name="connsiteX2" fmla="*/ 101822 w 101822"/>
                      <a:gd name="connsiteY2" fmla="*/ 77152 h 107727"/>
                      <a:gd name="connsiteX3" fmla="*/ 62770 w 101822"/>
                      <a:gd name="connsiteY3" fmla="*/ 70866 h 107727"/>
                      <a:gd name="connsiteX4" fmla="*/ 48768 w 101822"/>
                      <a:gd name="connsiteY4" fmla="*/ 107728 h 107727"/>
                      <a:gd name="connsiteX5" fmla="*/ 19621 w 101822"/>
                      <a:gd name="connsiteY5" fmla="*/ 57531 h 107727"/>
                      <a:gd name="connsiteX6" fmla="*/ 0 w 101822"/>
                      <a:gd name="connsiteY6" fmla="*/ 23527 h 107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822" h="107727">
                        <a:moveTo>
                          <a:pt x="56864" y="0"/>
                        </a:moveTo>
                        <a:lnTo>
                          <a:pt x="72676" y="26956"/>
                        </a:lnTo>
                        <a:lnTo>
                          <a:pt x="101822" y="77152"/>
                        </a:lnTo>
                        <a:lnTo>
                          <a:pt x="62770" y="70866"/>
                        </a:lnTo>
                        <a:lnTo>
                          <a:pt x="48768" y="107728"/>
                        </a:lnTo>
                        <a:lnTo>
                          <a:pt x="19621" y="57531"/>
                        </a:lnTo>
                        <a:lnTo>
                          <a:pt x="0" y="23527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0082BB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ru-RU" sz="1400">
                      <a:solidFill>
                        <a:prstClr val="black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04" name="Полилиния: фигура 80">
                  <a:extLst>
                    <a:ext uri="{FF2B5EF4-FFF2-40B4-BE49-F238E27FC236}">
                      <a16:creationId xmlns:a16="http://schemas.microsoft.com/office/drawing/2014/main" id="{905E434A-6A91-492E-AA20-EA7D451BD7B5}"/>
                    </a:ext>
                  </a:extLst>
                </p:cNvPr>
                <p:cNvSpPr/>
                <p:nvPr/>
              </p:nvSpPr>
              <p:spPr>
                <a:xfrm>
                  <a:off x="6232016" y="3453288"/>
                  <a:ext cx="195738" cy="195643"/>
                </a:xfrm>
                <a:custGeom>
                  <a:avLst/>
                  <a:gdLst>
                    <a:gd name="connsiteX0" fmla="*/ 195739 w 195738"/>
                    <a:gd name="connsiteY0" fmla="*/ 97822 h 195643"/>
                    <a:gd name="connsiteX1" fmla="*/ 173355 w 195738"/>
                    <a:gd name="connsiteY1" fmla="*/ 129064 h 195643"/>
                    <a:gd name="connsiteX2" fmla="*/ 167069 w 195738"/>
                    <a:gd name="connsiteY2" fmla="*/ 166973 h 195643"/>
                    <a:gd name="connsiteX3" fmla="*/ 129159 w 195738"/>
                    <a:gd name="connsiteY3" fmla="*/ 173260 h 195643"/>
                    <a:gd name="connsiteX4" fmla="*/ 97917 w 195738"/>
                    <a:gd name="connsiteY4" fmla="*/ 195644 h 195643"/>
                    <a:gd name="connsiteX5" fmla="*/ 66580 w 195738"/>
                    <a:gd name="connsiteY5" fmla="*/ 173260 h 195643"/>
                    <a:gd name="connsiteX6" fmla="*/ 28670 w 195738"/>
                    <a:gd name="connsiteY6" fmla="*/ 166973 h 195643"/>
                    <a:gd name="connsiteX7" fmla="*/ 22289 w 195738"/>
                    <a:gd name="connsiteY7" fmla="*/ 129064 h 195643"/>
                    <a:gd name="connsiteX8" fmla="*/ 0 w 195738"/>
                    <a:gd name="connsiteY8" fmla="*/ 97822 h 195643"/>
                    <a:gd name="connsiteX9" fmla="*/ 22289 w 195738"/>
                    <a:gd name="connsiteY9" fmla="*/ 66484 h 195643"/>
                    <a:gd name="connsiteX10" fmla="*/ 28670 w 195738"/>
                    <a:gd name="connsiteY10" fmla="*/ 28670 h 195643"/>
                    <a:gd name="connsiteX11" fmla="*/ 66580 w 195738"/>
                    <a:gd name="connsiteY11" fmla="*/ 22289 h 195643"/>
                    <a:gd name="connsiteX12" fmla="*/ 97917 w 195738"/>
                    <a:gd name="connsiteY12" fmla="*/ 0 h 195643"/>
                    <a:gd name="connsiteX13" fmla="*/ 129159 w 195738"/>
                    <a:gd name="connsiteY13" fmla="*/ 22289 h 195643"/>
                    <a:gd name="connsiteX14" fmla="*/ 167069 w 195738"/>
                    <a:gd name="connsiteY14" fmla="*/ 28670 h 195643"/>
                    <a:gd name="connsiteX15" fmla="*/ 173355 w 195738"/>
                    <a:gd name="connsiteY15" fmla="*/ 66484 h 195643"/>
                    <a:gd name="connsiteX16" fmla="*/ 195739 w 195738"/>
                    <a:gd name="connsiteY16" fmla="*/ 97822 h 195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5738" h="195643">
                      <a:moveTo>
                        <a:pt x="195739" y="97822"/>
                      </a:moveTo>
                      <a:cubicBezTo>
                        <a:pt x="195739" y="109919"/>
                        <a:pt x="177737" y="118491"/>
                        <a:pt x="173355" y="129064"/>
                      </a:cubicBezTo>
                      <a:cubicBezTo>
                        <a:pt x="168783" y="140018"/>
                        <a:pt x="175260" y="158687"/>
                        <a:pt x="167069" y="166973"/>
                      </a:cubicBezTo>
                      <a:cubicBezTo>
                        <a:pt x="158782" y="175165"/>
                        <a:pt x="140113" y="168783"/>
                        <a:pt x="129159" y="173260"/>
                      </a:cubicBezTo>
                      <a:cubicBezTo>
                        <a:pt x="118586" y="177641"/>
                        <a:pt x="110014" y="195644"/>
                        <a:pt x="97917" y="195644"/>
                      </a:cubicBezTo>
                      <a:cubicBezTo>
                        <a:pt x="85725" y="195644"/>
                        <a:pt x="77248" y="177641"/>
                        <a:pt x="66580" y="173260"/>
                      </a:cubicBezTo>
                      <a:cubicBezTo>
                        <a:pt x="55626" y="168688"/>
                        <a:pt x="36957" y="175165"/>
                        <a:pt x="28670" y="166973"/>
                      </a:cubicBezTo>
                      <a:cubicBezTo>
                        <a:pt x="20383" y="158687"/>
                        <a:pt x="26860" y="140018"/>
                        <a:pt x="22289" y="129064"/>
                      </a:cubicBezTo>
                      <a:cubicBezTo>
                        <a:pt x="17907" y="118491"/>
                        <a:pt x="0" y="109919"/>
                        <a:pt x="0" y="97822"/>
                      </a:cubicBezTo>
                      <a:cubicBezTo>
                        <a:pt x="0" y="85630"/>
                        <a:pt x="17907" y="77153"/>
                        <a:pt x="22289" y="66484"/>
                      </a:cubicBezTo>
                      <a:cubicBezTo>
                        <a:pt x="26860" y="55531"/>
                        <a:pt x="20383" y="36957"/>
                        <a:pt x="28670" y="28670"/>
                      </a:cubicBezTo>
                      <a:cubicBezTo>
                        <a:pt x="36957" y="20383"/>
                        <a:pt x="55626" y="26860"/>
                        <a:pt x="66580" y="22289"/>
                      </a:cubicBezTo>
                      <a:cubicBezTo>
                        <a:pt x="77152" y="17907"/>
                        <a:pt x="85630" y="0"/>
                        <a:pt x="97917" y="0"/>
                      </a:cubicBezTo>
                      <a:cubicBezTo>
                        <a:pt x="110014" y="0"/>
                        <a:pt x="118586" y="17907"/>
                        <a:pt x="129159" y="22289"/>
                      </a:cubicBezTo>
                      <a:cubicBezTo>
                        <a:pt x="140113" y="26860"/>
                        <a:pt x="158782" y="20383"/>
                        <a:pt x="167069" y="28670"/>
                      </a:cubicBezTo>
                      <a:cubicBezTo>
                        <a:pt x="175260" y="36957"/>
                        <a:pt x="168878" y="55531"/>
                        <a:pt x="173355" y="66484"/>
                      </a:cubicBezTo>
                      <a:cubicBezTo>
                        <a:pt x="177737" y="77057"/>
                        <a:pt x="195739" y="85630"/>
                        <a:pt x="195739" y="9782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82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B9EAC4D-0365-44CE-8DBB-518B4385DAE1}"/>
                </a:ext>
              </a:extLst>
            </p:cNvPr>
            <p:cNvSpPr txBox="1"/>
            <p:nvPr/>
          </p:nvSpPr>
          <p:spPr>
            <a:xfrm flipH="1">
              <a:off x="10105910" y="2578291"/>
              <a:ext cx="17152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ru-RU" sz="1400" b="1" dirty="0">
                  <a:solidFill>
                    <a:srgbClr val="0082BB"/>
                  </a:solidFill>
                  <a:cs typeface="Arial" panose="020B0604020202020204" pitchFamily="34" charset="0"/>
                </a:rPr>
                <a:t>ПОЛУЧИТЬ СЕРТИФИКАТ</a:t>
              </a:r>
              <a:br>
                <a:rPr lang="ru-RU" sz="1400" dirty="0">
                  <a:solidFill>
                    <a:srgbClr val="0082BB"/>
                  </a:solidFill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после обработки отзыва</a:t>
              </a:r>
            </a:p>
          </p:txBody>
        </p:sp>
      </p:grpSp>
      <p:sp>
        <p:nvSpPr>
          <p:cNvPr id="115" name="Заголовок 1">
            <a:extLst>
              <a:ext uri="{FF2B5EF4-FFF2-40B4-BE49-F238E27FC236}">
                <a16:creationId xmlns:a16="http://schemas.microsoft.com/office/drawing/2014/main" id="{57956AA7-32F0-4117-BF35-5F3AFCF942CF}"/>
              </a:ext>
            </a:extLst>
          </p:cNvPr>
          <p:cNvSpPr txBox="1">
            <a:spLocks/>
          </p:cNvSpPr>
          <p:nvPr/>
        </p:nvSpPr>
        <p:spPr>
          <a:xfrm>
            <a:off x="4621632" y="940762"/>
            <a:ext cx="4848684" cy="39229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sz="1400" b="1" spc="75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019" y="4180851"/>
            <a:ext cx="122206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400" b="1" spc="120" dirty="0">
                <a:solidFill>
                  <a:srgbClr val="0082BB"/>
                </a:solidFill>
                <a:cs typeface="Arial" panose="020B0604020202020204" pitchFamily="34" charset="0"/>
              </a:rPr>
              <a:t>ДОЛ-ИГРА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780606" y="4168976"/>
            <a:ext cx="1914193" cy="2040194"/>
            <a:chOff x="1785911" y="3979436"/>
            <a:chExt cx="1914193" cy="2040194"/>
          </a:xfrm>
        </p:grpSpPr>
        <p:grpSp>
          <p:nvGrpSpPr>
            <p:cNvPr id="116" name="Рисунок 129">
              <a:extLst>
                <a:ext uri="{FF2B5EF4-FFF2-40B4-BE49-F238E27FC236}">
                  <a16:creationId xmlns:a16="http://schemas.microsoft.com/office/drawing/2014/main" id="{886BD5D3-2BC5-4371-9E6F-797262651A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21952" y="3979436"/>
              <a:ext cx="1242111" cy="1220059"/>
              <a:chOff x="5657850" y="3028950"/>
              <a:chExt cx="877728" cy="803624"/>
            </a:xfrm>
            <a:noFill/>
          </p:grpSpPr>
          <p:sp>
            <p:nvSpPr>
              <p:cNvPr id="117" name="Полилиния: фигура 207">
                <a:extLst>
                  <a:ext uri="{FF2B5EF4-FFF2-40B4-BE49-F238E27FC236}">
                    <a16:creationId xmlns:a16="http://schemas.microsoft.com/office/drawing/2014/main" id="{0D7E2E70-03DA-446B-8D35-E25D8B98CD0A}"/>
                  </a:ext>
                </a:extLst>
              </p:cNvPr>
              <p:cNvSpPr/>
              <p:nvPr/>
            </p:nvSpPr>
            <p:spPr>
              <a:xfrm>
                <a:off x="5657850" y="3028950"/>
                <a:ext cx="877728" cy="514064"/>
              </a:xfrm>
              <a:custGeom>
                <a:avLst/>
                <a:gdLst>
                  <a:gd name="connsiteX0" fmla="*/ 539401 w 877728"/>
                  <a:gd name="connsiteY0" fmla="*/ 513969 h 514064"/>
                  <a:gd name="connsiteX1" fmla="*/ 747617 w 877728"/>
                  <a:gd name="connsiteY1" fmla="*/ 513969 h 514064"/>
                  <a:gd name="connsiteX2" fmla="*/ 877729 w 877728"/>
                  <a:gd name="connsiteY2" fmla="*/ 383762 h 514064"/>
                  <a:gd name="connsiteX3" fmla="*/ 747617 w 877728"/>
                  <a:gd name="connsiteY3" fmla="*/ 253556 h 514064"/>
                  <a:gd name="connsiteX4" fmla="*/ 727424 w 877728"/>
                  <a:gd name="connsiteY4" fmla="*/ 253556 h 514064"/>
                  <a:gd name="connsiteX5" fmla="*/ 728758 w 877728"/>
                  <a:gd name="connsiteY5" fmla="*/ 238792 h 514064"/>
                  <a:gd name="connsiteX6" fmla="*/ 566357 w 877728"/>
                  <a:gd name="connsiteY6" fmla="*/ 75057 h 514064"/>
                  <a:gd name="connsiteX7" fmla="*/ 467106 w 877728"/>
                  <a:gd name="connsiteY7" fmla="*/ 108585 h 514064"/>
                  <a:gd name="connsiteX8" fmla="*/ 280511 w 877728"/>
                  <a:gd name="connsiteY8" fmla="*/ 0 h 514064"/>
                  <a:gd name="connsiteX9" fmla="*/ 65723 w 877728"/>
                  <a:gd name="connsiteY9" fmla="*/ 216027 h 514064"/>
                  <a:gd name="connsiteX10" fmla="*/ 72485 w 877728"/>
                  <a:gd name="connsiteY10" fmla="*/ 266986 h 514064"/>
                  <a:gd name="connsiteX11" fmla="*/ 0 w 877728"/>
                  <a:gd name="connsiteY11" fmla="*/ 383858 h 514064"/>
                  <a:gd name="connsiteX12" fmla="*/ 130207 w 877728"/>
                  <a:gd name="connsiteY12" fmla="*/ 514064 h 514064"/>
                  <a:gd name="connsiteX13" fmla="*/ 304895 w 877728"/>
                  <a:gd name="connsiteY13" fmla="*/ 514064 h 51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7728" h="514064">
                    <a:moveTo>
                      <a:pt x="539401" y="513969"/>
                    </a:moveTo>
                    <a:lnTo>
                      <a:pt x="747617" y="513969"/>
                    </a:lnTo>
                    <a:cubicBezTo>
                      <a:pt x="818769" y="513969"/>
                      <a:pt x="877729" y="454914"/>
                      <a:pt x="877729" y="383762"/>
                    </a:cubicBezTo>
                    <a:cubicBezTo>
                      <a:pt x="877729" y="311277"/>
                      <a:pt x="820103" y="253556"/>
                      <a:pt x="747617" y="253556"/>
                    </a:cubicBezTo>
                    <a:lnTo>
                      <a:pt x="727424" y="253556"/>
                    </a:lnTo>
                    <a:cubicBezTo>
                      <a:pt x="727424" y="248126"/>
                      <a:pt x="728758" y="244126"/>
                      <a:pt x="728758" y="238792"/>
                    </a:cubicBezTo>
                    <a:cubicBezTo>
                      <a:pt x="728758" y="147542"/>
                      <a:pt x="656273" y="75057"/>
                      <a:pt x="566357" y="75057"/>
                    </a:cubicBezTo>
                    <a:cubicBezTo>
                      <a:pt x="528828" y="75057"/>
                      <a:pt x="495205" y="87154"/>
                      <a:pt x="467106" y="108585"/>
                    </a:cubicBezTo>
                    <a:cubicBezTo>
                      <a:pt x="429482" y="44291"/>
                      <a:pt x="360998" y="0"/>
                      <a:pt x="280511" y="0"/>
                    </a:cubicBezTo>
                    <a:cubicBezTo>
                      <a:pt x="162401" y="0"/>
                      <a:pt x="65723" y="96584"/>
                      <a:pt x="65723" y="216027"/>
                    </a:cubicBezTo>
                    <a:cubicBezTo>
                      <a:pt x="65723" y="233458"/>
                      <a:pt x="68390" y="250889"/>
                      <a:pt x="72485" y="266986"/>
                    </a:cubicBezTo>
                    <a:cubicBezTo>
                      <a:pt x="29528" y="288512"/>
                      <a:pt x="0" y="332804"/>
                      <a:pt x="0" y="383858"/>
                    </a:cubicBezTo>
                    <a:cubicBezTo>
                      <a:pt x="0" y="456343"/>
                      <a:pt x="57722" y="514064"/>
                      <a:pt x="130207" y="514064"/>
                    </a:cubicBezTo>
                    <a:lnTo>
                      <a:pt x="304895" y="514064"/>
                    </a:lnTo>
                  </a:path>
                </a:pathLst>
              </a:custGeom>
              <a:noFill/>
              <a:ln w="34925" cap="flat" cmpd="sng">
                <a:solidFill>
                  <a:srgbClr val="0082BB"/>
                </a:solidFill>
                <a:prstDash val="solid"/>
                <a:round/>
                <a:headEnd w="lg" len="med"/>
                <a:tailEnd w="lg" len="lg"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Полилиния: фигура 208">
                <a:extLst>
                  <a:ext uri="{FF2B5EF4-FFF2-40B4-BE49-F238E27FC236}">
                    <a16:creationId xmlns:a16="http://schemas.microsoft.com/office/drawing/2014/main" id="{051B186C-1704-4967-9AB2-42B0A7412868}"/>
                  </a:ext>
                </a:extLst>
              </p:cNvPr>
              <p:cNvSpPr/>
              <p:nvPr/>
            </p:nvSpPr>
            <p:spPr>
              <a:xfrm>
                <a:off x="5888640" y="3279267"/>
                <a:ext cx="249078" cy="116300"/>
              </a:xfrm>
              <a:custGeom>
                <a:avLst/>
                <a:gdLst>
                  <a:gd name="connsiteX0" fmla="*/ 249079 w 249078"/>
                  <a:gd name="connsiteY0" fmla="*/ 116300 h 116300"/>
                  <a:gd name="connsiteX1" fmla="*/ 125063 w 249078"/>
                  <a:gd name="connsiteY1" fmla="*/ 0 h 116300"/>
                  <a:gd name="connsiteX2" fmla="*/ 0 w 249078"/>
                  <a:gd name="connsiteY2" fmla="*/ 115062 h 11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078" h="116300">
                    <a:moveTo>
                      <a:pt x="249079" y="116300"/>
                    </a:moveTo>
                    <a:lnTo>
                      <a:pt x="125063" y="0"/>
                    </a:lnTo>
                    <a:lnTo>
                      <a:pt x="0" y="115062"/>
                    </a:lnTo>
                  </a:path>
                </a:pathLst>
              </a:custGeom>
              <a:noFill/>
              <a:ln w="34925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w="lg" len="med"/>
                <a:tailEnd w="lg" len="lg"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Полилиния: фигура 209">
                <a:extLst>
                  <a:ext uri="{FF2B5EF4-FFF2-40B4-BE49-F238E27FC236}">
                    <a16:creationId xmlns:a16="http://schemas.microsoft.com/office/drawing/2014/main" id="{C1B2D3DF-43F9-449C-8834-4F67466CB379}"/>
                  </a:ext>
                </a:extLst>
              </p:cNvPr>
              <p:cNvSpPr/>
              <p:nvPr/>
            </p:nvSpPr>
            <p:spPr>
              <a:xfrm>
                <a:off x="6013227" y="3336798"/>
                <a:ext cx="9525" cy="318801"/>
              </a:xfrm>
              <a:custGeom>
                <a:avLst/>
                <a:gdLst>
                  <a:gd name="connsiteX0" fmla="*/ 0 w 9525"/>
                  <a:gd name="connsiteY0" fmla="*/ 0 h 318801"/>
                  <a:gd name="connsiteX1" fmla="*/ 0 w 9525"/>
                  <a:gd name="connsiteY1" fmla="*/ 318802 h 31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18801">
                    <a:moveTo>
                      <a:pt x="0" y="0"/>
                    </a:moveTo>
                    <a:lnTo>
                      <a:pt x="0" y="318802"/>
                    </a:lnTo>
                  </a:path>
                </a:pathLst>
              </a:custGeom>
              <a:ln w="34925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w="lg" len="med"/>
                <a:tailEnd w="lg" len="lg"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Полилиния: фигура 210">
                <a:extLst>
                  <a:ext uri="{FF2B5EF4-FFF2-40B4-BE49-F238E27FC236}">
                    <a16:creationId xmlns:a16="http://schemas.microsoft.com/office/drawing/2014/main" id="{1B1F7FA0-118A-494C-A725-EC6311C24546}"/>
                  </a:ext>
                </a:extLst>
              </p:cNvPr>
              <p:cNvSpPr/>
              <p:nvPr/>
            </p:nvSpPr>
            <p:spPr>
              <a:xfrm>
                <a:off x="6030182" y="3716274"/>
                <a:ext cx="249173" cy="116300"/>
              </a:xfrm>
              <a:custGeom>
                <a:avLst/>
                <a:gdLst>
                  <a:gd name="connsiteX0" fmla="*/ 249174 w 249173"/>
                  <a:gd name="connsiteY0" fmla="*/ 0 h 116300"/>
                  <a:gd name="connsiteX1" fmla="*/ 125063 w 249173"/>
                  <a:gd name="connsiteY1" fmla="*/ 116300 h 116300"/>
                  <a:gd name="connsiteX2" fmla="*/ 0 w 249173"/>
                  <a:gd name="connsiteY2" fmla="*/ 1238 h 11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173" h="116300">
                    <a:moveTo>
                      <a:pt x="249174" y="0"/>
                    </a:moveTo>
                    <a:lnTo>
                      <a:pt x="125063" y="116300"/>
                    </a:lnTo>
                    <a:lnTo>
                      <a:pt x="0" y="1238"/>
                    </a:lnTo>
                  </a:path>
                </a:pathLst>
              </a:custGeom>
              <a:noFill/>
              <a:ln w="34925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w="lg" len="med"/>
                <a:tailEnd w="lg" len="lg"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Полилиния: фигура 211">
                <a:extLst>
                  <a:ext uri="{FF2B5EF4-FFF2-40B4-BE49-F238E27FC236}">
                    <a16:creationId xmlns:a16="http://schemas.microsoft.com/office/drawing/2014/main" id="{46A2DA34-0C3A-43DB-BF75-469E04549D3B}"/>
                  </a:ext>
                </a:extLst>
              </p:cNvPr>
              <p:cNvSpPr/>
              <p:nvPr/>
            </p:nvSpPr>
            <p:spPr>
              <a:xfrm>
                <a:off x="6154769" y="3456241"/>
                <a:ext cx="9525" cy="318801"/>
              </a:xfrm>
              <a:custGeom>
                <a:avLst/>
                <a:gdLst>
                  <a:gd name="connsiteX0" fmla="*/ 0 w 9525"/>
                  <a:gd name="connsiteY0" fmla="*/ 318802 h 318801"/>
                  <a:gd name="connsiteX1" fmla="*/ 0 w 9525"/>
                  <a:gd name="connsiteY1" fmla="*/ 0 h 31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18801">
                    <a:moveTo>
                      <a:pt x="0" y="318802"/>
                    </a:moveTo>
                    <a:lnTo>
                      <a:pt x="0" y="0"/>
                    </a:lnTo>
                  </a:path>
                </a:pathLst>
              </a:custGeom>
              <a:ln w="34925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w="lg" len="med"/>
                <a:tailEnd w="lg" len="lg"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2151357-04A4-414A-9F39-087246F4C0AA}"/>
                </a:ext>
              </a:extLst>
            </p:cNvPr>
            <p:cNvSpPr txBox="1"/>
            <p:nvPr/>
          </p:nvSpPr>
          <p:spPr>
            <a:xfrm flipH="1">
              <a:off x="1785911" y="5280966"/>
              <a:ext cx="19141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82BB"/>
                  </a:solidFill>
                  <a:cs typeface="Arial" panose="020B0604020202020204" pitchFamily="34" charset="0"/>
                </a:rPr>
                <a:t>СКАЧАТЬ ИГРЫ </a:t>
              </a:r>
              <a:br>
                <a:rPr lang="ru-RU" sz="1400" dirty="0">
                  <a:solidFill>
                    <a:prstClr val="black"/>
                  </a:solidFill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на сайте </a:t>
              </a:r>
            </a:p>
            <a:p>
              <a:pPr algn="ctr">
                <a:defRPr/>
              </a:pPr>
              <a:r>
                <a:rPr lang="ru-RU" sz="1400" b="1" u="sng" dirty="0">
                  <a:solidFill>
                    <a:srgbClr val="0082BB"/>
                  </a:solidFill>
                  <a:cs typeface="Arial" panose="020B0604020202020204" pitchFamily="34" charset="0"/>
                </a:rPr>
                <a:t>http://doligra.ru</a:t>
              </a: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>
            <a:off x="433388" y="4025024"/>
            <a:ext cx="11325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10100605" y="4356584"/>
            <a:ext cx="1715230" cy="2068029"/>
            <a:chOff x="10105910" y="4167044"/>
            <a:chExt cx="1715230" cy="2068029"/>
          </a:xfrm>
        </p:grpSpPr>
        <p:grpSp>
          <p:nvGrpSpPr>
            <p:cNvPr id="160" name="Рисунок 685">
              <a:extLst>
                <a:ext uri="{FF2B5EF4-FFF2-40B4-BE49-F238E27FC236}">
                  <a16:creationId xmlns:a16="http://schemas.microsoft.com/office/drawing/2014/main" id="{6E652D2E-36B8-43E7-B69D-CAD11936DC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341406" y="4167044"/>
              <a:ext cx="1244239" cy="1032451"/>
              <a:chOff x="5648325" y="3100387"/>
              <a:chExt cx="895350" cy="657225"/>
            </a:xfrm>
          </p:grpSpPr>
          <p:sp>
            <p:nvSpPr>
              <p:cNvPr id="161" name="Полилиния: фигура 72">
                <a:extLst>
                  <a:ext uri="{FF2B5EF4-FFF2-40B4-BE49-F238E27FC236}">
                    <a16:creationId xmlns:a16="http://schemas.microsoft.com/office/drawing/2014/main" id="{8DB980B0-5188-4923-B50F-7C2A129A0A52}"/>
                  </a:ext>
                </a:extLst>
              </p:cNvPr>
              <p:cNvSpPr/>
              <p:nvPr/>
            </p:nvSpPr>
            <p:spPr>
              <a:xfrm>
                <a:off x="5657850" y="3109912"/>
                <a:ext cx="877728" cy="633888"/>
              </a:xfrm>
              <a:custGeom>
                <a:avLst/>
                <a:gdLst>
                  <a:gd name="connsiteX0" fmla="*/ 0 w 877728"/>
                  <a:gd name="connsiteY0" fmla="*/ 0 h 633888"/>
                  <a:gd name="connsiteX1" fmla="*/ 877729 w 877728"/>
                  <a:gd name="connsiteY1" fmla="*/ 0 h 633888"/>
                  <a:gd name="connsiteX2" fmla="*/ 877729 w 877728"/>
                  <a:gd name="connsiteY2" fmla="*/ 633889 h 633888"/>
                  <a:gd name="connsiteX3" fmla="*/ 0 w 877728"/>
                  <a:gd name="connsiteY3" fmla="*/ 633889 h 63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728" h="633888">
                    <a:moveTo>
                      <a:pt x="0" y="0"/>
                    </a:moveTo>
                    <a:lnTo>
                      <a:pt x="877729" y="0"/>
                    </a:lnTo>
                    <a:lnTo>
                      <a:pt x="877729" y="633889"/>
                    </a:lnTo>
                    <a:lnTo>
                      <a:pt x="0" y="633889"/>
                    </a:lnTo>
                    <a:close/>
                  </a:path>
                </a:pathLst>
              </a:custGeom>
              <a:noFill/>
              <a:ln w="25400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2" name="Полилиния: фигура 73">
                <a:extLst>
                  <a:ext uri="{FF2B5EF4-FFF2-40B4-BE49-F238E27FC236}">
                    <a16:creationId xmlns:a16="http://schemas.microsoft.com/office/drawing/2014/main" id="{058FB5CB-B826-4187-A36B-80D2FB13205E}"/>
                  </a:ext>
                </a:extLst>
              </p:cNvPr>
              <p:cNvSpPr/>
              <p:nvPr/>
            </p:nvSpPr>
            <p:spPr>
              <a:xfrm>
                <a:off x="5730906" y="3183159"/>
                <a:ext cx="731615" cy="487679"/>
              </a:xfrm>
              <a:custGeom>
                <a:avLst/>
                <a:gdLst>
                  <a:gd name="connsiteX0" fmla="*/ 462058 w 731615"/>
                  <a:gd name="connsiteY0" fmla="*/ 487680 h 487679"/>
                  <a:gd name="connsiteX1" fmla="*/ 0 w 731615"/>
                  <a:gd name="connsiteY1" fmla="*/ 487680 h 487679"/>
                  <a:gd name="connsiteX2" fmla="*/ 0 w 731615"/>
                  <a:gd name="connsiteY2" fmla="*/ 0 h 487679"/>
                  <a:gd name="connsiteX3" fmla="*/ 731615 w 731615"/>
                  <a:gd name="connsiteY3" fmla="*/ 0 h 487679"/>
                  <a:gd name="connsiteX4" fmla="*/ 731615 w 731615"/>
                  <a:gd name="connsiteY4" fmla="*/ 487680 h 48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615" h="487679">
                    <a:moveTo>
                      <a:pt x="462058" y="487680"/>
                    </a:moveTo>
                    <a:lnTo>
                      <a:pt x="0" y="487680"/>
                    </a:lnTo>
                    <a:lnTo>
                      <a:pt x="0" y="0"/>
                    </a:lnTo>
                    <a:lnTo>
                      <a:pt x="731615" y="0"/>
                    </a:lnTo>
                    <a:lnTo>
                      <a:pt x="731615" y="487680"/>
                    </a:lnTo>
                  </a:path>
                </a:pathLst>
              </a:cu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" name="Полилиния: фигура 74">
                <a:extLst>
                  <a:ext uri="{FF2B5EF4-FFF2-40B4-BE49-F238E27FC236}">
                    <a16:creationId xmlns:a16="http://schemas.microsoft.com/office/drawing/2014/main" id="{CFADAC12-C76A-4F34-8F39-D59B690F9191}"/>
                  </a:ext>
                </a:extLst>
              </p:cNvPr>
              <p:cNvSpPr/>
              <p:nvPr/>
            </p:nvSpPr>
            <p:spPr>
              <a:xfrm>
                <a:off x="5947029" y="3279933"/>
                <a:ext cx="245840" cy="40576"/>
              </a:xfrm>
              <a:custGeom>
                <a:avLst/>
                <a:gdLst>
                  <a:gd name="connsiteX0" fmla="*/ 0 w 245840"/>
                  <a:gd name="connsiteY0" fmla="*/ 0 h 40576"/>
                  <a:gd name="connsiteX1" fmla="*/ 245840 w 245840"/>
                  <a:gd name="connsiteY1" fmla="*/ 0 h 40576"/>
                  <a:gd name="connsiteX2" fmla="*/ 245840 w 245840"/>
                  <a:gd name="connsiteY2" fmla="*/ 40577 h 40576"/>
                  <a:gd name="connsiteX3" fmla="*/ 0 w 245840"/>
                  <a:gd name="connsiteY3" fmla="*/ 40577 h 4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840" h="40576">
                    <a:moveTo>
                      <a:pt x="0" y="0"/>
                    </a:moveTo>
                    <a:lnTo>
                      <a:pt x="245840" y="0"/>
                    </a:lnTo>
                    <a:lnTo>
                      <a:pt x="245840" y="40577"/>
                    </a:lnTo>
                    <a:lnTo>
                      <a:pt x="0" y="40577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4" name="Полилиния: фигура 75">
                <a:extLst>
                  <a:ext uri="{FF2B5EF4-FFF2-40B4-BE49-F238E27FC236}">
                    <a16:creationId xmlns:a16="http://schemas.microsoft.com/office/drawing/2014/main" id="{26A6ED5E-D7E8-471D-8042-67FECD91AFE3}"/>
                  </a:ext>
                </a:extLst>
              </p:cNvPr>
              <p:cNvSpPr/>
              <p:nvPr/>
            </p:nvSpPr>
            <p:spPr>
              <a:xfrm>
                <a:off x="6016275" y="3521106"/>
                <a:ext cx="113252" cy="38100"/>
              </a:xfrm>
              <a:custGeom>
                <a:avLst/>
                <a:gdLst>
                  <a:gd name="connsiteX0" fmla="*/ 0 w 113252"/>
                  <a:gd name="connsiteY0" fmla="*/ 0 h 38100"/>
                  <a:gd name="connsiteX1" fmla="*/ 113252 w 113252"/>
                  <a:gd name="connsiteY1" fmla="*/ 0 h 38100"/>
                  <a:gd name="connsiteX2" fmla="*/ 113252 w 113252"/>
                  <a:gd name="connsiteY2" fmla="*/ 38100 h 38100"/>
                  <a:gd name="connsiteX3" fmla="*/ 0 w 1132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252" h="38100">
                    <a:moveTo>
                      <a:pt x="0" y="0"/>
                    </a:moveTo>
                    <a:lnTo>
                      <a:pt x="113252" y="0"/>
                    </a:lnTo>
                    <a:lnTo>
                      <a:pt x="113252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5" name="Полилиния: фигура 76">
                <a:extLst>
                  <a:ext uri="{FF2B5EF4-FFF2-40B4-BE49-F238E27FC236}">
                    <a16:creationId xmlns:a16="http://schemas.microsoft.com/office/drawing/2014/main" id="{1C18CBBA-12D8-49D2-B78D-0DE237C68832}"/>
                  </a:ext>
                </a:extLst>
              </p:cNvPr>
              <p:cNvSpPr/>
              <p:nvPr/>
            </p:nvSpPr>
            <p:spPr>
              <a:xfrm>
                <a:off x="5874924" y="3371278"/>
                <a:ext cx="390048" cy="41148"/>
              </a:xfrm>
              <a:custGeom>
                <a:avLst/>
                <a:gdLst>
                  <a:gd name="connsiteX0" fmla="*/ 0 w 390048"/>
                  <a:gd name="connsiteY0" fmla="*/ 0 h 41148"/>
                  <a:gd name="connsiteX1" fmla="*/ 390049 w 390048"/>
                  <a:gd name="connsiteY1" fmla="*/ 0 h 41148"/>
                  <a:gd name="connsiteX2" fmla="*/ 390049 w 390048"/>
                  <a:gd name="connsiteY2" fmla="*/ 41148 h 41148"/>
                  <a:gd name="connsiteX3" fmla="*/ 0 w 390048"/>
                  <a:gd name="connsiteY3" fmla="*/ 41148 h 41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048" h="41148">
                    <a:moveTo>
                      <a:pt x="0" y="0"/>
                    </a:moveTo>
                    <a:lnTo>
                      <a:pt x="390049" y="0"/>
                    </a:lnTo>
                    <a:lnTo>
                      <a:pt x="390049" y="41148"/>
                    </a:lnTo>
                    <a:lnTo>
                      <a:pt x="0" y="41148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6" name="Полилиния: фигура 77">
                <a:extLst>
                  <a:ext uri="{FF2B5EF4-FFF2-40B4-BE49-F238E27FC236}">
                    <a16:creationId xmlns:a16="http://schemas.microsoft.com/office/drawing/2014/main" id="{70C65F97-6670-4FC4-BB0A-C5E8E54DA022}"/>
                  </a:ext>
                </a:extLst>
              </p:cNvPr>
              <p:cNvSpPr/>
              <p:nvPr/>
            </p:nvSpPr>
            <p:spPr>
              <a:xfrm>
                <a:off x="5956077" y="3451002"/>
                <a:ext cx="227838" cy="32099"/>
              </a:xfrm>
              <a:custGeom>
                <a:avLst/>
                <a:gdLst>
                  <a:gd name="connsiteX0" fmla="*/ 0 w 227838"/>
                  <a:gd name="connsiteY0" fmla="*/ 0 h 32099"/>
                  <a:gd name="connsiteX1" fmla="*/ 227838 w 227838"/>
                  <a:gd name="connsiteY1" fmla="*/ 0 h 32099"/>
                  <a:gd name="connsiteX2" fmla="*/ 227838 w 227838"/>
                  <a:gd name="connsiteY2" fmla="*/ 32099 h 32099"/>
                  <a:gd name="connsiteX3" fmla="*/ 0 w 227838"/>
                  <a:gd name="connsiteY3" fmla="*/ 32099 h 3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838" h="32099">
                    <a:moveTo>
                      <a:pt x="0" y="0"/>
                    </a:moveTo>
                    <a:lnTo>
                      <a:pt x="227838" y="0"/>
                    </a:lnTo>
                    <a:lnTo>
                      <a:pt x="227838" y="32099"/>
                    </a:lnTo>
                    <a:lnTo>
                      <a:pt x="0" y="32099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67" name="Рисунок 685">
                <a:extLst>
                  <a:ext uri="{FF2B5EF4-FFF2-40B4-BE49-F238E27FC236}">
                    <a16:creationId xmlns:a16="http://schemas.microsoft.com/office/drawing/2014/main" id="{84238FCD-E232-4A74-AE0F-09BCF634EE3F}"/>
                  </a:ext>
                </a:extLst>
              </p:cNvPr>
              <p:cNvGrpSpPr/>
              <p:nvPr/>
            </p:nvGrpSpPr>
            <p:grpSpPr>
              <a:xfrm>
                <a:off x="6213824" y="3453288"/>
                <a:ext cx="232124" cy="272129"/>
                <a:chOff x="6213824" y="3453288"/>
                <a:chExt cx="232124" cy="272129"/>
              </a:xfrm>
              <a:noFill/>
            </p:grpSpPr>
            <p:grpSp>
              <p:nvGrpSpPr>
                <p:cNvPr id="168" name="Рисунок 685">
                  <a:extLst>
                    <a:ext uri="{FF2B5EF4-FFF2-40B4-BE49-F238E27FC236}">
                      <a16:creationId xmlns:a16="http://schemas.microsoft.com/office/drawing/2014/main" id="{8AB684D0-1F9A-458E-958B-D326811EAED9}"/>
                    </a:ext>
                  </a:extLst>
                </p:cNvPr>
                <p:cNvGrpSpPr/>
                <p:nvPr/>
              </p:nvGrpSpPr>
              <p:grpSpPr>
                <a:xfrm>
                  <a:off x="6213824" y="3617308"/>
                  <a:ext cx="232124" cy="108108"/>
                  <a:chOff x="6213824" y="3617308"/>
                  <a:chExt cx="232124" cy="108108"/>
                </a:xfrm>
                <a:noFill/>
              </p:grpSpPr>
              <p:sp>
                <p:nvSpPr>
                  <p:cNvPr id="170" name="Полилиния: фигура 81">
                    <a:extLst>
                      <a:ext uri="{FF2B5EF4-FFF2-40B4-BE49-F238E27FC236}">
                        <a16:creationId xmlns:a16="http://schemas.microsoft.com/office/drawing/2014/main" id="{C0E13FCD-D2A3-4C5F-9553-608E0298178E}"/>
                      </a:ext>
                    </a:extLst>
                  </p:cNvPr>
                  <p:cNvSpPr/>
                  <p:nvPr/>
                </p:nvSpPr>
                <p:spPr>
                  <a:xfrm>
                    <a:off x="6213824" y="3617308"/>
                    <a:ext cx="101822" cy="108108"/>
                  </a:xfrm>
                  <a:custGeom>
                    <a:avLst/>
                    <a:gdLst>
                      <a:gd name="connsiteX0" fmla="*/ 101822 w 101822"/>
                      <a:gd name="connsiteY0" fmla="*/ 23908 h 108108"/>
                      <a:gd name="connsiteX1" fmla="*/ 82201 w 101822"/>
                      <a:gd name="connsiteY1" fmla="*/ 57912 h 108108"/>
                      <a:gd name="connsiteX2" fmla="*/ 53054 w 101822"/>
                      <a:gd name="connsiteY2" fmla="*/ 108109 h 108108"/>
                      <a:gd name="connsiteX3" fmla="*/ 38957 w 101822"/>
                      <a:gd name="connsiteY3" fmla="*/ 71247 h 108108"/>
                      <a:gd name="connsiteX4" fmla="*/ 0 w 101822"/>
                      <a:gd name="connsiteY4" fmla="*/ 77533 h 108108"/>
                      <a:gd name="connsiteX5" fmla="*/ 29147 w 101822"/>
                      <a:gd name="connsiteY5" fmla="*/ 27337 h 108108"/>
                      <a:gd name="connsiteX6" fmla="*/ 44958 w 101822"/>
                      <a:gd name="connsiteY6" fmla="*/ 0 h 108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822" h="108108">
                        <a:moveTo>
                          <a:pt x="101822" y="23908"/>
                        </a:moveTo>
                        <a:lnTo>
                          <a:pt x="82201" y="57912"/>
                        </a:lnTo>
                        <a:lnTo>
                          <a:pt x="53054" y="108109"/>
                        </a:lnTo>
                        <a:lnTo>
                          <a:pt x="38957" y="71247"/>
                        </a:lnTo>
                        <a:lnTo>
                          <a:pt x="0" y="77533"/>
                        </a:lnTo>
                        <a:lnTo>
                          <a:pt x="29147" y="27337"/>
                        </a:lnTo>
                        <a:lnTo>
                          <a:pt x="44958" y="0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0082BB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ru-RU" sz="1400">
                      <a:solidFill>
                        <a:prstClr val="black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2" name="Полилиния: фигура 82">
                    <a:extLst>
                      <a:ext uri="{FF2B5EF4-FFF2-40B4-BE49-F238E27FC236}">
                        <a16:creationId xmlns:a16="http://schemas.microsoft.com/office/drawing/2014/main" id="{629FA051-6576-44C9-9B4A-469B1EA24ABB}"/>
                      </a:ext>
                    </a:extLst>
                  </p:cNvPr>
                  <p:cNvSpPr/>
                  <p:nvPr/>
                </p:nvSpPr>
                <p:spPr>
                  <a:xfrm>
                    <a:off x="6344126" y="3617689"/>
                    <a:ext cx="101822" cy="107727"/>
                  </a:xfrm>
                  <a:custGeom>
                    <a:avLst/>
                    <a:gdLst>
                      <a:gd name="connsiteX0" fmla="*/ 56864 w 101822"/>
                      <a:gd name="connsiteY0" fmla="*/ 0 h 107727"/>
                      <a:gd name="connsiteX1" fmla="*/ 72676 w 101822"/>
                      <a:gd name="connsiteY1" fmla="*/ 26956 h 107727"/>
                      <a:gd name="connsiteX2" fmla="*/ 101822 w 101822"/>
                      <a:gd name="connsiteY2" fmla="*/ 77152 h 107727"/>
                      <a:gd name="connsiteX3" fmla="*/ 62770 w 101822"/>
                      <a:gd name="connsiteY3" fmla="*/ 70866 h 107727"/>
                      <a:gd name="connsiteX4" fmla="*/ 48768 w 101822"/>
                      <a:gd name="connsiteY4" fmla="*/ 107728 h 107727"/>
                      <a:gd name="connsiteX5" fmla="*/ 19621 w 101822"/>
                      <a:gd name="connsiteY5" fmla="*/ 57531 h 107727"/>
                      <a:gd name="connsiteX6" fmla="*/ 0 w 101822"/>
                      <a:gd name="connsiteY6" fmla="*/ 23527 h 107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822" h="107727">
                        <a:moveTo>
                          <a:pt x="56864" y="0"/>
                        </a:moveTo>
                        <a:lnTo>
                          <a:pt x="72676" y="26956"/>
                        </a:lnTo>
                        <a:lnTo>
                          <a:pt x="101822" y="77152"/>
                        </a:lnTo>
                        <a:lnTo>
                          <a:pt x="62770" y="70866"/>
                        </a:lnTo>
                        <a:lnTo>
                          <a:pt x="48768" y="107728"/>
                        </a:lnTo>
                        <a:lnTo>
                          <a:pt x="19621" y="57531"/>
                        </a:lnTo>
                        <a:lnTo>
                          <a:pt x="0" y="23527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0082BB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ru-RU" sz="1400">
                      <a:solidFill>
                        <a:prstClr val="black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9" name="Полилиния: фигура 80">
                  <a:extLst>
                    <a:ext uri="{FF2B5EF4-FFF2-40B4-BE49-F238E27FC236}">
                      <a16:creationId xmlns:a16="http://schemas.microsoft.com/office/drawing/2014/main" id="{905E434A-6A91-492E-AA20-EA7D451BD7B5}"/>
                    </a:ext>
                  </a:extLst>
                </p:cNvPr>
                <p:cNvSpPr/>
                <p:nvPr/>
              </p:nvSpPr>
              <p:spPr>
                <a:xfrm>
                  <a:off x="6232016" y="3453288"/>
                  <a:ext cx="195738" cy="195643"/>
                </a:xfrm>
                <a:custGeom>
                  <a:avLst/>
                  <a:gdLst>
                    <a:gd name="connsiteX0" fmla="*/ 195739 w 195738"/>
                    <a:gd name="connsiteY0" fmla="*/ 97822 h 195643"/>
                    <a:gd name="connsiteX1" fmla="*/ 173355 w 195738"/>
                    <a:gd name="connsiteY1" fmla="*/ 129064 h 195643"/>
                    <a:gd name="connsiteX2" fmla="*/ 167069 w 195738"/>
                    <a:gd name="connsiteY2" fmla="*/ 166973 h 195643"/>
                    <a:gd name="connsiteX3" fmla="*/ 129159 w 195738"/>
                    <a:gd name="connsiteY3" fmla="*/ 173260 h 195643"/>
                    <a:gd name="connsiteX4" fmla="*/ 97917 w 195738"/>
                    <a:gd name="connsiteY4" fmla="*/ 195644 h 195643"/>
                    <a:gd name="connsiteX5" fmla="*/ 66580 w 195738"/>
                    <a:gd name="connsiteY5" fmla="*/ 173260 h 195643"/>
                    <a:gd name="connsiteX6" fmla="*/ 28670 w 195738"/>
                    <a:gd name="connsiteY6" fmla="*/ 166973 h 195643"/>
                    <a:gd name="connsiteX7" fmla="*/ 22289 w 195738"/>
                    <a:gd name="connsiteY7" fmla="*/ 129064 h 195643"/>
                    <a:gd name="connsiteX8" fmla="*/ 0 w 195738"/>
                    <a:gd name="connsiteY8" fmla="*/ 97822 h 195643"/>
                    <a:gd name="connsiteX9" fmla="*/ 22289 w 195738"/>
                    <a:gd name="connsiteY9" fmla="*/ 66484 h 195643"/>
                    <a:gd name="connsiteX10" fmla="*/ 28670 w 195738"/>
                    <a:gd name="connsiteY10" fmla="*/ 28670 h 195643"/>
                    <a:gd name="connsiteX11" fmla="*/ 66580 w 195738"/>
                    <a:gd name="connsiteY11" fmla="*/ 22289 h 195643"/>
                    <a:gd name="connsiteX12" fmla="*/ 97917 w 195738"/>
                    <a:gd name="connsiteY12" fmla="*/ 0 h 195643"/>
                    <a:gd name="connsiteX13" fmla="*/ 129159 w 195738"/>
                    <a:gd name="connsiteY13" fmla="*/ 22289 h 195643"/>
                    <a:gd name="connsiteX14" fmla="*/ 167069 w 195738"/>
                    <a:gd name="connsiteY14" fmla="*/ 28670 h 195643"/>
                    <a:gd name="connsiteX15" fmla="*/ 173355 w 195738"/>
                    <a:gd name="connsiteY15" fmla="*/ 66484 h 195643"/>
                    <a:gd name="connsiteX16" fmla="*/ 195739 w 195738"/>
                    <a:gd name="connsiteY16" fmla="*/ 97822 h 195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5738" h="195643">
                      <a:moveTo>
                        <a:pt x="195739" y="97822"/>
                      </a:moveTo>
                      <a:cubicBezTo>
                        <a:pt x="195739" y="109919"/>
                        <a:pt x="177737" y="118491"/>
                        <a:pt x="173355" y="129064"/>
                      </a:cubicBezTo>
                      <a:cubicBezTo>
                        <a:pt x="168783" y="140018"/>
                        <a:pt x="175260" y="158687"/>
                        <a:pt x="167069" y="166973"/>
                      </a:cubicBezTo>
                      <a:cubicBezTo>
                        <a:pt x="158782" y="175165"/>
                        <a:pt x="140113" y="168783"/>
                        <a:pt x="129159" y="173260"/>
                      </a:cubicBezTo>
                      <a:cubicBezTo>
                        <a:pt x="118586" y="177641"/>
                        <a:pt x="110014" y="195644"/>
                        <a:pt x="97917" y="195644"/>
                      </a:cubicBezTo>
                      <a:cubicBezTo>
                        <a:pt x="85725" y="195644"/>
                        <a:pt x="77248" y="177641"/>
                        <a:pt x="66580" y="173260"/>
                      </a:cubicBezTo>
                      <a:cubicBezTo>
                        <a:pt x="55626" y="168688"/>
                        <a:pt x="36957" y="175165"/>
                        <a:pt x="28670" y="166973"/>
                      </a:cubicBezTo>
                      <a:cubicBezTo>
                        <a:pt x="20383" y="158687"/>
                        <a:pt x="26860" y="140018"/>
                        <a:pt x="22289" y="129064"/>
                      </a:cubicBezTo>
                      <a:cubicBezTo>
                        <a:pt x="17907" y="118491"/>
                        <a:pt x="0" y="109919"/>
                        <a:pt x="0" y="97822"/>
                      </a:cubicBezTo>
                      <a:cubicBezTo>
                        <a:pt x="0" y="85630"/>
                        <a:pt x="17907" y="77153"/>
                        <a:pt x="22289" y="66484"/>
                      </a:cubicBezTo>
                      <a:cubicBezTo>
                        <a:pt x="26860" y="55531"/>
                        <a:pt x="20383" y="36957"/>
                        <a:pt x="28670" y="28670"/>
                      </a:cubicBezTo>
                      <a:cubicBezTo>
                        <a:pt x="36957" y="20383"/>
                        <a:pt x="55626" y="26860"/>
                        <a:pt x="66580" y="22289"/>
                      </a:cubicBezTo>
                      <a:cubicBezTo>
                        <a:pt x="77152" y="17907"/>
                        <a:pt x="85630" y="0"/>
                        <a:pt x="97917" y="0"/>
                      </a:cubicBezTo>
                      <a:cubicBezTo>
                        <a:pt x="110014" y="0"/>
                        <a:pt x="118586" y="17907"/>
                        <a:pt x="129159" y="22289"/>
                      </a:cubicBezTo>
                      <a:cubicBezTo>
                        <a:pt x="140113" y="26860"/>
                        <a:pt x="158782" y="20383"/>
                        <a:pt x="167069" y="28670"/>
                      </a:cubicBezTo>
                      <a:cubicBezTo>
                        <a:pt x="175260" y="36957"/>
                        <a:pt x="168878" y="55531"/>
                        <a:pt x="173355" y="66484"/>
                      </a:cubicBezTo>
                      <a:cubicBezTo>
                        <a:pt x="177737" y="77057"/>
                        <a:pt x="195739" y="85630"/>
                        <a:pt x="195739" y="9782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82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B9EAC4D-0365-44CE-8DBB-518B4385DAE1}"/>
                </a:ext>
              </a:extLst>
            </p:cNvPr>
            <p:cNvSpPr txBox="1"/>
            <p:nvPr/>
          </p:nvSpPr>
          <p:spPr>
            <a:xfrm flipH="1">
              <a:off x="10105910" y="5280966"/>
              <a:ext cx="17152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ru-RU" sz="1400" b="1" dirty="0">
                  <a:solidFill>
                    <a:srgbClr val="0082BB"/>
                  </a:solidFill>
                  <a:cs typeface="Arial" panose="020B0604020202020204" pitchFamily="34" charset="0"/>
                </a:rPr>
                <a:t>ПОЛУЧИТЬ СЕРТИФИКАТ</a:t>
              </a:r>
              <a:br>
                <a:rPr lang="ru-RU" sz="1400" dirty="0">
                  <a:solidFill>
                    <a:srgbClr val="0082BB"/>
                  </a:solidFill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после обработки отзыва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256852" y="4312374"/>
            <a:ext cx="3104279" cy="2112239"/>
            <a:chOff x="6262157" y="4122834"/>
            <a:chExt cx="3104279" cy="2112239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C389E11-44C4-4465-BA3D-63F005DAD7C6}"/>
                </a:ext>
              </a:extLst>
            </p:cNvPr>
            <p:cNvSpPr txBox="1"/>
            <p:nvPr/>
          </p:nvSpPr>
          <p:spPr>
            <a:xfrm flipH="1">
              <a:off x="6262157" y="5280966"/>
              <a:ext cx="31042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82BB"/>
                  </a:solidFill>
                  <a:cs typeface="Arial" panose="020B0604020202020204" pitchFamily="34" charset="0"/>
                </a:rPr>
                <a:t>ОТПРАВИТЬ ОРГАНИЗАТОРАМ </a:t>
              </a:r>
              <a:r>
                <a:rPr lang="ru-RU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заполненную форму отчета и несколько фотографий процесса игры по адресу </a:t>
              </a:r>
              <a:r>
                <a:rPr lang="ru-RU" sz="1400" b="1" dirty="0">
                  <a:solidFill>
                    <a:srgbClr val="0082BB"/>
                  </a:solidFill>
                  <a:cs typeface="Arial" panose="020B0604020202020204" pitchFamily="34" charset="0"/>
                </a:rPr>
                <a:t>otchet@doligra.ru</a:t>
              </a:r>
            </a:p>
          </p:txBody>
        </p:sp>
        <p:grpSp>
          <p:nvGrpSpPr>
            <p:cNvPr id="174" name="Рисунок 647">
              <a:extLst>
                <a:ext uri="{FF2B5EF4-FFF2-40B4-BE49-F238E27FC236}">
                  <a16:creationId xmlns:a16="http://schemas.microsoft.com/office/drawing/2014/main" id="{41C3A1CB-E67A-429E-9E69-E2087CB5F7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24328" y="4122834"/>
              <a:ext cx="1282209" cy="1076661"/>
              <a:chOff x="5681662" y="2990850"/>
              <a:chExt cx="829707" cy="878776"/>
            </a:xfrm>
            <a:noFill/>
          </p:grpSpPr>
          <p:sp>
            <p:nvSpPr>
              <p:cNvPr id="175" name="Полилиния: фигура 122">
                <a:extLst>
                  <a:ext uri="{FF2B5EF4-FFF2-40B4-BE49-F238E27FC236}">
                    <a16:creationId xmlns:a16="http://schemas.microsoft.com/office/drawing/2014/main" id="{CB8FAB81-A1AC-4911-9E1E-A601BEFD0D69}"/>
                  </a:ext>
                </a:extLst>
              </p:cNvPr>
              <p:cNvSpPr/>
              <p:nvPr/>
            </p:nvSpPr>
            <p:spPr>
              <a:xfrm>
                <a:off x="5681662" y="2990850"/>
                <a:ext cx="670464" cy="878776"/>
              </a:xfrm>
              <a:custGeom>
                <a:avLst/>
                <a:gdLst>
                  <a:gd name="connsiteX0" fmla="*/ 669608 w 670464"/>
                  <a:gd name="connsiteY0" fmla="*/ 536924 h 878776"/>
                  <a:gd name="connsiteX1" fmla="*/ 669036 w 670464"/>
                  <a:gd name="connsiteY1" fmla="*/ 878777 h 878776"/>
                  <a:gd name="connsiteX2" fmla="*/ 0 w 670464"/>
                  <a:gd name="connsiteY2" fmla="*/ 877729 h 878776"/>
                  <a:gd name="connsiteX3" fmla="*/ 1429 w 670464"/>
                  <a:gd name="connsiteY3" fmla="*/ 0 h 878776"/>
                  <a:gd name="connsiteX4" fmla="*/ 670465 w 670464"/>
                  <a:gd name="connsiteY4" fmla="*/ 1048 h 878776"/>
                  <a:gd name="connsiteX5" fmla="*/ 670084 w 670464"/>
                  <a:gd name="connsiteY5" fmla="*/ 283750 h 87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464" h="878776">
                    <a:moveTo>
                      <a:pt x="669608" y="536924"/>
                    </a:moveTo>
                    <a:lnTo>
                      <a:pt x="669036" y="878777"/>
                    </a:lnTo>
                    <a:lnTo>
                      <a:pt x="0" y="877729"/>
                    </a:lnTo>
                    <a:lnTo>
                      <a:pt x="1429" y="0"/>
                    </a:lnTo>
                    <a:lnTo>
                      <a:pt x="670465" y="1048"/>
                    </a:lnTo>
                    <a:lnTo>
                      <a:pt x="670084" y="283750"/>
                    </a:lnTo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6" name="Полилиния: фигура 123">
                <a:extLst>
                  <a:ext uri="{FF2B5EF4-FFF2-40B4-BE49-F238E27FC236}">
                    <a16:creationId xmlns:a16="http://schemas.microsoft.com/office/drawing/2014/main" id="{AAA7C054-45BA-4F4F-8C73-5F3AE51C5045}"/>
                  </a:ext>
                </a:extLst>
              </p:cNvPr>
              <p:cNvSpPr/>
              <p:nvPr/>
            </p:nvSpPr>
            <p:spPr>
              <a:xfrm>
                <a:off x="5803201" y="3173158"/>
                <a:ext cx="431292" cy="761"/>
              </a:xfrm>
              <a:custGeom>
                <a:avLst/>
                <a:gdLst>
                  <a:gd name="connsiteX0" fmla="*/ 0 w 431292"/>
                  <a:gd name="connsiteY0" fmla="*/ 0 h 761"/>
                  <a:gd name="connsiteX1" fmla="*/ 431292 w 431292"/>
                  <a:gd name="connsiteY1" fmla="*/ 762 h 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292" h="761">
                    <a:moveTo>
                      <a:pt x="0" y="0"/>
                    </a:moveTo>
                    <a:lnTo>
                      <a:pt x="431292" y="762"/>
                    </a:lnTo>
                  </a:path>
                </a:pathLst>
              </a:custGeom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7" name="Полилиния: фигура 124">
                <a:extLst>
                  <a:ext uri="{FF2B5EF4-FFF2-40B4-BE49-F238E27FC236}">
                    <a16:creationId xmlns:a16="http://schemas.microsoft.com/office/drawing/2014/main" id="{5465D79F-03E7-4A76-BD39-39E5B35379B1}"/>
                  </a:ext>
                </a:extLst>
              </p:cNvPr>
              <p:cNvSpPr/>
              <p:nvPr/>
            </p:nvSpPr>
            <p:spPr>
              <a:xfrm>
                <a:off x="5803010" y="3286696"/>
                <a:ext cx="399383" cy="666"/>
              </a:xfrm>
              <a:custGeom>
                <a:avLst/>
                <a:gdLst>
                  <a:gd name="connsiteX0" fmla="*/ 0 w 399383"/>
                  <a:gd name="connsiteY0" fmla="*/ 0 h 666"/>
                  <a:gd name="connsiteX1" fmla="*/ 399383 w 399383"/>
                  <a:gd name="connsiteY1" fmla="*/ 667 h 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9383" h="666">
                    <a:moveTo>
                      <a:pt x="0" y="0"/>
                    </a:moveTo>
                    <a:lnTo>
                      <a:pt x="399383" y="667"/>
                    </a:lnTo>
                  </a:path>
                </a:pathLst>
              </a:custGeom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8" name="Полилиния: фигура 125">
                <a:extLst>
                  <a:ext uri="{FF2B5EF4-FFF2-40B4-BE49-F238E27FC236}">
                    <a16:creationId xmlns:a16="http://schemas.microsoft.com/office/drawing/2014/main" id="{CF9B83AE-284F-4B1E-87C8-54080DE38B8E}"/>
                  </a:ext>
                </a:extLst>
              </p:cNvPr>
              <p:cNvSpPr/>
              <p:nvPr/>
            </p:nvSpPr>
            <p:spPr>
              <a:xfrm>
                <a:off x="5802820" y="3400139"/>
                <a:ext cx="291465" cy="476"/>
              </a:xfrm>
              <a:custGeom>
                <a:avLst/>
                <a:gdLst>
                  <a:gd name="connsiteX0" fmla="*/ 0 w 291465"/>
                  <a:gd name="connsiteY0" fmla="*/ 0 h 476"/>
                  <a:gd name="connsiteX1" fmla="*/ 291465 w 291465"/>
                  <a:gd name="connsiteY1" fmla="*/ 476 h 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1465" h="476">
                    <a:moveTo>
                      <a:pt x="0" y="0"/>
                    </a:moveTo>
                    <a:lnTo>
                      <a:pt x="291465" y="476"/>
                    </a:lnTo>
                  </a:path>
                </a:pathLst>
              </a:custGeom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79" name="Рисунок 647">
                <a:extLst>
                  <a:ext uri="{FF2B5EF4-FFF2-40B4-BE49-F238E27FC236}">
                    <a16:creationId xmlns:a16="http://schemas.microsoft.com/office/drawing/2014/main" id="{3A523438-B478-473B-B0AE-14C626C8E2C4}"/>
                  </a:ext>
                </a:extLst>
              </p:cNvPr>
              <p:cNvGrpSpPr/>
              <p:nvPr/>
            </p:nvGrpSpPr>
            <p:grpSpPr>
              <a:xfrm>
                <a:off x="5921025" y="3238069"/>
                <a:ext cx="590344" cy="588599"/>
                <a:chOff x="5921025" y="3238069"/>
                <a:chExt cx="590344" cy="588599"/>
              </a:xfrm>
              <a:noFill/>
            </p:grpSpPr>
            <p:sp>
              <p:nvSpPr>
                <p:cNvPr id="181" name="Полилиния: фигура 128">
                  <a:extLst>
                    <a:ext uri="{FF2B5EF4-FFF2-40B4-BE49-F238E27FC236}">
                      <a16:creationId xmlns:a16="http://schemas.microsoft.com/office/drawing/2014/main" id="{B2B46A65-0CF8-4BFD-ACD5-705420365ECC}"/>
                    </a:ext>
                  </a:extLst>
                </p:cNvPr>
                <p:cNvSpPr/>
                <p:nvPr/>
              </p:nvSpPr>
              <p:spPr>
                <a:xfrm>
                  <a:off x="6073640" y="3238069"/>
                  <a:ext cx="437729" cy="436743"/>
                </a:xfrm>
                <a:custGeom>
                  <a:avLst/>
                  <a:gdLst>
                    <a:gd name="connsiteX0" fmla="*/ 15597 w 437729"/>
                    <a:gd name="connsiteY0" fmla="*/ 318566 h 436743"/>
                    <a:gd name="connsiteX1" fmla="*/ 14073 w 437729"/>
                    <a:gd name="connsiteY1" fmla="*/ 387336 h 436743"/>
                    <a:gd name="connsiteX2" fmla="*/ 49220 w 437729"/>
                    <a:gd name="connsiteY2" fmla="*/ 422579 h 436743"/>
                    <a:gd name="connsiteX3" fmla="*/ 118086 w 437729"/>
                    <a:gd name="connsiteY3" fmla="*/ 421245 h 436743"/>
                    <a:gd name="connsiteX4" fmla="*/ 424219 w 437729"/>
                    <a:gd name="connsiteY4" fmla="*/ 89585 h 436743"/>
                    <a:gd name="connsiteX5" fmla="*/ 422790 w 437729"/>
                    <a:gd name="connsiteY5" fmla="*/ 17766 h 436743"/>
                    <a:gd name="connsiteX6" fmla="*/ 420123 w 437729"/>
                    <a:gd name="connsiteY6" fmla="*/ 15004 h 436743"/>
                    <a:gd name="connsiteX7" fmla="*/ 348305 w 437729"/>
                    <a:gd name="connsiteY7" fmla="*/ 13385 h 436743"/>
                    <a:gd name="connsiteX8" fmla="*/ 15597 w 437729"/>
                    <a:gd name="connsiteY8" fmla="*/ 318566 h 436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7729" h="436743">
                      <a:moveTo>
                        <a:pt x="15597" y="318566"/>
                      </a:moveTo>
                      <a:cubicBezTo>
                        <a:pt x="-4596" y="337044"/>
                        <a:pt x="-5263" y="368096"/>
                        <a:pt x="14073" y="387336"/>
                      </a:cubicBezTo>
                      <a:lnTo>
                        <a:pt x="49220" y="422579"/>
                      </a:lnTo>
                      <a:cubicBezTo>
                        <a:pt x="68556" y="441915"/>
                        <a:pt x="99512" y="441438"/>
                        <a:pt x="118086" y="421245"/>
                      </a:cubicBezTo>
                      <a:lnTo>
                        <a:pt x="424219" y="89585"/>
                      </a:lnTo>
                      <a:cubicBezTo>
                        <a:pt x="442698" y="69487"/>
                        <a:pt x="442221" y="37197"/>
                        <a:pt x="422790" y="17766"/>
                      </a:cubicBezTo>
                      <a:lnTo>
                        <a:pt x="420123" y="15004"/>
                      </a:lnTo>
                      <a:cubicBezTo>
                        <a:pt x="400788" y="-4332"/>
                        <a:pt x="368498" y="-5094"/>
                        <a:pt x="348305" y="13385"/>
                      </a:cubicBezTo>
                      <a:lnTo>
                        <a:pt x="15597" y="318566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Полилиния: фигура 129">
                  <a:extLst>
                    <a:ext uri="{FF2B5EF4-FFF2-40B4-BE49-F238E27FC236}">
                      <a16:creationId xmlns:a16="http://schemas.microsoft.com/office/drawing/2014/main" id="{69DDC7AB-6609-40E1-9614-352F068EB411}"/>
                    </a:ext>
                  </a:extLst>
                </p:cNvPr>
                <p:cNvSpPr/>
                <p:nvPr/>
              </p:nvSpPr>
              <p:spPr>
                <a:xfrm>
                  <a:off x="6024692" y="3600640"/>
                  <a:ext cx="122932" cy="123027"/>
                </a:xfrm>
                <a:custGeom>
                  <a:avLst/>
                  <a:gdLst>
                    <a:gd name="connsiteX0" fmla="*/ 49780 w 122932"/>
                    <a:gd name="connsiteY0" fmla="*/ 0 h 123027"/>
                    <a:gd name="connsiteX1" fmla="*/ 7299 w 122932"/>
                    <a:gd name="connsiteY1" fmla="*/ 42386 h 123027"/>
                    <a:gd name="connsiteX2" fmla="*/ 7203 w 122932"/>
                    <a:gd name="connsiteY2" fmla="*/ 77534 h 123027"/>
                    <a:gd name="connsiteX3" fmla="*/ 45303 w 122932"/>
                    <a:gd name="connsiteY3" fmla="*/ 115729 h 123027"/>
                    <a:gd name="connsiteX4" fmla="*/ 80451 w 122932"/>
                    <a:gd name="connsiteY4" fmla="*/ 115824 h 123027"/>
                    <a:gd name="connsiteX5" fmla="*/ 122932 w 122932"/>
                    <a:gd name="connsiteY5" fmla="*/ 73438 h 123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932" h="123027">
                      <a:moveTo>
                        <a:pt x="49780" y="0"/>
                      </a:moveTo>
                      <a:lnTo>
                        <a:pt x="7299" y="42386"/>
                      </a:lnTo>
                      <a:cubicBezTo>
                        <a:pt x="-2417" y="52102"/>
                        <a:pt x="-2417" y="67913"/>
                        <a:pt x="7203" y="77534"/>
                      </a:cubicBezTo>
                      <a:lnTo>
                        <a:pt x="45303" y="115729"/>
                      </a:lnTo>
                      <a:cubicBezTo>
                        <a:pt x="55019" y="125444"/>
                        <a:pt x="70735" y="125444"/>
                        <a:pt x="80451" y="115824"/>
                      </a:cubicBezTo>
                      <a:lnTo>
                        <a:pt x="122932" y="73438"/>
                      </a:lnTo>
                    </a:path>
                  </a:pathLst>
                </a:custGeom>
                <a:noFill/>
                <a:ln w="25400" cap="flat">
                  <a:solidFill>
                    <a:srgbClr val="0082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Полилиния: фигура 130">
                  <a:extLst>
                    <a:ext uri="{FF2B5EF4-FFF2-40B4-BE49-F238E27FC236}">
                      <a16:creationId xmlns:a16="http://schemas.microsoft.com/office/drawing/2014/main" id="{7D622351-73F9-467E-A5DD-C5AFB399DA8A}"/>
                    </a:ext>
                  </a:extLst>
                </p:cNvPr>
                <p:cNvSpPr/>
                <p:nvPr/>
              </p:nvSpPr>
              <p:spPr>
                <a:xfrm>
                  <a:off x="5921025" y="3675983"/>
                  <a:ext cx="151161" cy="150685"/>
                </a:xfrm>
                <a:custGeom>
                  <a:avLst/>
                  <a:gdLst>
                    <a:gd name="connsiteX0" fmla="*/ 109061 w 151161"/>
                    <a:gd name="connsiteY0" fmla="*/ 0 h 150685"/>
                    <a:gd name="connsiteX1" fmla="*/ 48292 w 151161"/>
                    <a:gd name="connsiteY1" fmla="*/ 37529 h 150685"/>
                    <a:gd name="connsiteX2" fmla="*/ 12287 w 151161"/>
                    <a:gd name="connsiteY2" fmla="*/ 129350 h 150685"/>
                    <a:gd name="connsiteX3" fmla="*/ 0 w 151161"/>
                    <a:gd name="connsiteY3" fmla="*/ 150686 h 150685"/>
                    <a:gd name="connsiteX4" fmla="*/ 21431 w 151161"/>
                    <a:gd name="connsiteY4" fmla="*/ 138494 h 150685"/>
                    <a:gd name="connsiteX5" fmla="*/ 113443 w 151161"/>
                    <a:gd name="connsiteY5" fmla="*/ 102870 h 150685"/>
                    <a:gd name="connsiteX6" fmla="*/ 151162 w 151161"/>
                    <a:gd name="connsiteY6" fmla="*/ 42196 h 150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161" h="150685">
                      <a:moveTo>
                        <a:pt x="109061" y="0"/>
                      </a:moveTo>
                      <a:cubicBezTo>
                        <a:pt x="103537" y="3143"/>
                        <a:pt x="66199" y="24575"/>
                        <a:pt x="48292" y="37529"/>
                      </a:cubicBezTo>
                      <a:cubicBezTo>
                        <a:pt x="39815" y="70104"/>
                        <a:pt x="27623" y="100965"/>
                        <a:pt x="12287" y="129350"/>
                      </a:cubicBezTo>
                      <a:cubicBezTo>
                        <a:pt x="8477" y="136588"/>
                        <a:pt x="4382" y="143732"/>
                        <a:pt x="0" y="150686"/>
                      </a:cubicBezTo>
                      <a:cubicBezTo>
                        <a:pt x="6953" y="146304"/>
                        <a:pt x="14097" y="142304"/>
                        <a:pt x="21431" y="138494"/>
                      </a:cubicBezTo>
                      <a:cubicBezTo>
                        <a:pt x="49911" y="123254"/>
                        <a:pt x="80867" y="111252"/>
                        <a:pt x="113443" y="102870"/>
                      </a:cubicBezTo>
                      <a:cubicBezTo>
                        <a:pt x="126397" y="85058"/>
                        <a:pt x="147923" y="47720"/>
                        <a:pt x="151162" y="42196"/>
                      </a:cubicBezTo>
                    </a:path>
                  </a:pathLst>
                </a:custGeom>
                <a:noFill/>
                <a:ln w="25400" cap="flat">
                  <a:solidFill>
                    <a:srgbClr val="0082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Полилиния: фигура 131">
                  <a:extLst>
                    <a:ext uri="{FF2B5EF4-FFF2-40B4-BE49-F238E27FC236}">
                      <a16:creationId xmlns:a16="http://schemas.microsoft.com/office/drawing/2014/main" id="{CA642EBE-8D91-4D6D-A43A-67A61AFFC0E3}"/>
                    </a:ext>
                  </a:extLst>
                </p:cNvPr>
                <p:cNvSpPr/>
                <p:nvPr/>
              </p:nvSpPr>
              <p:spPr>
                <a:xfrm>
                  <a:off x="5923216" y="3763041"/>
                  <a:ext cx="61626" cy="61531"/>
                </a:xfrm>
                <a:custGeom>
                  <a:avLst/>
                  <a:gdLst>
                    <a:gd name="connsiteX0" fmla="*/ 61627 w 61626"/>
                    <a:gd name="connsiteY0" fmla="*/ 0 h 61531"/>
                    <a:gd name="connsiteX1" fmla="*/ 0 w 61626"/>
                    <a:gd name="connsiteY1" fmla="*/ 61531 h 61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626" h="61531">
                      <a:moveTo>
                        <a:pt x="61627" y="0"/>
                      </a:moveTo>
                      <a:lnTo>
                        <a:pt x="0" y="61531"/>
                      </a:lnTo>
                    </a:path>
                  </a:pathLst>
                </a:custGeom>
                <a:ln w="25400" cap="flat">
                  <a:solidFill>
                    <a:srgbClr val="0082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ru-RU" sz="140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0" name="Полилиния: фигура 127">
                <a:extLst>
                  <a:ext uri="{FF2B5EF4-FFF2-40B4-BE49-F238E27FC236}">
                    <a16:creationId xmlns:a16="http://schemas.microsoft.com/office/drawing/2014/main" id="{CF2D3262-1683-4F7A-BE7A-8D310EE4F7A1}"/>
                  </a:ext>
                </a:extLst>
              </p:cNvPr>
              <p:cNvSpPr/>
              <p:nvPr/>
            </p:nvSpPr>
            <p:spPr>
              <a:xfrm>
                <a:off x="5785198" y="3832002"/>
                <a:ext cx="121253" cy="190"/>
              </a:xfrm>
              <a:custGeom>
                <a:avLst/>
                <a:gdLst>
                  <a:gd name="connsiteX0" fmla="*/ 0 w 121253"/>
                  <a:gd name="connsiteY0" fmla="*/ 0 h 190"/>
                  <a:gd name="connsiteX1" fmla="*/ 121253 w 121253"/>
                  <a:gd name="connsiteY1" fmla="*/ 191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253" h="190">
                    <a:moveTo>
                      <a:pt x="0" y="0"/>
                    </a:moveTo>
                    <a:lnTo>
                      <a:pt x="121253" y="191"/>
                    </a:lnTo>
                  </a:path>
                </a:pathLst>
              </a:custGeom>
              <a:ln w="2540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4441187" y="4450980"/>
            <a:ext cx="1178462" cy="1973633"/>
            <a:chOff x="4446492" y="4261440"/>
            <a:chExt cx="1178462" cy="1973633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C8145AE-4166-4E3D-BEFC-CC2DC3B8E2B6}"/>
                </a:ext>
              </a:extLst>
            </p:cNvPr>
            <p:cNvSpPr txBox="1"/>
            <p:nvPr/>
          </p:nvSpPr>
          <p:spPr>
            <a:xfrm flipH="1">
              <a:off x="4446492" y="5280966"/>
              <a:ext cx="11784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82BB"/>
                  </a:solidFill>
                  <a:cs typeface="Arial" panose="020B0604020202020204" pitchFamily="34" charset="0"/>
                </a:rPr>
                <a:t>ПРОВЕСТИ ИГРУ</a:t>
              </a:r>
              <a:br>
                <a:rPr lang="ru-RU" sz="1400" b="1" dirty="0">
                  <a:solidFill>
                    <a:srgbClr val="0082BB"/>
                  </a:solidFill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с детьми в ДОЛ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4562250" y="4261440"/>
              <a:ext cx="946946" cy="938055"/>
              <a:chOff x="4279900" y="4590416"/>
              <a:chExt cx="475443" cy="476469"/>
            </a:xfrm>
          </p:grpSpPr>
          <p:sp>
            <p:nvSpPr>
              <p:cNvPr id="185" name="Полилиния: фигура 86">
                <a:extLst>
                  <a:ext uri="{FF2B5EF4-FFF2-40B4-BE49-F238E27FC236}">
                    <a16:creationId xmlns:a16="http://schemas.microsoft.com/office/drawing/2014/main" id="{89687B32-9D90-4B5B-A57A-FC5EE6B48F2F}"/>
                  </a:ext>
                </a:extLst>
              </p:cNvPr>
              <p:cNvSpPr/>
              <p:nvPr/>
            </p:nvSpPr>
            <p:spPr>
              <a:xfrm>
                <a:off x="4279900" y="4590416"/>
                <a:ext cx="475443" cy="476469"/>
              </a:xfrm>
              <a:custGeom>
                <a:avLst/>
                <a:gdLst>
                  <a:gd name="connsiteX0" fmla="*/ 313468 w 313467"/>
                  <a:gd name="connsiteY0" fmla="*/ 156781 h 313467"/>
                  <a:gd name="connsiteX1" fmla="*/ 156686 w 313467"/>
                  <a:gd name="connsiteY1" fmla="*/ 313468 h 313467"/>
                  <a:gd name="connsiteX2" fmla="*/ 0 w 313467"/>
                  <a:gd name="connsiteY2" fmla="*/ 156781 h 313467"/>
                  <a:gd name="connsiteX3" fmla="*/ 156781 w 313467"/>
                  <a:gd name="connsiteY3" fmla="*/ 0 h 313467"/>
                  <a:gd name="connsiteX4" fmla="*/ 313468 w 313467"/>
                  <a:gd name="connsiteY4" fmla="*/ 156781 h 31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467" h="313467">
                    <a:moveTo>
                      <a:pt x="313468" y="156781"/>
                    </a:moveTo>
                    <a:cubicBezTo>
                      <a:pt x="313468" y="243364"/>
                      <a:pt x="243269" y="313468"/>
                      <a:pt x="156686" y="313468"/>
                    </a:cubicBezTo>
                    <a:cubicBezTo>
                      <a:pt x="70104" y="313468"/>
                      <a:pt x="0" y="243364"/>
                      <a:pt x="0" y="156781"/>
                    </a:cubicBezTo>
                    <a:cubicBezTo>
                      <a:pt x="0" y="70294"/>
                      <a:pt x="70104" y="0"/>
                      <a:pt x="156781" y="0"/>
                    </a:cubicBezTo>
                    <a:cubicBezTo>
                      <a:pt x="243269" y="0"/>
                      <a:pt x="313468" y="70199"/>
                      <a:pt x="313468" y="156781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" name="Полилиния: фигура 87">
                <a:extLst>
                  <a:ext uri="{FF2B5EF4-FFF2-40B4-BE49-F238E27FC236}">
                    <a16:creationId xmlns:a16="http://schemas.microsoft.com/office/drawing/2014/main" id="{9C62B513-46DF-441C-A5BF-F9A50CD35262}"/>
                  </a:ext>
                </a:extLst>
              </p:cNvPr>
              <p:cNvSpPr/>
              <p:nvPr/>
            </p:nvSpPr>
            <p:spPr>
              <a:xfrm>
                <a:off x="4380738" y="4733314"/>
                <a:ext cx="273766" cy="188214"/>
              </a:xfrm>
              <a:custGeom>
                <a:avLst/>
                <a:gdLst>
                  <a:gd name="connsiteX0" fmla="*/ 0 w 180498"/>
                  <a:gd name="connsiteY0" fmla="*/ 62294 h 123825"/>
                  <a:gd name="connsiteX1" fmla="*/ 62579 w 180498"/>
                  <a:gd name="connsiteY1" fmla="*/ 123825 h 123825"/>
                  <a:gd name="connsiteX2" fmla="*/ 180499 w 180498"/>
                  <a:gd name="connsiteY2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498" h="123825">
                    <a:moveTo>
                      <a:pt x="0" y="62294"/>
                    </a:moveTo>
                    <a:lnTo>
                      <a:pt x="62579" y="123825"/>
                    </a:lnTo>
                    <a:lnTo>
                      <a:pt x="180499" y="0"/>
                    </a:lnTo>
                  </a:path>
                </a:pathLst>
              </a:custGeom>
              <a:noFill/>
              <a:ln w="25400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14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24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2000081"/>
            <a:ext cx="4992555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3200" cap="all" spc="31" dirty="0">
                <a:solidFill>
                  <a:schemeClr val="bg1"/>
                </a:solidFill>
                <a:cs typeface="Arial" panose="020B0604020202020204" pitchFamily="34" charset="0"/>
              </a:rPr>
              <a:t>Спасибо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cap="all" spc="31" dirty="0">
                <a:solidFill>
                  <a:schemeClr val="bg1"/>
                </a:solidFill>
                <a:cs typeface="Arial" panose="020B0604020202020204" pitchFamily="34" charset="0"/>
              </a:rPr>
              <a:t>за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cap="all" spc="31" dirty="0">
                <a:solidFill>
                  <a:schemeClr val="bg1"/>
                </a:solidFill>
                <a:cs typeface="Arial" panose="020B0604020202020204" pitchFamily="34" charset="0"/>
              </a:rPr>
              <a:t>внимание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7683" y="3958437"/>
            <a:ext cx="6011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Онлайн-уроки финансовой грамотности 	</a:t>
            </a:r>
            <a:r>
              <a:rPr lang="ru-RU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http://d</a:t>
            </a:r>
            <a:r>
              <a:rPr lang="en-US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ni-fg</a:t>
            </a:r>
            <a:r>
              <a:rPr lang="ru-RU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85800">
              <a:defRPr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83" y="4521023"/>
            <a:ext cx="6120586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ДОЛ-игра				     	</a:t>
            </a:r>
            <a:r>
              <a:rPr lang="ru-RU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http://doligra.ru</a:t>
            </a:r>
          </a:p>
          <a:p>
            <a:pPr lvl="0" algn="ctr" defTabSz="685800">
              <a:defRPr/>
            </a:pPr>
            <a:endParaRPr lang="ru-RU" sz="2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85800">
              <a:defRPr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37" y="1009934"/>
            <a:ext cx="3072164" cy="45037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3207" y="1149668"/>
            <a:ext cx="65372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Спикер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Барилюк Николай Николаевич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Советник управляющего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Отделением по Республике Крым Южного главного управления Центрального Банка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Российской Федерации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6B2716E4-C5DD-1D49-ACC3-2A3ED2F84448}"/>
              </a:ext>
            </a:extLst>
          </p:cNvPr>
          <p:cNvSpPr/>
          <p:nvPr/>
        </p:nvSpPr>
        <p:spPr>
          <a:xfrm>
            <a:off x="724277" y="1071723"/>
            <a:ext cx="11001511" cy="1919452"/>
          </a:xfrm>
          <a:prstGeom prst="roundRect">
            <a:avLst/>
          </a:prstGeom>
          <a:solidFill>
            <a:srgbClr val="0F50A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/>
            <a:endParaRPr lang="ru-RU" sz="1000" dirty="0">
              <a:solidFill>
                <a:srgbClr val="0F5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2334" y="62391"/>
            <a:ext cx="8981857" cy="946840"/>
          </a:xfrm>
        </p:spPr>
        <p:txBody>
          <a:bodyPr>
            <a:normAutofit/>
          </a:bodyPr>
          <a:lstStyle/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Ключевые документы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9232708" y="6580177"/>
            <a:ext cx="2743200" cy="365125"/>
          </a:xfrm>
        </p:spPr>
        <p:txBody>
          <a:bodyPr/>
          <a:lstStyle/>
          <a:p>
            <a:fld id="{ED60F451-84BE-468B-B81C-99B84185FD80}" type="slidenum">
              <a:rPr lang="ru-RU" smtClean="0"/>
              <a:t>3</a:t>
            </a:fld>
            <a:endParaRPr lang="ru-RU" dirty="0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CCAE84F3-0E30-B642-A593-D9ACD74D23FC}"/>
              </a:ext>
            </a:extLst>
          </p:cNvPr>
          <p:cNvSpPr/>
          <p:nvPr/>
        </p:nvSpPr>
        <p:spPr>
          <a:xfrm>
            <a:off x="1318043" y="1336187"/>
            <a:ext cx="3803352" cy="1390524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69">
              <a:buSzPct val="120000"/>
            </a:pPr>
            <a:r>
              <a:rPr lang="ru-RU" sz="135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Стратегия повышения финансовой грамотности в Российской Федерации </a:t>
            </a:r>
            <a:br>
              <a:rPr lang="ru-RU" sz="135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35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</a:t>
            </a:r>
            <a:r>
              <a:rPr lang="ru-RU" sz="1351" b="1" dirty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2017-2023</a:t>
            </a:r>
            <a:r>
              <a:rPr lang="ru-RU" sz="135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гг.</a:t>
            </a:r>
            <a:endParaRPr lang="ru-RU" sz="135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Стрелка вправо 25">
            <a:extLst>
              <a:ext uri="{FF2B5EF4-FFF2-40B4-BE49-F238E27FC236}">
                <a16:creationId xmlns:a16="http://schemas.microsoft.com/office/drawing/2014/main" id="{B78B2032-5DDF-7D42-98CA-C12D49EA29C0}"/>
              </a:ext>
            </a:extLst>
          </p:cNvPr>
          <p:cNvSpPr/>
          <p:nvPr/>
        </p:nvSpPr>
        <p:spPr>
          <a:xfrm>
            <a:off x="5629981" y="1842222"/>
            <a:ext cx="932041" cy="461665"/>
          </a:xfrm>
          <a:prstGeom prst="rightArrow">
            <a:avLst>
              <a:gd name="adj1" fmla="val 50000"/>
              <a:gd name="adj2" fmla="val 86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3FD93768-6358-6F4C-98F9-2A248687825B}"/>
              </a:ext>
            </a:extLst>
          </p:cNvPr>
          <p:cNvSpPr/>
          <p:nvPr/>
        </p:nvSpPr>
        <p:spPr>
          <a:xfrm>
            <a:off x="6934899" y="1331401"/>
            <a:ext cx="4122259" cy="1390524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69">
              <a:buSzPct val="120000"/>
            </a:pPr>
            <a:r>
              <a:rPr lang="ru-RU" sz="135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Стратегия повышения финансовой грамотности и формирования финансовой культуры населения до </a:t>
            </a:r>
            <a:r>
              <a:rPr lang="ru-RU" sz="1351" b="1" dirty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 года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81D45921-44B3-A746-A8F3-E4B93FF8E45E}"/>
              </a:ext>
            </a:extLst>
          </p:cNvPr>
          <p:cNvSpPr/>
          <p:nvPr/>
        </p:nvSpPr>
        <p:spPr>
          <a:xfrm>
            <a:off x="9570750" y="2407810"/>
            <a:ext cx="1600671" cy="457569"/>
          </a:xfrm>
          <a:prstGeom prst="roundRect">
            <a:avLst>
              <a:gd name="adj" fmla="val 50000"/>
            </a:avLst>
          </a:prstGeom>
          <a:solidFill>
            <a:srgbClr val="08A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467" dirty="0">
                <a:solidFill>
                  <a:schemeClr val="bg1"/>
                </a:solidFill>
              </a:rPr>
              <a:t>в разработке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F4EBB87B-A908-A84E-B045-2DF665488263}"/>
              </a:ext>
            </a:extLst>
          </p:cNvPr>
          <p:cNvSpPr/>
          <p:nvPr/>
        </p:nvSpPr>
        <p:spPr>
          <a:xfrm>
            <a:off x="724275" y="3318187"/>
            <a:ext cx="11001511" cy="1390524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4">
              <a:buSzPct val="120000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Соглашение о сотрудничестве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между Министерством просвещения Российской Федерации, Министерством финансов Российской Федерации и Центральным банком Российской Федерации в области повышения финансовой грамотности обучающихся и педагогических работников, а также подготовки кадров для финансовой отрасли от 27.06.2023 № БР-Д-59/804  /  № СОГ-4/03  /  № 01-06-10/12-135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F033DC1-442A-4145-BB83-C23E60B4BB34}"/>
              </a:ext>
            </a:extLst>
          </p:cNvPr>
          <p:cNvGrpSpPr/>
          <p:nvPr/>
        </p:nvGrpSpPr>
        <p:grpSpPr>
          <a:xfrm>
            <a:off x="11330777" y="3238674"/>
            <a:ext cx="503415" cy="478941"/>
            <a:chOff x="-968363" y="3189069"/>
            <a:chExt cx="503414" cy="478941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C12220B6-C6A8-4641-BDA3-4012D3FD7232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023A4F6-1405-8B49-998C-BA8B07E7A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4B5E1CE5-034C-F846-A9EC-AFE98FD509F9}"/>
              </a:ext>
            </a:extLst>
          </p:cNvPr>
          <p:cNvSpPr/>
          <p:nvPr/>
        </p:nvSpPr>
        <p:spPr>
          <a:xfrm>
            <a:off x="724276" y="4969898"/>
            <a:ext cx="4048473" cy="1632215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4">
              <a:buSzPct val="120000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Указ Президента № 474 </a:t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«О национальных целях развития Российской Федерации на период до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года» от 21.07.2020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E465A3D-491A-544C-ACF0-025CD657626C}"/>
              </a:ext>
            </a:extLst>
          </p:cNvPr>
          <p:cNvGrpSpPr/>
          <p:nvPr/>
        </p:nvGrpSpPr>
        <p:grpSpPr>
          <a:xfrm>
            <a:off x="4367858" y="4922998"/>
            <a:ext cx="503415" cy="478941"/>
            <a:chOff x="-968363" y="3189069"/>
            <a:chExt cx="503414" cy="478941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6E653863-E816-2146-848F-2ADDAC1A05E6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3B7C378-B622-7D44-9E0C-39C8CD0AE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1430AFA0-7742-834D-B45C-9C23E9D85891}"/>
              </a:ext>
            </a:extLst>
          </p:cNvPr>
          <p:cNvSpPr/>
          <p:nvPr/>
        </p:nvSpPr>
        <p:spPr>
          <a:xfrm>
            <a:off x="5121396" y="4969897"/>
            <a:ext cx="6604389" cy="1632216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20000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Перечень поручений Президента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итогам заседания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Совета по стратегическому развитию и национальным проектам, состоявшегося 15.12.2022, утвержденный Президентом Российской Федерации от 26.01.23 № Пр-144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B15FC1E-4206-C047-828C-E3082AE4E629}"/>
              </a:ext>
            </a:extLst>
          </p:cNvPr>
          <p:cNvGrpSpPr/>
          <p:nvPr/>
        </p:nvGrpSpPr>
        <p:grpSpPr>
          <a:xfrm>
            <a:off x="11336946" y="4922998"/>
            <a:ext cx="503415" cy="478941"/>
            <a:chOff x="-968363" y="3189069"/>
            <a:chExt cx="503414" cy="478941"/>
          </a:xfrm>
        </p:grpSpPr>
        <p:sp>
          <p:nvSpPr>
            <p:cNvPr id="52" name="Скругленный прямоугольник 51">
              <a:extLst>
                <a:ext uri="{FF2B5EF4-FFF2-40B4-BE49-F238E27FC236}">
                  <a16:creationId xmlns:a16="http://schemas.microsoft.com/office/drawing/2014/main" id="{2CA37348-5DDB-8D47-91C3-03B5444EF00D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</a:endParaRP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AA06D899-3639-6B4E-9453-A4D35C7A5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504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Овал 98">
            <a:extLst>
              <a:ext uri="{FF2B5EF4-FFF2-40B4-BE49-F238E27FC236}">
                <a16:creationId xmlns:a16="http://schemas.microsoft.com/office/drawing/2014/main" id="{8E4C3514-1456-4F51-3965-6B7D82295E85}"/>
              </a:ext>
            </a:extLst>
          </p:cNvPr>
          <p:cNvSpPr/>
          <p:nvPr/>
        </p:nvSpPr>
        <p:spPr>
          <a:xfrm>
            <a:off x="5675617" y="3425604"/>
            <a:ext cx="875665" cy="875665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9ACDA037-F7B9-6BBE-498B-8D205AF30655}"/>
              </a:ext>
            </a:extLst>
          </p:cNvPr>
          <p:cNvSpPr/>
          <p:nvPr/>
        </p:nvSpPr>
        <p:spPr>
          <a:xfrm>
            <a:off x="9473990" y="3420166"/>
            <a:ext cx="875665" cy="875665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C7376E59-E6AF-8FE5-3F93-7602D7FE2042}"/>
              </a:ext>
            </a:extLst>
          </p:cNvPr>
          <p:cNvSpPr/>
          <p:nvPr/>
        </p:nvSpPr>
        <p:spPr>
          <a:xfrm>
            <a:off x="1748285" y="3422033"/>
            <a:ext cx="875665" cy="875665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9F5502-B33D-694F-A855-310CB379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956" y="402579"/>
            <a:ext cx="8158595" cy="568325"/>
          </a:xfrm>
        </p:spPr>
        <p:txBody>
          <a:bodyPr>
            <a:noAutofit/>
          </a:bodyPr>
          <a:lstStyle/>
          <a:p>
            <a:r>
              <a:rPr lang="ru-RU" dirty="0"/>
              <a:t>Федеральные государственные </a:t>
            </a:r>
            <a:br>
              <a:rPr lang="ru-RU" dirty="0"/>
            </a:br>
            <a:r>
              <a:rPr lang="ru-RU" dirty="0"/>
              <a:t>образовательные стандарты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353800" y="390527"/>
            <a:ext cx="581024" cy="196327"/>
          </a:xfrm>
        </p:spPr>
        <p:txBody>
          <a:bodyPr/>
          <a:lstStyle/>
          <a:p>
            <a:pPr defTabSz="914377">
              <a:defRPr/>
            </a:pPr>
            <a:fld id="{10AA99AE-6A35-4C1E-8082-A4A87B5CA521}" type="slidenum">
              <a:rPr lang="ru-RU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pPr defTabSz="914377">
                <a:defRPr/>
              </a:pPr>
              <a:t>4</a:t>
            </a:fld>
            <a:endParaRPr lang="ru-RU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4830855" y="4782804"/>
            <a:ext cx="2686984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buClr>
                <a:srgbClr val="FFBA44"/>
              </a:buClr>
              <a:defRPr/>
            </a:pPr>
            <a:r>
              <a:rPr lang="ru-RU" sz="1333" dirty="0">
                <a:solidFill>
                  <a:srgbClr val="000000"/>
                </a:solidFill>
                <a:latin typeface="Arial" panose="020B0604020202020204"/>
              </a:rPr>
              <a:t>Введена общая компетенция </a:t>
            </a:r>
            <a:br>
              <a:rPr lang="ru-RU" sz="1333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333" dirty="0">
                <a:solidFill>
                  <a:srgbClr val="000000"/>
                </a:solidFill>
                <a:latin typeface="Arial" panose="020B0604020202020204"/>
              </a:rPr>
              <a:t>по финансовой грамотности</a:t>
            </a:r>
            <a:endParaRPr lang="ru-RU" sz="1333" u="sng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8019077" y="4782803"/>
            <a:ext cx="3915748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buClr>
                <a:srgbClr val="FFBA44"/>
              </a:buClr>
              <a:defRPr/>
            </a:pPr>
            <a:r>
              <a:rPr lang="ru-RU" sz="1333" dirty="0">
                <a:solidFill>
                  <a:srgbClr val="000000"/>
                </a:solidFill>
                <a:latin typeface="Arial" panose="020B0604020202020204"/>
              </a:rPr>
              <a:t>Включена универсальная компетенция</a:t>
            </a:r>
            <a:br>
              <a:rPr lang="ru-RU" sz="1333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333" dirty="0">
                <a:solidFill>
                  <a:srgbClr val="000000"/>
                </a:solidFill>
                <a:latin typeface="Arial" panose="020B0604020202020204"/>
              </a:rPr>
              <a:t>по финансовой грамотности «Экономическая культура, в т.ч. финансовая грамотность»</a:t>
            </a:r>
          </a:p>
        </p:txBody>
      </p:sp>
      <p:sp>
        <p:nvSpPr>
          <p:cNvPr id="370" name="Прямоугольник 369"/>
          <p:cNvSpPr/>
          <p:nvPr/>
        </p:nvSpPr>
        <p:spPr>
          <a:xfrm>
            <a:off x="1021829" y="5507851"/>
            <a:ext cx="1050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Математика</a:t>
            </a:r>
          </a:p>
        </p:txBody>
      </p:sp>
      <p:sp>
        <p:nvSpPr>
          <p:cNvPr id="376" name="Прямоугольник 375"/>
          <p:cNvSpPr/>
          <p:nvPr/>
        </p:nvSpPr>
        <p:spPr>
          <a:xfrm>
            <a:off x="1025260" y="6178745"/>
            <a:ext cx="950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География</a:t>
            </a:r>
          </a:p>
        </p:txBody>
      </p:sp>
      <p:sp>
        <p:nvSpPr>
          <p:cNvPr id="382" name="Прямоугольник 381"/>
          <p:cNvSpPr/>
          <p:nvPr/>
        </p:nvSpPr>
        <p:spPr>
          <a:xfrm>
            <a:off x="2543191" y="5495251"/>
            <a:ext cx="1457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Окружающий мир</a:t>
            </a:r>
          </a:p>
        </p:txBody>
      </p:sp>
      <p:sp>
        <p:nvSpPr>
          <p:cNvPr id="393" name="Прямоугольник 392"/>
          <p:cNvSpPr/>
          <p:nvPr/>
        </p:nvSpPr>
        <p:spPr>
          <a:xfrm>
            <a:off x="2553245" y="6180303"/>
            <a:ext cx="1176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Информатика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2539705" y="5819965"/>
            <a:ext cx="1410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Обществознание</a:t>
            </a:r>
          </a:p>
        </p:txBody>
      </p:sp>
      <p:sp>
        <p:nvSpPr>
          <p:cNvPr id="400" name="Прямоугольник 399"/>
          <p:cNvSpPr/>
          <p:nvPr/>
        </p:nvSpPr>
        <p:spPr>
          <a:xfrm>
            <a:off x="1030914" y="5827219"/>
            <a:ext cx="814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Алгебра </a:t>
            </a:r>
          </a:p>
        </p:txBody>
      </p:sp>
      <p:sp>
        <p:nvSpPr>
          <p:cNvPr id="401" name="Прямоугольник 400"/>
          <p:cNvSpPr/>
          <p:nvPr/>
        </p:nvSpPr>
        <p:spPr>
          <a:xfrm>
            <a:off x="588065" y="4782804"/>
            <a:ext cx="3606764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333" dirty="0">
                <a:solidFill>
                  <a:srgbClr val="000000"/>
                </a:solidFill>
                <a:latin typeface="Arial" panose="020B0604020202020204"/>
              </a:rPr>
              <a:t>Темы по финансовой грамотности </a:t>
            </a:r>
          </a:p>
          <a:p>
            <a:pPr defTabSz="914377">
              <a:defRPr/>
            </a:pPr>
            <a:r>
              <a:rPr lang="ru-RU" sz="1333" dirty="0">
                <a:solidFill>
                  <a:srgbClr val="000000"/>
                </a:solidFill>
                <a:latin typeface="Arial" panose="020B0604020202020204"/>
              </a:rPr>
              <a:t>присутствуют в следующих предметах: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1729616" y="4367179"/>
            <a:ext cx="915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1600" b="1" dirty="0">
                <a:solidFill>
                  <a:srgbClr val="0F50A1"/>
                </a:solidFill>
                <a:latin typeface="Arial" panose="020B0604020202020204"/>
              </a:rPr>
              <a:t>Школы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4446067" y="4414313"/>
            <a:ext cx="3321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ru-RU" sz="1600" b="1" dirty="0">
                <a:solidFill>
                  <a:srgbClr val="0F50A1"/>
                </a:solidFill>
                <a:latin typeface="Arial" panose="020B0604020202020204"/>
              </a:rPr>
              <a:t>Колледжи и техникумы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9589955" y="4420891"/>
            <a:ext cx="720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1600" b="1" dirty="0">
                <a:solidFill>
                  <a:srgbClr val="0F50A1"/>
                </a:solidFill>
                <a:latin typeface="Arial" panose="020B0604020202020204"/>
              </a:rPr>
              <a:t>Вузы</a:t>
            </a:r>
          </a:p>
        </p:txBody>
      </p:sp>
      <p:grpSp>
        <p:nvGrpSpPr>
          <p:cNvPr id="126" name="Рисунок 162">
            <a:extLst>
              <a:ext uri="{FF2B5EF4-FFF2-40B4-BE49-F238E27FC236}">
                <a16:creationId xmlns:a16="http://schemas.microsoft.com/office/drawing/2014/main" id="{9C37CD80-D7C4-4AB6-A175-19F71EC73D6D}"/>
              </a:ext>
            </a:extLst>
          </p:cNvPr>
          <p:cNvGrpSpPr>
            <a:grpSpLocks noChangeAspect="1"/>
          </p:cNvGrpSpPr>
          <p:nvPr/>
        </p:nvGrpSpPr>
        <p:grpSpPr>
          <a:xfrm>
            <a:off x="9673893" y="3701626"/>
            <a:ext cx="558448" cy="452796"/>
            <a:chOff x="2487836" y="3546637"/>
            <a:chExt cx="704850" cy="571500"/>
          </a:xfrm>
          <a:solidFill>
            <a:schemeClr val="bg1"/>
          </a:solidFill>
        </p:grpSpPr>
        <p:sp>
          <p:nvSpPr>
            <p:cNvPr id="127" name="Полилиния: фигура 164">
              <a:extLst>
                <a:ext uri="{FF2B5EF4-FFF2-40B4-BE49-F238E27FC236}">
                  <a16:creationId xmlns:a16="http://schemas.microsoft.com/office/drawing/2014/main" id="{39086DF2-3B09-4788-A58E-072EA8F6B851}"/>
                </a:ext>
              </a:extLst>
            </p:cNvPr>
            <p:cNvSpPr/>
            <p:nvPr/>
          </p:nvSpPr>
          <p:spPr>
            <a:xfrm>
              <a:off x="2611661" y="3740947"/>
              <a:ext cx="19050" cy="209550"/>
            </a:xfrm>
            <a:custGeom>
              <a:avLst/>
              <a:gdLst>
                <a:gd name="connsiteX0" fmla="*/ 9525 w 19050"/>
                <a:gd name="connsiteY0" fmla="*/ 217170 h 209550"/>
                <a:gd name="connsiteX1" fmla="*/ 0 w 19050"/>
                <a:gd name="connsiteY1" fmla="*/ 207645 h 209550"/>
                <a:gd name="connsiteX2" fmla="*/ 0 w 19050"/>
                <a:gd name="connsiteY2" fmla="*/ 9525 h 209550"/>
                <a:gd name="connsiteX3" fmla="*/ 9525 w 19050"/>
                <a:gd name="connsiteY3" fmla="*/ 0 h 209550"/>
                <a:gd name="connsiteX4" fmla="*/ 19050 w 19050"/>
                <a:gd name="connsiteY4" fmla="*/ 9525 h 209550"/>
                <a:gd name="connsiteX5" fmla="*/ 19050 w 19050"/>
                <a:gd name="connsiteY5" fmla="*/ 207645 h 209550"/>
                <a:gd name="connsiteX6" fmla="*/ 9525 w 19050"/>
                <a:gd name="connsiteY6" fmla="*/ 2171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209550">
                  <a:moveTo>
                    <a:pt x="9525" y="217170"/>
                  </a:moveTo>
                  <a:cubicBezTo>
                    <a:pt x="3810" y="217170"/>
                    <a:pt x="0" y="213360"/>
                    <a:pt x="0" y="20764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207645"/>
                  </a:lnTo>
                  <a:cubicBezTo>
                    <a:pt x="19050" y="213360"/>
                    <a:pt x="15240" y="217170"/>
                    <a:pt x="9525" y="217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8" name="Полилиния: фигура 165">
              <a:extLst>
                <a:ext uri="{FF2B5EF4-FFF2-40B4-BE49-F238E27FC236}">
                  <a16:creationId xmlns:a16="http://schemas.microsoft.com/office/drawing/2014/main" id="{02AA41CC-5E92-487B-8B18-A117D6EFEC93}"/>
                </a:ext>
              </a:extLst>
            </p:cNvPr>
            <p:cNvSpPr/>
            <p:nvPr/>
          </p:nvSpPr>
          <p:spPr>
            <a:xfrm>
              <a:off x="2695481" y="3750472"/>
              <a:ext cx="352425" cy="200025"/>
            </a:xfrm>
            <a:custGeom>
              <a:avLst/>
              <a:gdLst>
                <a:gd name="connsiteX0" fmla="*/ 352425 w 352425"/>
                <a:gd name="connsiteY0" fmla="*/ 207645 h 200025"/>
                <a:gd name="connsiteX1" fmla="*/ 9525 w 352425"/>
                <a:gd name="connsiteY1" fmla="*/ 207645 h 200025"/>
                <a:gd name="connsiteX2" fmla="*/ 0 w 352425"/>
                <a:gd name="connsiteY2" fmla="*/ 198120 h 200025"/>
                <a:gd name="connsiteX3" fmla="*/ 9525 w 352425"/>
                <a:gd name="connsiteY3" fmla="*/ 188595 h 200025"/>
                <a:gd name="connsiteX4" fmla="*/ 341948 w 352425"/>
                <a:gd name="connsiteY4" fmla="*/ 188595 h 200025"/>
                <a:gd name="connsiteX5" fmla="*/ 341948 w 352425"/>
                <a:gd name="connsiteY5" fmla="*/ 19050 h 200025"/>
                <a:gd name="connsiteX6" fmla="*/ 340995 w 352425"/>
                <a:gd name="connsiteY6" fmla="*/ 19050 h 200025"/>
                <a:gd name="connsiteX7" fmla="*/ 331470 w 352425"/>
                <a:gd name="connsiteY7" fmla="*/ 9525 h 200025"/>
                <a:gd name="connsiteX8" fmla="*/ 340995 w 352425"/>
                <a:gd name="connsiteY8" fmla="*/ 0 h 200025"/>
                <a:gd name="connsiteX9" fmla="*/ 351473 w 352425"/>
                <a:gd name="connsiteY9" fmla="*/ 0 h 200025"/>
                <a:gd name="connsiteX10" fmla="*/ 360998 w 352425"/>
                <a:gd name="connsiteY10" fmla="*/ 9525 h 200025"/>
                <a:gd name="connsiteX11" fmla="*/ 360998 w 352425"/>
                <a:gd name="connsiteY11" fmla="*/ 199073 h 200025"/>
                <a:gd name="connsiteX12" fmla="*/ 352425 w 352425"/>
                <a:gd name="connsiteY12" fmla="*/ 2076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425" h="200025">
                  <a:moveTo>
                    <a:pt x="352425" y="207645"/>
                  </a:moveTo>
                  <a:lnTo>
                    <a:pt x="9525" y="207645"/>
                  </a:lnTo>
                  <a:cubicBezTo>
                    <a:pt x="3810" y="207645"/>
                    <a:pt x="0" y="203835"/>
                    <a:pt x="0" y="198120"/>
                  </a:cubicBezTo>
                  <a:cubicBezTo>
                    <a:pt x="0" y="192405"/>
                    <a:pt x="3810" y="188595"/>
                    <a:pt x="9525" y="188595"/>
                  </a:cubicBezTo>
                  <a:lnTo>
                    <a:pt x="341948" y="188595"/>
                  </a:lnTo>
                  <a:lnTo>
                    <a:pt x="341948" y="19050"/>
                  </a:lnTo>
                  <a:lnTo>
                    <a:pt x="340995" y="19050"/>
                  </a:lnTo>
                  <a:cubicBezTo>
                    <a:pt x="335280" y="19050"/>
                    <a:pt x="331470" y="15240"/>
                    <a:pt x="331470" y="9525"/>
                  </a:cubicBezTo>
                  <a:cubicBezTo>
                    <a:pt x="331470" y="3810"/>
                    <a:pt x="335280" y="0"/>
                    <a:pt x="340995" y="0"/>
                  </a:cubicBezTo>
                  <a:lnTo>
                    <a:pt x="351473" y="0"/>
                  </a:lnTo>
                  <a:cubicBezTo>
                    <a:pt x="357188" y="0"/>
                    <a:pt x="360998" y="3810"/>
                    <a:pt x="360998" y="9525"/>
                  </a:cubicBezTo>
                  <a:lnTo>
                    <a:pt x="360998" y="199073"/>
                  </a:lnTo>
                  <a:cubicBezTo>
                    <a:pt x="361950" y="203835"/>
                    <a:pt x="357188" y="207645"/>
                    <a:pt x="352425" y="2076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9" name="Полилиния: фигура 166">
              <a:extLst>
                <a:ext uri="{FF2B5EF4-FFF2-40B4-BE49-F238E27FC236}">
                  <a16:creationId xmlns:a16="http://schemas.microsoft.com/office/drawing/2014/main" id="{56120365-5B42-4395-A17D-D236FBD89593}"/>
                </a:ext>
              </a:extLst>
            </p:cNvPr>
            <p:cNvSpPr/>
            <p:nvPr/>
          </p:nvSpPr>
          <p:spPr>
            <a:xfrm>
              <a:off x="2487836" y="3546875"/>
              <a:ext cx="695325" cy="304800"/>
            </a:xfrm>
            <a:custGeom>
              <a:avLst/>
              <a:gdLst>
                <a:gd name="connsiteX0" fmla="*/ 351473 w 695325"/>
                <a:gd name="connsiteY0" fmla="*/ 305514 h 304800"/>
                <a:gd name="connsiteX1" fmla="*/ 347663 w 695325"/>
                <a:gd name="connsiteY1" fmla="*/ 304562 h 304800"/>
                <a:gd name="connsiteX2" fmla="*/ 228600 w 695325"/>
                <a:gd name="connsiteY2" fmla="*/ 255032 h 304800"/>
                <a:gd name="connsiteX3" fmla="*/ 223838 w 695325"/>
                <a:gd name="connsiteY3" fmla="*/ 242649 h 304800"/>
                <a:gd name="connsiteX4" fmla="*/ 236220 w 695325"/>
                <a:gd name="connsiteY4" fmla="*/ 237887 h 304800"/>
                <a:gd name="connsiteX5" fmla="*/ 351473 w 695325"/>
                <a:gd name="connsiteY5" fmla="*/ 285512 h 304800"/>
                <a:gd name="connsiteX6" fmla="*/ 669608 w 695325"/>
                <a:gd name="connsiteY6" fmla="*/ 152162 h 304800"/>
                <a:gd name="connsiteX7" fmla="*/ 351473 w 695325"/>
                <a:gd name="connsiteY7" fmla="*/ 18812 h 304800"/>
                <a:gd name="connsiteX8" fmla="*/ 34290 w 695325"/>
                <a:gd name="connsiteY8" fmla="*/ 152162 h 304800"/>
                <a:gd name="connsiteX9" fmla="*/ 137160 w 695325"/>
                <a:gd name="connsiteY9" fmla="*/ 195024 h 304800"/>
                <a:gd name="connsiteX10" fmla="*/ 141923 w 695325"/>
                <a:gd name="connsiteY10" fmla="*/ 207407 h 304800"/>
                <a:gd name="connsiteX11" fmla="*/ 129540 w 695325"/>
                <a:gd name="connsiteY11" fmla="*/ 212169 h 304800"/>
                <a:gd name="connsiteX12" fmla="*/ 5715 w 695325"/>
                <a:gd name="connsiteY12" fmla="*/ 161687 h 304800"/>
                <a:gd name="connsiteX13" fmla="*/ 0 w 695325"/>
                <a:gd name="connsiteY13" fmla="*/ 152162 h 304800"/>
                <a:gd name="connsiteX14" fmla="*/ 5715 w 695325"/>
                <a:gd name="connsiteY14" fmla="*/ 143589 h 304800"/>
                <a:gd name="connsiteX15" fmla="*/ 347663 w 695325"/>
                <a:gd name="connsiteY15" fmla="*/ 714 h 304800"/>
                <a:gd name="connsiteX16" fmla="*/ 355283 w 695325"/>
                <a:gd name="connsiteY16" fmla="*/ 714 h 304800"/>
                <a:gd name="connsiteX17" fmla="*/ 697230 w 695325"/>
                <a:gd name="connsiteY17" fmla="*/ 143589 h 304800"/>
                <a:gd name="connsiteX18" fmla="*/ 702945 w 695325"/>
                <a:gd name="connsiteY18" fmla="*/ 152162 h 304800"/>
                <a:gd name="connsiteX19" fmla="*/ 697230 w 695325"/>
                <a:gd name="connsiteY19" fmla="*/ 160734 h 304800"/>
                <a:gd name="connsiteX20" fmla="*/ 355283 w 695325"/>
                <a:gd name="connsiteY20" fmla="*/ 304562 h 304800"/>
                <a:gd name="connsiteX21" fmla="*/ 351473 w 695325"/>
                <a:gd name="connsiteY21" fmla="*/ 30551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325" h="304800">
                  <a:moveTo>
                    <a:pt x="351473" y="305514"/>
                  </a:moveTo>
                  <a:cubicBezTo>
                    <a:pt x="350520" y="305514"/>
                    <a:pt x="348615" y="305514"/>
                    <a:pt x="347663" y="304562"/>
                  </a:cubicBezTo>
                  <a:lnTo>
                    <a:pt x="228600" y="255032"/>
                  </a:lnTo>
                  <a:cubicBezTo>
                    <a:pt x="223838" y="253127"/>
                    <a:pt x="220980" y="247412"/>
                    <a:pt x="223838" y="242649"/>
                  </a:cubicBezTo>
                  <a:cubicBezTo>
                    <a:pt x="225743" y="237887"/>
                    <a:pt x="231458" y="235982"/>
                    <a:pt x="236220" y="237887"/>
                  </a:cubicBezTo>
                  <a:lnTo>
                    <a:pt x="351473" y="285512"/>
                  </a:lnTo>
                  <a:lnTo>
                    <a:pt x="669608" y="152162"/>
                  </a:lnTo>
                  <a:lnTo>
                    <a:pt x="351473" y="18812"/>
                  </a:lnTo>
                  <a:lnTo>
                    <a:pt x="34290" y="152162"/>
                  </a:lnTo>
                  <a:lnTo>
                    <a:pt x="137160" y="195024"/>
                  </a:lnTo>
                  <a:cubicBezTo>
                    <a:pt x="141923" y="196929"/>
                    <a:pt x="144780" y="202644"/>
                    <a:pt x="141923" y="207407"/>
                  </a:cubicBezTo>
                  <a:cubicBezTo>
                    <a:pt x="140018" y="212169"/>
                    <a:pt x="134303" y="215027"/>
                    <a:pt x="129540" y="212169"/>
                  </a:cubicBezTo>
                  <a:lnTo>
                    <a:pt x="5715" y="161687"/>
                  </a:lnTo>
                  <a:cubicBezTo>
                    <a:pt x="1905" y="159782"/>
                    <a:pt x="0" y="155972"/>
                    <a:pt x="0" y="152162"/>
                  </a:cubicBezTo>
                  <a:cubicBezTo>
                    <a:pt x="0" y="148352"/>
                    <a:pt x="1905" y="144542"/>
                    <a:pt x="5715" y="143589"/>
                  </a:cubicBezTo>
                  <a:lnTo>
                    <a:pt x="347663" y="714"/>
                  </a:lnTo>
                  <a:cubicBezTo>
                    <a:pt x="349568" y="-238"/>
                    <a:pt x="352425" y="-238"/>
                    <a:pt x="355283" y="714"/>
                  </a:cubicBezTo>
                  <a:lnTo>
                    <a:pt x="697230" y="143589"/>
                  </a:lnTo>
                  <a:cubicBezTo>
                    <a:pt x="701040" y="145494"/>
                    <a:pt x="702945" y="148352"/>
                    <a:pt x="702945" y="152162"/>
                  </a:cubicBezTo>
                  <a:cubicBezTo>
                    <a:pt x="702945" y="155972"/>
                    <a:pt x="701040" y="159782"/>
                    <a:pt x="697230" y="160734"/>
                  </a:cubicBezTo>
                  <a:lnTo>
                    <a:pt x="355283" y="304562"/>
                  </a:lnTo>
                  <a:cubicBezTo>
                    <a:pt x="354330" y="305514"/>
                    <a:pt x="353378" y="305514"/>
                    <a:pt x="351473" y="3055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0" name="Полилиния: фигура 167">
              <a:extLst>
                <a:ext uri="{FF2B5EF4-FFF2-40B4-BE49-F238E27FC236}">
                  <a16:creationId xmlns:a16="http://schemas.microsoft.com/office/drawing/2014/main" id="{4555D79A-882C-4FCF-B86A-6C991A0D0245}"/>
                </a:ext>
              </a:extLst>
            </p:cNvPr>
            <p:cNvSpPr/>
            <p:nvPr/>
          </p:nvSpPr>
          <p:spPr>
            <a:xfrm>
              <a:off x="2630711" y="3986692"/>
              <a:ext cx="57150" cy="57150"/>
            </a:xfrm>
            <a:custGeom>
              <a:avLst/>
              <a:gdLst>
                <a:gd name="connsiteX0" fmla="*/ 32385 w 57150"/>
                <a:gd name="connsiteY0" fmla="*/ 64770 h 57150"/>
                <a:gd name="connsiteX1" fmla="*/ 0 w 57150"/>
                <a:gd name="connsiteY1" fmla="*/ 32385 h 57150"/>
                <a:gd name="connsiteX2" fmla="*/ 32385 w 57150"/>
                <a:gd name="connsiteY2" fmla="*/ 0 h 57150"/>
                <a:gd name="connsiteX3" fmla="*/ 64770 w 57150"/>
                <a:gd name="connsiteY3" fmla="*/ 32385 h 57150"/>
                <a:gd name="connsiteX4" fmla="*/ 32385 w 57150"/>
                <a:gd name="connsiteY4" fmla="*/ 64770 h 57150"/>
                <a:gd name="connsiteX5" fmla="*/ 32385 w 57150"/>
                <a:gd name="connsiteY5" fmla="*/ 19050 h 57150"/>
                <a:gd name="connsiteX6" fmla="*/ 19050 w 57150"/>
                <a:gd name="connsiteY6" fmla="*/ 32385 h 57150"/>
                <a:gd name="connsiteX7" fmla="*/ 32385 w 57150"/>
                <a:gd name="connsiteY7" fmla="*/ 45720 h 57150"/>
                <a:gd name="connsiteX8" fmla="*/ 45720 w 57150"/>
                <a:gd name="connsiteY8" fmla="*/ 32385 h 57150"/>
                <a:gd name="connsiteX9" fmla="*/ 32385 w 57150"/>
                <a:gd name="connsiteY9" fmla="*/ 190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32385" y="64770"/>
                  </a:moveTo>
                  <a:cubicBezTo>
                    <a:pt x="14288" y="64770"/>
                    <a:pt x="0" y="50482"/>
                    <a:pt x="0" y="32385"/>
                  </a:cubicBezTo>
                  <a:cubicBezTo>
                    <a:pt x="0" y="14288"/>
                    <a:pt x="14288" y="0"/>
                    <a:pt x="32385" y="0"/>
                  </a:cubicBezTo>
                  <a:cubicBezTo>
                    <a:pt x="50482" y="0"/>
                    <a:pt x="64770" y="14288"/>
                    <a:pt x="64770" y="32385"/>
                  </a:cubicBezTo>
                  <a:cubicBezTo>
                    <a:pt x="64770" y="50482"/>
                    <a:pt x="50482" y="64770"/>
                    <a:pt x="32385" y="64770"/>
                  </a:cubicBezTo>
                  <a:close/>
                  <a:moveTo>
                    <a:pt x="32385" y="19050"/>
                  </a:moveTo>
                  <a:cubicBezTo>
                    <a:pt x="24765" y="19050"/>
                    <a:pt x="19050" y="24765"/>
                    <a:pt x="19050" y="32385"/>
                  </a:cubicBezTo>
                  <a:cubicBezTo>
                    <a:pt x="19050" y="40005"/>
                    <a:pt x="24765" y="45720"/>
                    <a:pt x="32385" y="45720"/>
                  </a:cubicBezTo>
                  <a:cubicBezTo>
                    <a:pt x="40005" y="45720"/>
                    <a:pt x="45720" y="40005"/>
                    <a:pt x="45720" y="32385"/>
                  </a:cubicBezTo>
                  <a:cubicBezTo>
                    <a:pt x="45720" y="24765"/>
                    <a:pt x="40005" y="19050"/>
                    <a:pt x="3238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1" name="Полилиния: фигура 168">
              <a:extLst>
                <a:ext uri="{FF2B5EF4-FFF2-40B4-BE49-F238E27FC236}">
                  <a16:creationId xmlns:a16="http://schemas.microsoft.com/office/drawing/2014/main" id="{84C4F1EC-59A2-48FA-A35E-0518D5F52E38}"/>
                </a:ext>
              </a:extLst>
            </p:cNvPr>
            <p:cNvSpPr/>
            <p:nvPr/>
          </p:nvSpPr>
          <p:spPr>
            <a:xfrm>
              <a:off x="2613789" y="4029777"/>
              <a:ext cx="47625" cy="76200"/>
            </a:xfrm>
            <a:custGeom>
              <a:avLst/>
              <a:gdLst>
                <a:gd name="connsiteX0" fmla="*/ 9302 w 47625"/>
                <a:gd name="connsiteY0" fmla="*/ 80740 h 76200"/>
                <a:gd name="connsiteX1" fmla="*/ 5493 w 47625"/>
                <a:gd name="connsiteY1" fmla="*/ 79788 h 76200"/>
                <a:gd name="connsiteX2" fmla="*/ 730 w 47625"/>
                <a:gd name="connsiteY2" fmla="*/ 67405 h 76200"/>
                <a:gd name="connsiteX3" fmla="*/ 30257 w 47625"/>
                <a:gd name="connsiteY3" fmla="*/ 5493 h 76200"/>
                <a:gd name="connsiteX4" fmla="*/ 42640 w 47625"/>
                <a:gd name="connsiteY4" fmla="*/ 730 h 76200"/>
                <a:gd name="connsiteX5" fmla="*/ 47403 w 47625"/>
                <a:gd name="connsiteY5" fmla="*/ 13112 h 76200"/>
                <a:gd name="connsiteX6" fmla="*/ 17875 w 47625"/>
                <a:gd name="connsiteY6" fmla="*/ 75025 h 76200"/>
                <a:gd name="connsiteX7" fmla="*/ 9302 w 47625"/>
                <a:gd name="connsiteY7" fmla="*/ 807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76200">
                  <a:moveTo>
                    <a:pt x="9302" y="80740"/>
                  </a:moveTo>
                  <a:cubicBezTo>
                    <a:pt x="8350" y="80740"/>
                    <a:pt x="6445" y="80740"/>
                    <a:pt x="5493" y="79788"/>
                  </a:cubicBezTo>
                  <a:cubicBezTo>
                    <a:pt x="730" y="77883"/>
                    <a:pt x="-1175" y="72168"/>
                    <a:pt x="730" y="67405"/>
                  </a:cubicBezTo>
                  <a:lnTo>
                    <a:pt x="30257" y="5493"/>
                  </a:lnTo>
                  <a:cubicBezTo>
                    <a:pt x="32163" y="730"/>
                    <a:pt x="37878" y="-1175"/>
                    <a:pt x="42640" y="730"/>
                  </a:cubicBezTo>
                  <a:cubicBezTo>
                    <a:pt x="47403" y="2635"/>
                    <a:pt x="49307" y="8350"/>
                    <a:pt x="47403" y="13112"/>
                  </a:cubicBezTo>
                  <a:lnTo>
                    <a:pt x="17875" y="75025"/>
                  </a:lnTo>
                  <a:cubicBezTo>
                    <a:pt x="16923" y="78835"/>
                    <a:pt x="13113" y="80740"/>
                    <a:pt x="9302" y="8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2" name="Полилиния: фигура 170">
              <a:extLst>
                <a:ext uri="{FF2B5EF4-FFF2-40B4-BE49-F238E27FC236}">
                  <a16:creationId xmlns:a16="http://schemas.microsoft.com/office/drawing/2014/main" id="{747C880D-85C6-4A57-A64E-A538B306506D}"/>
                </a:ext>
              </a:extLst>
            </p:cNvPr>
            <p:cNvSpPr/>
            <p:nvPr/>
          </p:nvSpPr>
          <p:spPr>
            <a:xfrm>
              <a:off x="2664271" y="4029777"/>
              <a:ext cx="47625" cy="76200"/>
            </a:xfrm>
            <a:custGeom>
              <a:avLst/>
              <a:gdLst>
                <a:gd name="connsiteX0" fmla="*/ 38830 w 47625"/>
                <a:gd name="connsiteY0" fmla="*/ 80740 h 76200"/>
                <a:gd name="connsiteX1" fmla="*/ 30258 w 47625"/>
                <a:gd name="connsiteY1" fmla="*/ 75025 h 76200"/>
                <a:gd name="connsiteX2" fmla="*/ 730 w 47625"/>
                <a:gd name="connsiteY2" fmla="*/ 13112 h 76200"/>
                <a:gd name="connsiteX3" fmla="*/ 5493 w 47625"/>
                <a:gd name="connsiteY3" fmla="*/ 730 h 76200"/>
                <a:gd name="connsiteX4" fmla="*/ 17875 w 47625"/>
                <a:gd name="connsiteY4" fmla="*/ 5493 h 76200"/>
                <a:gd name="connsiteX5" fmla="*/ 47403 w 47625"/>
                <a:gd name="connsiteY5" fmla="*/ 67405 h 76200"/>
                <a:gd name="connsiteX6" fmla="*/ 42640 w 47625"/>
                <a:gd name="connsiteY6" fmla="*/ 79788 h 76200"/>
                <a:gd name="connsiteX7" fmla="*/ 38830 w 47625"/>
                <a:gd name="connsiteY7" fmla="*/ 807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76200">
                  <a:moveTo>
                    <a:pt x="38830" y="80740"/>
                  </a:moveTo>
                  <a:cubicBezTo>
                    <a:pt x="35020" y="80740"/>
                    <a:pt x="32162" y="78835"/>
                    <a:pt x="30258" y="75025"/>
                  </a:cubicBezTo>
                  <a:lnTo>
                    <a:pt x="730" y="13112"/>
                  </a:lnTo>
                  <a:cubicBezTo>
                    <a:pt x="-1175" y="8350"/>
                    <a:pt x="730" y="2635"/>
                    <a:pt x="5493" y="730"/>
                  </a:cubicBezTo>
                  <a:cubicBezTo>
                    <a:pt x="10255" y="-1175"/>
                    <a:pt x="15970" y="730"/>
                    <a:pt x="17875" y="5493"/>
                  </a:cubicBezTo>
                  <a:lnTo>
                    <a:pt x="47403" y="67405"/>
                  </a:lnTo>
                  <a:cubicBezTo>
                    <a:pt x="49308" y="72168"/>
                    <a:pt x="47403" y="77883"/>
                    <a:pt x="42640" y="79788"/>
                  </a:cubicBezTo>
                  <a:cubicBezTo>
                    <a:pt x="41688" y="80740"/>
                    <a:pt x="40735" y="80740"/>
                    <a:pt x="38830" y="8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3" name="Полилиния: фигура 180">
              <a:extLst>
                <a:ext uri="{FF2B5EF4-FFF2-40B4-BE49-F238E27FC236}">
                  <a16:creationId xmlns:a16="http://schemas.microsoft.com/office/drawing/2014/main" id="{7BAD589D-9C82-4577-AEB3-3CBFF4AC9B5C}"/>
                </a:ext>
              </a:extLst>
            </p:cNvPr>
            <p:cNvSpPr/>
            <p:nvPr/>
          </p:nvSpPr>
          <p:spPr>
            <a:xfrm>
              <a:off x="2653571" y="4032412"/>
              <a:ext cx="19050" cy="85725"/>
            </a:xfrm>
            <a:custGeom>
              <a:avLst/>
              <a:gdLst>
                <a:gd name="connsiteX0" fmla="*/ 9525 w 19050"/>
                <a:gd name="connsiteY0" fmla="*/ 87630 h 85725"/>
                <a:gd name="connsiteX1" fmla="*/ 0 w 19050"/>
                <a:gd name="connsiteY1" fmla="*/ 78105 h 85725"/>
                <a:gd name="connsiteX2" fmla="*/ 0 w 19050"/>
                <a:gd name="connsiteY2" fmla="*/ 9525 h 85725"/>
                <a:gd name="connsiteX3" fmla="*/ 9525 w 19050"/>
                <a:gd name="connsiteY3" fmla="*/ 0 h 85725"/>
                <a:gd name="connsiteX4" fmla="*/ 19050 w 19050"/>
                <a:gd name="connsiteY4" fmla="*/ 9525 h 85725"/>
                <a:gd name="connsiteX5" fmla="*/ 19050 w 19050"/>
                <a:gd name="connsiteY5" fmla="*/ 78105 h 85725"/>
                <a:gd name="connsiteX6" fmla="*/ 9525 w 19050"/>
                <a:gd name="connsiteY6" fmla="*/ 8763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85725">
                  <a:moveTo>
                    <a:pt x="9525" y="87630"/>
                  </a:moveTo>
                  <a:cubicBezTo>
                    <a:pt x="3810" y="87630"/>
                    <a:pt x="0" y="83820"/>
                    <a:pt x="0" y="7810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78105"/>
                  </a:lnTo>
                  <a:cubicBezTo>
                    <a:pt x="19050" y="82868"/>
                    <a:pt x="15240" y="87630"/>
                    <a:pt x="9525" y="876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4" name="Полилиния: фигура 182">
              <a:extLst>
                <a:ext uri="{FF2B5EF4-FFF2-40B4-BE49-F238E27FC236}">
                  <a16:creationId xmlns:a16="http://schemas.microsoft.com/office/drawing/2014/main" id="{9365235B-134F-4D43-9E48-C55DBEF0294C}"/>
                </a:ext>
              </a:extLst>
            </p:cNvPr>
            <p:cNvSpPr/>
            <p:nvPr/>
          </p:nvSpPr>
          <p:spPr>
            <a:xfrm>
              <a:off x="2653571" y="3689734"/>
              <a:ext cx="200025" cy="314325"/>
            </a:xfrm>
            <a:custGeom>
              <a:avLst/>
              <a:gdLst>
                <a:gd name="connsiteX0" fmla="*/ 9525 w 200025"/>
                <a:gd name="connsiteY0" fmla="*/ 316008 h 314325"/>
                <a:gd name="connsiteX1" fmla="*/ 0 w 200025"/>
                <a:gd name="connsiteY1" fmla="*/ 306483 h 314325"/>
                <a:gd name="connsiteX2" fmla="*/ 0 w 200025"/>
                <a:gd name="connsiteY2" fmla="*/ 104553 h 314325"/>
                <a:gd name="connsiteX3" fmla="*/ 23813 w 200025"/>
                <a:gd name="connsiteY3" fmla="*/ 69310 h 314325"/>
                <a:gd name="connsiteX4" fmla="*/ 189548 w 200025"/>
                <a:gd name="connsiteY4" fmla="*/ 730 h 314325"/>
                <a:gd name="connsiteX5" fmla="*/ 201930 w 200025"/>
                <a:gd name="connsiteY5" fmla="*/ 5493 h 314325"/>
                <a:gd name="connsiteX6" fmla="*/ 197167 w 200025"/>
                <a:gd name="connsiteY6" fmla="*/ 17875 h 314325"/>
                <a:gd name="connsiteX7" fmla="*/ 31433 w 200025"/>
                <a:gd name="connsiteY7" fmla="*/ 86455 h 314325"/>
                <a:gd name="connsiteX8" fmla="*/ 20003 w 200025"/>
                <a:gd name="connsiteY8" fmla="*/ 104553 h 314325"/>
                <a:gd name="connsiteX9" fmla="*/ 20003 w 200025"/>
                <a:gd name="connsiteY9" fmla="*/ 306483 h 314325"/>
                <a:gd name="connsiteX10" fmla="*/ 9525 w 200025"/>
                <a:gd name="connsiteY10" fmla="*/ 31600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" h="314325">
                  <a:moveTo>
                    <a:pt x="9525" y="316008"/>
                  </a:moveTo>
                  <a:cubicBezTo>
                    <a:pt x="3810" y="316008"/>
                    <a:pt x="0" y="312198"/>
                    <a:pt x="0" y="306483"/>
                  </a:cubicBezTo>
                  <a:lnTo>
                    <a:pt x="0" y="104553"/>
                  </a:lnTo>
                  <a:cubicBezTo>
                    <a:pt x="0" y="89313"/>
                    <a:pt x="9525" y="75025"/>
                    <a:pt x="23813" y="69310"/>
                  </a:cubicBezTo>
                  <a:lnTo>
                    <a:pt x="189548" y="730"/>
                  </a:lnTo>
                  <a:cubicBezTo>
                    <a:pt x="194310" y="-1175"/>
                    <a:pt x="200025" y="730"/>
                    <a:pt x="201930" y="5493"/>
                  </a:cubicBezTo>
                  <a:cubicBezTo>
                    <a:pt x="203835" y="10255"/>
                    <a:pt x="201930" y="15970"/>
                    <a:pt x="197167" y="17875"/>
                  </a:cubicBezTo>
                  <a:lnTo>
                    <a:pt x="31433" y="86455"/>
                  </a:lnTo>
                  <a:cubicBezTo>
                    <a:pt x="23813" y="89313"/>
                    <a:pt x="20003" y="95980"/>
                    <a:pt x="20003" y="104553"/>
                  </a:cubicBezTo>
                  <a:lnTo>
                    <a:pt x="20003" y="306483"/>
                  </a:lnTo>
                  <a:cubicBezTo>
                    <a:pt x="19050" y="312198"/>
                    <a:pt x="15240" y="316008"/>
                    <a:pt x="9525" y="31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35" name="Рисунок 31">
            <a:extLst>
              <a:ext uri="{FF2B5EF4-FFF2-40B4-BE49-F238E27FC236}">
                <a16:creationId xmlns:a16="http://schemas.microsoft.com/office/drawing/2014/main" id="{D4FCE5D3-EC00-47E1-958A-DA46E64362FC}"/>
              </a:ext>
            </a:extLst>
          </p:cNvPr>
          <p:cNvGrpSpPr>
            <a:grpSpLocks noChangeAspect="1"/>
          </p:cNvGrpSpPr>
          <p:nvPr/>
        </p:nvGrpSpPr>
        <p:grpSpPr>
          <a:xfrm>
            <a:off x="5863872" y="3636155"/>
            <a:ext cx="450000" cy="449999"/>
            <a:chOff x="494822" y="3255589"/>
            <a:chExt cx="368961" cy="368961"/>
          </a:xfrm>
          <a:solidFill>
            <a:schemeClr val="bg1"/>
          </a:solidFill>
        </p:grpSpPr>
        <p:sp>
          <p:nvSpPr>
            <p:cNvPr id="136" name="Полилиния: фигура 871">
              <a:extLst>
                <a:ext uri="{FF2B5EF4-FFF2-40B4-BE49-F238E27FC236}">
                  <a16:creationId xmlns:a16="http://schemas.microsoft.com/office/drawing/2014/main" id="{4CADB85D-A973-42BB-B1FA-2A3FC91789B7}"/>
                </a:ext>
              </a:extLst>
            </p:cNvPr>
            <p:cNvSpPr/>
            <p:nvPr/>
          </p:nvSpPr>
          <p:spPr>
            <a:xfrm>
              <a:off x="494282" y="3321879"/>
              <a:ext cx="255102" cy="236366"/>
            </a:xfrm>
            <a:custGeom>
              <a:avLst/>
              <a:gdLst>
                <a:gd name="connsiteX0" fmla="*/ 540 w 255101"/>
                <a:gd name="connsiteY0" fmla="*/ 171517 h 236365"/>
                <a:gd name="connsiteX1" fmla="*/ 13944 w 255101"/>
                <a:gd name="connsiteY1" fmla="*/ 145070 h 236365"/>
                <a:gd name="connsiteX2" fmla="*/ 94510 w 255101"/>
                <a:gd name="connsiteY2" fmla="*/ 24365 h 236365"/>
                <a:gd name="connsiteX3" fmla="*/ 129028 w 255101"/>
                <a:gd name="connsiteY3" fmla="*/ 1089 h 236365"/>
                <a:gd name="connsiteX4" fmla="*/ 150287 w 255101"/>
                <a:gd name="connsiteY4" fmla="*/ 3322 h 236365"/>
                <a:gd name="connsiteX5" fmla="*/ 153385 w 255101"/>
                <a:gd name="connsiteY5" fmla="*/ 13267 h 236365"/>
                <a:gd name="connsiteX6" fmla="*/ 133424 w 255101"/>
                <a:gd name="connsiteY6" fmla="*/ 43245 h 236365"/>
                <a:gd name="connsiteX7" fmla="*/ 130470 w 255101"/>
                <a:gd name="connsiteY7" fmla="*/ 47857 h 236365"/>
                <a:gd name="connsiteX8" fmla="*/ 255138 w 255101"/>
                <a:gd name="connsiteY8" fmla="*/ 63639 h 236365"/>
                <a:gd name="connsiteX9" fmla="*/ 252039 w 255101"/>
                <a:gd name="connsiteY9" fmla="*/ 74953 h 236365"/>
                <a:gd name="connsiteX10" fmla="*/ 231862 w 255101"/>
                <a:gd name="connsiteY10" fmla="*/ 72431 h 236365"/>
                <a:gd name="connsiteX11" fmla="*/ 171906 w 255101"/>
                <a:gd name="connsiteY11" fmla="*/ 64792 h 236365"/>
                <a:gd name="connsiteX12" fmla="*/ 128380 w 255101"/>
                <a:gd name="connsiteY12" fmla="*/ 59171 h 236365"/>
                <a:gd name="connsiteX13" fmla="*/ 120237 w 255101"/>
                <a:gd name="connsiteY13" fmla="*/ 62774 h 236365"/>
                <a:gd name="connsiteX14" fmla="*/ 61145 w 255101"/>
                <a:gd name="connsiteY14" fmla="*/ 151916 h 236365"/>
                <a:gd name="connsiteX15" fmla="*/ 49399 w 255101"/>
                <a:gd name="connsiteY15" fmla="*/ 155447 h 236365"/>
                <a:gd name="connsiteX16" fmla="*/ 16538 w 255101"/>
                <a:gd name="connsiteY16" fmla="*/ 163374 h 236365"/>
                <a:gd name="connsiteX17" fmla="*/ 32680 w 255101"/>
                <a:gd name="connsiteY17" fmla="*/ 200342 h 236365"/>
                <a:gd name="connsiteX18" fmla="*/ 99194 w 255101"/>
                <a:gd name="connsiteY18" fmla="*/ 210359 h 236365"/>
                <a:gd name="connsiteX19" fmla="*/ 170681 w 255101"/>
                <a:gd name="connsiteY19" fmla="*/ 221024 h 236365"/>
                <a:gd name="connsiteX20" fmla="*/ 211972 w 255101"/>
                <a:gd name="connsiteY20" fmla="*/ 227077 h 236365"/>
                <a:gd name="connsiteX21" fmla="*/ 215071 w 255101"/>
                <a:gd name="connsiteY21" fmla="*/ 227870 h 236365"/>
                <a:gd name="connsiteX22" fmla="*/ 195614 w 255101"/>
                <a:gd name="connsiteY22" fmla="*/ 236013 h 236365"/>
                <a:gd name="connsiteX23" fmla="*/ 184300 w 255101"/>
                <a:gd name="connsiteY23" fmla="*/ 234788 h 236365"/>
                <a:gd name="connsiteX24" fmla="*/ 80098 w 255101"/>
                <a:gd name="connsiteY24" fmla="*/ 219222 h 236365"/>
                <a:gd name="connsiteX25" fmla="*/ 31744 w 255101"/>
                <a:gd name="connsiteY25" fmla="*/ 212016 h 236365"/>
                <a:gd name="connsiteX26" fmla="*/ 1261 w 255101"/>
                <a:gd name="connsiteY26" fmla="*/ 182614 h 236365"/>
                <a:gd name="connsiteX27" fmla="*/ 613 w 255101"/>
                <a:gd name="connsiteY27" fmla="*/ 180957 h 236365"/>
                <a:gd name="connsiteX28" fmla="*/ 540 w 255101"/>
                <a:gd name="connsiteY28" fmla="*/ 171517 h 236365"/>
                <a:gd name="connsiteX29" fmla="*/ 139621 w 255101"/>
                <a:gd name="connsiteY29" fmla="*/ 12619 h 236365"/>
                <a:gd name="connsiteX30" fmla="*/ 135442 w 255101"/>
                <a:gd name="connsiteY30" fmla="*/ 12258 h 236365"/>
                <a:gd name="connsiteX31" fmla="*/ 104455 w 255101"/>
                <a:gd name="connsiteY31" fmla="*/ 30490 h 236365"/>
                <a:gd name="connsiteX32" fmla="*/ 31960 w 255101"/>
                <a:gd name="connsiteY32" fmla="*/ 139089 h 236365"/>
                <a:gd name="connsiteX33" fmla="*/ 30807 w 255101"/>
                <a:gd name="connsiteY33" fmla="*/ 141106 h 236365"/>
                <a:gd name="connsiteX34" fmla="*/ 52858 w 255101"/>
                <a:gd name="connsiteY34" fmla="*/ 143052 h 236365"/>
                <a:gd name="connsiteX35" fmla="*/ 139621 w 255101"/>
                <a:gd name="connsiteY35" fmla="*/ 12619 h 23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5101" h="236365">
                  <a:moveTo>
                    <a:pt x="540" y="171517"/>
                  </a:moveTo>
                  <a:cubicBezTo>
                    <a:pt x="3135" y="161716"/>
                    <a:pt x="8395" y="153357"/>
                    <a:pt x="13944" y="145070"/>
                  </a:cubicBezTo>
                  <a:cubicBezTo>
                    <a:pt x="40896" y="104859"/>
                    <a:pt x="67631" y="64576"/>
                    <a:pt x="94510" y="24365"/>
                  </a:cubicBezTo>
                  <a:cubicBezTo>
                    <a:pt x="102797" y="11970"/>
                    <a:pt x="114039" y="3683"/>
                    <a:pt x="129028" y="1089"/>
                  </a:cubicBezTo>
                  <a:cubicBezTo>
                    <a:pt x="136235" y="-137"/>
                    <a:pt x="143369" y="728"/>
                    <a:pt x="150287" y="3322"/>
                  </a:cubicBezTo>
                  <a:cubicBezTo>
                    <a:pt x="155187" y="5124"/>
                    <a:pt x="156340" y="8799"/>
                    <a:pt x="153385" y="13267"/>
                  </a:cubicBezTo>
                  <a:cubicBezTo>
                    <a:pt x="146756" y="23284"/>
                    <a:pt x="140126" y="33228"/>
                    <a:pt x="133424" y="43245"/>
                  </a:cubicBezTo>
                  <a:cubicBezTo>
                    <a:pt x="132559" y="44542"/>
                    <a:pt x="131767" y="45839"/>
                    <a:pt x="130470" y="47857"/>
                  </a:cubicBezTo>
                  <a:cubicBezTo>
                    <a:pt x="172194" y="53118"/>
                    <a:pt x="213342" y="58378"/>
                    <a:pt x="255138" y="63639"/>
                  </a:cubicBezTo>
                  <a:cubicBezTo>
                    <a:pt x="254057" y="67458"/>
                    <a:pt x="253048" y="71061"/>
                    <a:pt x="252039" y="74953"/>
                  </a:cubicBezTo>
                  <a:cubicBezTo>
                    <a:pt x="245193" y="74088"/>
                    <a:pt x="238492" y="73295"/>
                    <a:pt x="231862" y="72431"/>
                  </a:cubicBezTo>
                  <a:cubicBezTo>
                    <a:pt x="211900" y="69908"/>
                    <a:pt x="191867" y="67314"/>
                    <a:pt x="171906" y="64792"/>
                  </a:cubicBezTo>
                  <a:cubicBezTo>
                    <a:pt x="157421" y="62918"/>
                    <a:pt x="142864" y="61189"/>
                    <a:pt x="128380" y="59171"/>
                  </a:cubicBezTo>
                  <a:cubicBezTo>
                    <a:pt x="124632" y="58667"/>
                    <a:pt x="122398" y="59387"/>
                    <a:pt x="120237" y="62774"/>
                  </a:cubicBezTo>
                  <a:cubicBezTo>
                    <a:pt x="100708" y="92536"/>
                    <a:pt x="80890" y="122226"/>
                    <a:pt x="61145" y="151916"/>
                  </a:cubicBezTo>
                  <a:cubicBezTo>
                    <a:pt x="57182" y="157897"/>
                    <a:pt x="55885" y="158257"/>
                    <a:pt x="49399" y="155447"/>
                  </a:cubicBezTo>
                  <a:cubicBezTo>
                    <a:pt x="37869" y="150402"/>
                    <a:pt x="23456" y="153861"/>
                    <a:pt x="16538" y="163374"/>
                  </a:cubicBezTo>
                  <a:cubicBezTo>
                    <a:pt x="6450" y="177210"/>
                    <a:pt x="15313" y="197676"/>
                    <a:pt x="32680" y="200342"/>
                  </a:cubicBezTo>
                  <a:cubicBezTo>
                    <a:pt x="54804" y="203801"/>
                    <a:pt x="76999" y="207044"/>
                    <a:pt x="99194" y="210359"/>
                  </a:cubicBezTo>
                  <a:cubicBezTo>
                    <a:pt x="123047" y="213890"/>
                    <a:pt x="146828" y="217493"/>
                    <a:pt x="170681" y="221024"/>
                  </a:cubicBezTo>
                  <a:cubicBezTo>
                    <a:pt x="184444" y="223042"/>
                    <a:pt x="198208" y="225059"/>
                    <a:pt x="211972" y="227077"/>
                  </a:cubicBezTo>
                  <a:cubicBezTo>
                    <a:pt x="212693" y="227149"/>
                    <a:pt x="213342" y="227437"/>
                    <a:pt x="215071" y="227870"/>
                  </a:cubicBezTo>
                  <a:cubicBezTo>
                    <a:pt x="208009" y="230896"/>
                    <a:pt x="202028" y="234211"/>
                    <a:pt x="195614" y="236013"/>
                  </a:cubicBezTo>
                  <a:cubicBezTo>
                    <a:pt x="192227" y="236950"/>
                    <a:pt x="188048" y="235364"/>
                    <a:pt x="184300" y="234788"/>
                  </a:cubicBezTo>
                  <a:cubicBezTo>
                    <a:pt x="149566" y="229599"/>
                    <a:pt x="114832" y="224411"/>
                    <a:pt x="80098" y="219222"/>
                  </a:cubicBezTo>
                  <a:cubicBezTo>
                    <a:pt x="63956" y="216844"/>
                    <a:pt x="47814" y="214610"/>
                    <a:pt x="31744" y="212016"/>
                  </a:cubicBezTo>
                  <a:cubicBezTo>
                    <a:pt x="15457" y="209350"/>
                    <a:pt x="4648" y="198684"/>
                    <a:pt x="1261" y="182614"/>
                  </a:cubicBezTo>
                  <a:cubicBezTo>
                    <a:pt x="1117" y="182038"/>
                    <a:pt x="829" y="181534"/>
                    <a:pt x="613" y="180957"/>
                  </a:cubicBezTo>
                  <a:cubicBezTo>
                    <a:pt x="540" y="177714"/>
                    <a:pt x="540" y="174615"/>
                    <a:pt x="540" y="171517"/>
                  </a:cubicBezTo>
                  <a:close/>
                  <a:moveTo>
                    <a:pt x="139621" y="12619"/>
                  </a:moveTo>
                  <a:cubicBezTo>
                    <a:pt x="137748" y="12474"/>
                    <a:pt x="136595" y="12258"/>
                    <a:pt x="135442" y="12258"/>
                  </a:cubicBezTo>
                  <a:cubicBezTo>
                    <a:pt x="121750" y="12546"/>
                    <a:pt x="111733" y="19609"/>
                    <a:pt x="104455" y="30490"/>
                  </a:cubicBezTo>
                  <a:cubicBezTo>
                    <a:pt x="80098" y="66594"/>
                    <a:pt x="56101" y="102841"/>
                    <a:pt x="31960" y="139089"/>
                  </a:cubicBezTo>
                  <a:cubicBezTo>
                    <a:pt x="31455" y="139881"/>
                    <a:pt x="31023" y="140746"/>
                    <a:pt x="30807" y="141106"/>
                  </a:cubicBezTo>
                  <a:cubicBezTo>
                    <a:pt x="38085" y="141755"/>
                    <a:pt x="45147" y="142403"/>
                    <a:pt x="52858" y="143052"/>
                  </a:cubicBezTo>
                  <a:cubicBezTo>
                    <a:pt x="81323" y="100319"/>
                    <a:pt x="110292" y="56721"/>
                    <a:pt x="139621" y="1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1B1B1B"/>
                </a:solidFill>
                <a:latin typeface="Arial" panose="020B0604020202020204"/>
              </a:endParaRPr>
            </a:p>
          </p:txBody>
        </p:sp>
        <p:sp>
          <p:nvSpPr>
            <p:cNvPr id="137" name="Полилиния: фигура 872">
              <a:extLst>
                <a:ext uri="{FF2B5EF4-FFF2-40B4-BE49-F238E27FC236}">
                  <a16:creationId xmlns:a16="http://schemas.microsoft.com/office/drawing/2014/main" id="{E1A55031-5358-4E28-9D3C-40A8D3429F91}"/>
                </a:ext>
              </a:extLst>
            </p:cNvPr>
            <p:cNvSpPr/>
            <p:nvPr/>
          </p:nvSpPr>
          <p:spPr>
            <a:xfrm>
              <a:off x="685147" y="3497158"/>
              <a:ext cx="177274" cy="127551"/>
            </a:xfrm>
            <a:custGeom>
              <a:avLst/>
              <a:gdLst>
                <a:gd name="connsiteX0" fmla="*/ 128193 w 177274"/>
                <a:gd name="connsiteY0" fmla="*/ 127392 h 127550"/>
                <a:gd name="connsiteX1" fmla="*/ 117311 w 177274"/>
                <a:gd name="connsiteY1" fmla="*/ 123140 h 127550"/>
                <a:gd name="connsiteX2" fmla="*/ 6767 w 177274"/>
                <a:gd name="connsiteY2" fmla="*/ 85451 h 127550"/>
                <a:gd name="connsiteX3" fmla="*/ 2155 w 177274"/>
                <a:gd name="connsiteY3" fmla="*/ 82929 h 127550"/>
                <a:gd name="connsiteX4" fmla="*/ 5398 w 177274"/>
                <a:gd name="connsiteY4" fmla="*/ 73345 h 127550"/>
                <a:gd name="connsiteX5" fmla="*/ 64922 w 177274"/>
                <a:gd name="connsiteY5" fmla="*/ 47042 h 127550"/>
                <a:gd name="connsiteX6" fmla="*/ 166530 w 177274"/>
                <a:gd name="connsiteY6" fmla="*/ 2147 h 127550"/>
                <a:gd name="connsiteX7" fmla="*/ 168187 w 177274"/>
                <a:gd name="connsiteY7" fmla="*/ 1426 h 127550"/>
                <a:gd name="connsiteX8" fmla="*/ 175466 w 177274"/>
                <a:gd name="connsiteY8" fmla="*/ 2219 h 127550"/>
                <a:gd name="connsiteX9" fmla="*/ 176547 w 177274"/>
                <a:gd name="connsiteY9" fmla="*/ 9209 h 127550"/>
                <a:gd name="connsiteX10" fmla="*/ 161774 w 177274"/>
                <a:gd name="connsiteY10" fmla="*/ 50140 h 127550"/>
                <a:gd name="connsiteX11" fmla="*/ 135831 w 177274"/>
                <a:gd name="connsiteY11" fmla="*/ 121771 h 127550"/>
                <a:gd name="connsiteX12" fmla="*/ 131724 w 177274"/>
                <a:gd name="connsiteY12" fmla="*/ 127392 h 127550"/>
                <a:gd name="connsiteX13" fmla="*/ 128193 w 177274"/>
                <a:gd name="connsiteY13" fmla="*/ 127392 h 127550"/>
                <a:gd name="connsiteX14" fmla="*/ 23341 w 177274"/>
                <a:gd name="connsiteY14" fmla="*/ 78101 h 127550"/>
                <a:gd name="connsiteX15" fmla="*/ 23486 w 177274"/>
                <a:gd name="connsiteY15" fmla="*/ 78965 h 127550"/>
                <a:gd name="connsiteX16" fmla="*/ 126247 w 177274"/>
                <a:gd name="connsiteY16" fmla="*/ 114276 h 127550"/>
                <a:gd name="connsiteX17" fmla="*/ 161197 w 177274"/>
                <a:gd name="connsiteY17" fmla="*/ 17280 h 127550"/>
                <a:gd name="connsiteX18" fmla="*/ 23341 w 177274"/>
                <a:gd name="connsiteY18" fmla="*/ 78101 h 12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274" h="127550">
                  <a:moveTo>
                    <a:pt x="128193" y="127392"/>
                  </a:moveTo>
                  <a:cubicBezTo>
                    <a:pt x="124589" y="125950"/>
                    <a:pt x="120986" y="124437"/>
                    <a:pt x="117311" y="123140"/>
                  </a:cubicBezTo>
                  <a:cubicBezTo>
                    <a:pt x="80487" y="110529"/>
                    <a:pt x="43591" y="97990"/>
                    <a:pt x="6767" y="85451"/>
                  </a:cubicBezTo>
                  <a:cubicBezTo>
                    <a:pt x="5110" y="84875"/>
                    <a:pt x="3308" y="84154"/>
                    <a:pt x="2155" y="82929"/>
                  </a:cubicBezTo>
                  <a:cubicBezTo>
                    <a:pt x="-944" y="79758"/>
                    <a:pt x="570" y="75506"/>
                    <a:pt x="5398" y="73345"/>
                  </a:cubicBezTo>
                  <a:cubicBezTo>
                    <a:pt x="25215" y="64553"/>
                    <a:pt x="45104" y="55833"/>
                    <a:pt x="64922" y="47042"/>
                  </a:cubicBezTo>
                  <a:cubicBezTo>
                    <a:pt x="98791" y="32053"/>
                    <a:pt x="132661" y="17136"/>
                    <a:pt x="166530" y="2147"/>
                  </a:cubicBezTo>
                  <a:cubicBezTo>
                    <a:pt x="167106" y="1930"/>
                    <a:pt x="167611" y="1714"/>
                    <a:pt x="168187" y="1426"/>
                  </a:cubicBezTo>
                  <a:cubicBezTo>
                    <a:pt x="170782" y="201"/>
                    <a:pt x="173304" y="57"/>
                    <a:pt x="175466" y="2219"/>
                  </a:cubicBezTo>
                  <a:cubicBezTo>
                    <a:pt x="177483" y="4236"/>
                    <a:pt x="177483" y="6615"/>
                    <a:pt x="176547" y="9209"/>
                  </a:cubicBezTo>
                  <a:cubicBezTo>
                    <a:pt x="171574" y="22829"/>
                    <a:pt x="166746" y="36521"/>
                    <a:pt x="161774" y="50140"/>
                  </a:cubicBezTo>
                  <a:cubicBezTo>
                    <a:pt x="153126" y="74065"/>
                    <a:pt x="144551" y="97918"/>
                    <a:pt x="135831" y="121771"/>
                  </a:cubicBezTo>
                  <a:cubicBezTo>
                    <a:pt x="135039" y="123861"/>
                    <a:pt x="133093" y="125518"/>
                    <a:pt x="131724" y="127392"/>
                  </a:cubicBezTo>
                  <a:cubicBezTo>
                    <a:pt x="130571" y="127392"/>
                    <a:pt x="129418" y="127392"/>
                    <a:pt x="128193" y="127392"/>
                  </a:cubicBezTo>
                  <a:close/>
                  <a:moveTo>
                    <a:pt x="23341" y="78101"/>
                  </a:moveTo>
                  <a:cubicBezTo>
                    <a:pt x="23413" y="78389"/>
                    <a:pt x="23486" y="78677"/>
                    <a:pt x="23486" y="78965"/>
                  </a:cubicBezTo>
                  <a:cubicBezTo>
                    <a:pt x="57643" y="90712"/>
                    <a:pt x="91801" y="102458"/>
                    <a:pt x="126247" y="114276"/>
                  </a:cubicBezTo>
                  <a:cubicBezTo>
                    <a:pt x="137921" y="81992"/>
                    <a:pt x="149379" y="50068"/>
                    <a:pt x="161197" y="17280"/>
                  </a:cubicBezTo>
                  <a:cubicBezTo>
                    <a:pt x="114573" y="37818"/>
                    <a:pt x="68957" y="57923"/>
                    <a:pt x="23341" y="78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1B1B1B"/>
                </a:solidFill>
                <a:latin typeface="Arial" panose="020B0604020202020204"/>
              </a:endParaRPr>
            </a:p>
          </p:txBody>
        </p:sp>
        <p:sp>
          <p:nvSpPr>
            <p:cNvPr id="138" name="Полилиния: фигура 873">
              <a:extLst>
                <a:ext uri="{FF2B5EF4-FFF2-40B4-BE49-F238E27FC236}">
                  <a16:creationId xmlns:a16="http://schemas.microsoft.com/office/drawing/2014/main" id="{B9C4ED9F-CAAB-453E-841E-B8011460AE57}"/>
                </a:ext>
              </a:extLst>
            </p:cNvPr>
            <p:cNvSpPr/>
            <p:nvPr/>
          </p:nvSpPr>
          <p:spPr>
            <a:xfrm>
              <a:off x="787649" y="3396724"/>
              <a:ext cx="76386" cy="117462"/>
            </a:xfrm>
            <a:custGeom>
              <a:avLst/>
              <a:gdLst>
                <a:gd name="connsiteX0" fmla="*/ 76134 w 76386"/>
                <a:gd name="connsiteY0" fmla="*/ 10197 h 117462"/>
                <a:gd name="connsiteX1" fmla="*/ 38806 w 76386"/>
                <a:gd name="connsiteY1" fmla="*/ 74549 h 117462"/>
                <a:gd name="connsiteX2" fmla="*/ 19493 w 76386"/>
                <a:gd name="connsiteY2" fmla="*/ 107770 h 117462"/>
                <a:gd name="connsiteX3" fmla="*/ 15169 w 76386"/>
                <a:gd name="connsiteY3" fmla="*/ 111661 h 117462"/>
                <a:gd name="connsiteX4" fmla="*/ 540 w 76386"/>
                <a:gd name="connsiteY4" fmla="*/ 117282 h 117462"/>
                <a:gd name="connsiteX5" fmla="*/ 60497 w 76386"/>
                <a:gd name="connsiteY5" fmla="*/ 13800 h 117462"/>
                <a:gd name="connsiteX6" fmla="*/ 55308 w 76386"/>
                <a:gd name="connsiteY6" fmla="*/ 1405 h 117462"/>
                <a:gd name="connsiteX7" fmla="*/ 55885 w 76386"/>
                <a:gd name="connsiteY7" fmla="*/ 540 h 117462"/>
                <a:gd name="connsiteX8" fmla="*/ 72675 w 76386"/>
                <a:gd name="connsiteY8" fmla="*/ 3063 h 117462"/>
                <a:gd name="connsiteX9" fmla="*/ 76206 w 76386"/>
                <a:gd name="connsiteY9" fmla="*/ 5873 h 117462"/>
                <a:gd name="connsiteX10" fmla="*/ 76134 w 76386"/>
                <a:gd name="connsiteY10" fmla="*/ 10197 h 1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86" h="117462">
                  <a:moveTo>
                    <a:pt x="76134" y="10197"/>
                  </a:moveTo>
                  <a:cubicBezTo>
                    <a:pt x="63667" y="31672"/>
                    <a:pt x="51201" y="53074"/>
                    <a:pt x="38806" y="74549"/>
                  </a:cubicBezTo>
                  <a:cubicBezTo>
                    <a:pt x="32392" y="85647"/>
                    <a:pt x="26051" y="96816"/>
                    <a:pt x="19493" y="107770"/>
                  </a:cubicBezTo>
                  <a:cubicBezTo>
                    <a:pt x="18556" y="109355"/>
                    <a:pt x="16827" y="110796"/>
                    <a:pt x="15169" y="111661"/>
                  </a:cubicBezTo>
                  <a:cubicBezTo>
                    <a:pt x="10557" y="113895"/>
                    <a:pt x="5801" y="115769"/>
                    <a:pt x="540" y="117282"/>
                  </a:cubicBezTo>
                  <a:cubicBezTo>
                    <a:pt x="20574" y="82764"/>
                    <a:pt x="40535" y="48174"/>
                    <a:pt x="60497" y="13800"/>
                  </a:cubicBezTo>
                  <a:cubicBezTo>
                    <a:pt x="56389" y="10413"/>
                    <a:pt x="57902" y="5152"/>
                    <a:pt x="55308" y="1405"/>
                  </a:cubicBezTo>
                  <a:cubicBezTo>
                    <a:pt x="55524" y="1117"/>
                    <a:pt x="55668" y="829"/>
                    <a:pt x="55885" y="540"/>
                  </a:cubicBezTo>
                  <a:cubicBezTo>
                    <a:pt x="61506" y="1333"/>
                    <a:pt x="67126" y="1982"/>
                    <a:pt x="72675" y="3063"/>
                  </a:cubicBezTo>
                  <a:cubicBezTo>
                    <a:pt x="73972" y="3279"/>
                    <a:pt x="75053" y="4864"/>
                    <a:pt x="76206" y="5873"/>
                  </a:cubicBezTo>
                  <a:cubicBezTo>
                    <a:pt x="76134" y="7314"/>
                    <a:pt x="76134" y="8756"/>
                    <a:pt x="76134" y="1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1B1B1B"/>
                </a:solidFill>
                <a:latin typeface="Arial" panose="020B0604020202020204"/>
              </a:endParaRPr>
            </a:p>
          </p:txBody>
        </p:sp>
        <p:sp>
          <p:nvSpPr>
            <p:cNvPr id="170" name="Полилиния: фигура 874">
              <a:extLst>
                <a:ext uri="{FF2B5EF4-FFF2-40B4-BE49-F238E27FC236}">
                  <a16:creationId xmlns:a16="http://schemas.microsoft.com/office/drawing/2014/main" id="{CF43CF2A-E0A2-474B-8887-23B251EC5708}"/>
                </a:ext>
              </a:extLst>
            </p:cNvPr>
            <p:cNvSpPr/>
            <p:nvPr/>
          </p:nvSpPr>
          <p:spPr>
            <a:xfrm>
              <a:off x="557775" y="3406630"/>
              <a:ext cx="229880" cy="129713"/>
            </a:xfrm>
            <a:custGeom>
              <a:avLst/>
              <a:gdLst>
                <a:gd name="connsiteX0" fmla="*/ 17180 w 229879"/>
                <a:gd name="connsiteY0" fmla="*/ 98873 h 129712"/>
                <a:gd name="connsiteX1" fmla="*/ 46870 w 229879"/>
                <a:gd name="connsiteY1" fmla="*/ 103196 h 129712"/>
                <a:gd name="connsiteX2" fmla="*/ 50113 w 229879"/>
                <a:gd name="connsiteY2" fmla="*/ 101683 h 129712"/>
                <a:gd name="connsiteX3" fmla="*/ 106394 w 229879"/>
                <a:gd name="connsiteY3" fmla="*/ 26954 h 129712"/>
                <a:gd name="connsiteX4" fmla="*/ 107331 w 229879"/>
                <a:gd name="connsiteY4" fmla="*/ 25080 h 129712"/>
                <a:gd name="connsiteX5" fmla="*/ 77569 w 229879"/>
                <a:gd name="connsiteY5" fmla="*/ 20829 h 129712"/>
                <a:gd name="connsiteX6" fmla="*/ 75263 w 229879"/>
                <a:gd name="connsiteY6" fmla="*/ 21910 h 129712"/>
                <a:gd name="connsiteX7" fmla="*/ 69354 w 229879"/>
                <a:gd name="connsiteY7" fmla="*/ 29692 h 129712"/>
                <a:gd name="connsiteX8" fmla="*/ 75767 w 229879"/>
                <a:gd name="connsiteY8" fmla="*/ 31422 h 129712"/>
                <a:gd name="connsiteX9" fmla="*/ 79659 w 229879"/>
                <a:gd name="connsiteY9" fmla="*/ 38556 h 129712"/>
                <a:gd name="connsiteX10" fmla="*/ 72597 w 229879"/>
                <a:gd name="connsiteY10" fmla="*/ 42375 h 129712"/>
                <a:gd name="connsiteX11" fmla="*/ 58616 w 229879"/>
                <a:gd name="connsiteY11" fmla="*/ 39133 h 129712"/>
                <a:gd name="connsiteX12" fmla="*/ 55157 w 229879"/>
                <a:gd name="connsiteY12" fmla="*/ 29765 h 129712"/>
                <a:gd name="connsiteX13" fmla="*/ 68633 w 229879"/>
                <a:gd name="connsiteY13" fmla="*/ 11533 h 129712"/>
                <a:gd name="connsiteX14" fmla="*/ 75479 w 229879"/>
                <a:gd name="connsiteY14" fmla="*/ 8650 h 129712"/>
                <a:gd name="connsiteX15" fmla="*/ 115330 w 229879"/>
                <a:gd name="connsiteY15" fmla="*/ 14415 h 129712"/>
                <a:gd name="connsiteX16" fmla="*/ 120518 w 229879"/>
                <a:gd name="connsiteY16" fmla="*/ 12469 h 129712"/>
                <a:gd name="connsiteX17" fmla="*/ 127869 w 229879"/>
                <a:gd name="connsiteY17" fmla="*/ 3173 h 129712"/>
                <a:gd name="connsiteX18" fmla="*/ 133994 w 229879"/>
                <a:gd name="connsiteY18" fmla="*/ 579 h 129712"/>
                <a:gd name="connsiteX19" fmla="*/ 187753 w 229879"/>
                <a:gd name="connsiteY19" fmla="*/ 8146 h 129712"/>
                <a:gd name="connsiteX20" fmla="*/ 191860 w 229879"/>
                <a:gd name="connsiteY20" fmla="*/ 18018 h 129712"/>
                <a:gd name="connsiteX21" fmla="*/ 187032 w 229879"/>
                <a:gd name="connsiteY21" fmla="*/ 24288 h 129712"/>
                <a:gd name="connsiteX22" fmla="*/ 205624 w 229879"/>
                <a:gd name="connsiteY22" fmla="*/ 26954 h 129712"/>
                <a:gd name="connsiteX23" fmla="*/ 223063 w 229879"/>
                <a:gd name="connsiteY23" fmla="*/ 29404 h 129712"/>
                <a:gd name="connsiteX24" fmla="*/ 227315 w 229879"/>
                <a:gd name="connsiteY24" fmla="*/ 39997 h 129712"/>
                <a:gd name="connsiteX25" fmla="*/ 160441 w 229879"/>
                <a:gd name="connsiteY25" fmla="*/ 126617 h 129712"/>
                <a:gd name="connsiteX26" fmla="*/ 152298 w 229879"/>
                <a:gd name="connsiteY26" fmla="*/ 129715 h 129712"/>
                <a:gd name="connsiteX27" fmla="*/ 83190 w 229879"/>
                <a:gd name="connsiteY27" fmla="*/ 119915 h 129712"/>
                <a:gd name="connsiteX28" fmla="*/ 13721 w 229879"/>
                <a:gd name="connsiteY28" fmla="*/ 110114 h 129712"/>
                <a:gd name="connsiteX29" fmla="*/ 5866 w 229879"/>
                <a:gd name="connsiteY29" fmla="*/ 109033 h 129712"/>
                <a:gd name="connsiteX30" fmla="*/ 1903 w 229879"/>
                <a:gd name="connsiteY30" fmla="*/ 99593 h 129712"/>
                <a:gd name="connsiteX31" fmla="*/ 19414 w 229879"/>
                <a:gd name="connsiteY31" fmla="*/ 76749 h 129712"/>
                <a:gd name="connsiteX32" fmla="*/ 25756 w 229879"/>
                <a:gd name="connsiteY32" fmla="*/ 74515 h 129712"/>
                <a:gd name="connsiteX33" fmla="*/ 40168 w 229879"/>
                <a:gd name="connsiteY33" fmla="*/ 77686 h 129712"/>
                <a:gd name="connsiteX34" fmla="*/ 44924 w 229879"/>
                <a:gd name="connsiteY34" fmla="*/ 84676 h 129712"/>
                <a:gd name="connsiteX35" fmla="*/ 37718 w 229879"/>
                <a:gd name="connsiteY35" fmla="*/ 89000 h 129712"/>
                <a:gd name="connsiteX36" fmla="*/ 37358 w 229879"/>
                <a:gd name="connsiteY36" fmla="*/ 88928 h 129712"/>
                <a:gd name="connsiteX37" fmla="*/ 26765 w 229879"/>
                <a:gd name="connsiteY37" fmla="*/ 87271 h 129712"/>
                <a:gd name="connsiteX38" fmla="*/ 17180 w 229879"/>
                <a:gd name="connsiteY38" fmla="*/ 98873 h 129712"/>
                <a:gd name="connsiteX39" fmla="*/ 195463 w 229879"/>
                <a:gd name="connsiteY39" fmla="*/ 61904 h 129712"/>
                <a:gd name="connsiteX40" fmla="*/ 194959 w 229879"/>
                <a:gd name="connsiteY40" fmla="*/ 61544 h 129712"/>
                <a:gd name="connsiteX41" fmla="*/ 185158 w 229879"/>
                <a:gd name="connsiteY41" fmla="*/ 59166 h 129712"/>
                <a:gd name="connsiteX42" fmla="*/ 179970 w 229879"/>
                <a:gd name="connsiteY42" fmla="*/ 52104 h 129712"/>
                <a:gd name="connsiteX43" fmla="*/ 187825 w 229879"/>
                <a:gd name="connsiteY43" fmla="*/ 47852 h 129712"/>
                <a:gd name="connsiteX44" fmla="*/ 201445 w 229879"/>
                <a:gd name="connsiteY44" fmla="*/ 51023 h 129712"/>
                <a:gd name="connsiteX45" fmla="*/ 204039 w 229879"/>
                <a:gd name="connsiteY45" fmla="*/ 50807 h 129712"/>
                <a:gd name="connsiteX46" fmla="*/ 212686 w 229879"/>
                <a:gd name="connsiteY46" fmla="*/ 39709 h 129712"/>
                <a:gd name="connsiteX47" fmla="*/ 181699 w 229879"/>
                <a:gd name="connsiteY47" fmla="*/ 35602 h 129712"/>
                <a:gd name="connsiteX48" fmla="*/ 178385 w 229879"/>
                <a:gd name="connsiteY48" fmla="*/ 37691 h 129712"/>
                <a:gd name="connsiteX49" fmla="*/ 122464 w 229879"/>
                <a:gd name="connsiteY49" fmla="*/ 110042 h 129712"/>
                <a:gd name="connsiteX50" fmla="*/ 119870 w 229879"/>
                <a:gd name="connsiteY50" fmla="*/ 113573 h 129712"/>
                <a:gd name="connsiteX51" fmla="*/ 150713 w 229879"/>
                <a:gd name="connsiteY51" fmla="*/ 117825 h 129712"/>
                <a:gd name="connsiteX52" fmla="*/ 153091 w 229879"/>
                <a:gd name="connsiteY52" fmla="*/ 116744 h 129712"/>
                <a:gd name="connsiteX53" fmla="*/ 159288 w 229879"/>
                <a:gd name="connsiteY53" fmla="*/ 108817 h 129712"/>
                <a:gd name="connsiteX54" fmla="*/ 158639 w 229879"/>
                <a:gd name="connsiteY54" fmla="*/ 108169 h 129712"/>
                <a:gd name="connsiteX55" fmla="*/ 150640 w 229879"/>
                <a:gd name="connsiteY55" fmla="*/ 106151 h 129712"/>
                <a:gd name="connsiteX56" fmla="*/ 145236 w 229879"/>
                <a:gd name="connsiteY56" fmla="*/ 98729 h 129712"/>
                <a:gd name="connsiteX57" fmla="*/ 153307 w 229879"/>
                <a:gd name="connsiteY57" fmla="*/ 94765 h 129712"/>
                <a:gd name="connsiteX58" fmla="*/ 162387 w 229879"/>
                <a:gd name="connsiteY58" fmla="*/ 96927 h 129712"/>
                <a:gd name="connsiteX59" fmla="*/ 171322 w 229879"/>
                <a:gd name="connsiteY59" fmla="*/ 92747 h 129712"/>
                <a:gd name="connsiteX60" fmla="*/ 161954 w 229879"/>
                <a:gd name="connsiteY60" fmla="*/ 90369 h 129712"/>
                <a:gd name="connsiteX61" fmla="*/ 156838 w 229879"/>
                <a:gd name="connsiteY61" fmla="*/ 83451 h 129712"/>
                <a:gd name="connsiteX62" fmla="*/ 164693 w 229879"/>
                <a:gd name="connsiteY62" fmla="*/ 79127 h 129712"/>
                <a:gd name="connsiteX63" fmla="*/ 174854 w 229879"/>
                <a:gd name="connsiteY63" fmla="*/ 81578 h 129712"/>
                <a:gd name="connsiteX64" fmla="*/ 183069 w 229879"/>
                <a:gd name="connsiteY64" fmla="*/ 77110 h 129712"/>
                <a:gd name="connsiteX65" fmla="*/ 172980 w 229879"/>
                <a:gd name="connsiteY65" fmla="*/ 74660 h 129712"/>
                <a:gd name="connsiteX66" fmla="*/ 168584 w 229879"/>
                <a:gd name="connsiteY66" fmla="*/ 67597 h 129712"/>
                <a:gd name="connsiteX67" fmla="*/ 175862 w 229879"/>
                <a:gd name="connsiteY67" fmla="*/ 63490 h 129712"/>
                <a:gd name="connsiteX68" fmla="*/ 186384 w 229879"/>
                <a:gd name="connsiteY68" fmla="*/ 65940 h 129712"/>
                <a:gd name="connsiteX69" fmla="*/ 195463 w 229879"/>
                <a:gd name="connsiteY69" fmla="*/ 61904 h 129712"/>
                <a:gd name="connsiteX70" fmla="*/ 119726 w 229879"/>
                <a:gd name="connsiteY70" fmla="*/ 92099 h 129712"/>
                <a:gd name="connsiteX71" fmla="*/ 79731 w 229879"/>
                <a:gd name="connsiteY71" fmla="*/ 86694 h 129712"/>
                <a:gd name="connsiteX72" fmla="*/ 77497 w 229879"/>
                <a:gd name="connsiteY72" fmla="*/ 87271 h 129712"/>
                <a:gd name="connsiteX73" fmla="*/ 63445 w 229879"/>
                <a:gd name="connsiteY73" fmla="*/ 105358 h 129712"/>
                <a:gd name="connsiteX74" fmla="*/ 103151 w 229879"/>
                <a:gd name="connsiteY74" fmla="*/ 111123 h 129712"/>
                <a:gd name="connsiteX75" fmla="*/ 105673 w 229879"/>
                <a:gd name="connsiteY75" fmla="*/ 110403 h 129712"/>
                <a:gd name="connsiteX76" fmla="*/ 119726 w 229879"/>
                <a:gd name="connsiteY76" fmla="*/ 92099 h 129712"/>
                <a:gd name="connsiteX77" fmla="*/ 129238 w 229879"/>
                <a:gd name="connsiteY77" fmla="*/ 20396 h 129712"/>
                <a:gd name="connsiteX78" fmla="*/ 169521 w 229879"/>
                <a:gd name="connsiteY78" fmla="*/ 26017 h 129712"/>
                <a:gd name="connsiteX79" fmla="*/ 171395 w 229879"/>
                <a:gd name="connsiteY79" fmla="*/ 25369 h 129712"/>
                <a:gd name="connsiteX80" fmla="*/ 176655 w 229879"/>
                <a:gd name="connsiteY80" fmla="*/ 18595 h 129712"/>
                <a:gd name="connsiteX81" fmla="*/ 175214 w 229879"/>
                <a:gd name="connsiteY81" fmla="*/ 17946 h 129712"/>
                <a:gd name="connsiteX82" fmla="*/ 137093 w 229879"/>
                <a:gd name="connsiteY82" fmla="*/ 12614 h 129712"/>
                <a:gd name="connsiteX83" fmla="*/ 134643 w 229879"/>
                <a:gd name="connsiteY83" fmla="*/ 13478 h 129712"/>
                <a:gd name="connsiteX84" fmla="*/ 129238 w 229879"/>
                <a:gd name="connsiteY84" fmla="*/ 20396 h 129712"/>
                <a:gd name="connsiteX85" fmla="*/ 133417 w 229879"/>
                <a:gd name="connsiteY85" fmla="*/ 74083 h 129712"/>
                <a:gd name="connsiteX86" fmla="*/ 131688 w 229879"/>
                <a:gd name="connsiteY86" fmla="*/ 73579 h 129712"/>
                <a:gd name="connsiteX87" fmla="*/ 93639 w 229879"/>
                <a:gd name="connsiteY87" fmla="*/ 68246 h 129712"/>
                <a:gd name="connsiteX88" fmla="*/ 91477 w 229879"/>
                <a:gd name="connsiteY88" fmla="*/ 68895 h 129712"/>
                <a:gd name="connsiteX89" fmla="*/ 86000 w 229879"/>
                <a:gd name="connsiteY89" fmla="*/ 75885 h 129712"/>
                <a:gd name="connsiteX90" fmla="*/ 126067 w 229879"/>
                <a:gd name="connsiteY90" fmla="*/ 81433 h 129712"/>
                <a:gd name="connsiteX91" fmla="*/ 128229 w 229879"/>
                <a:gd name="connsiteY91" fmla="*/ 80713 h 129712"/>
                <a:gd name="connsiteX92" fmla="*/ 133417 w 229879"/>
                <a:gd name="connsiteY92" fmla="*/ 74083 h 129712"/>
                <a:gd name="connsiteX93" fmla="*/ 162315 w 229879"/>
                <a:gd name="connsiteY93" fmla="*/ 36827 h 129712"/>
                <a:gd name="connsiteX94" fmla="*/ 160081 w 229879"/>
                <a:gd name="connsiteY94" fmla="*/ 36322 h 129712"/>
                <a:gd name="connsiteX95" fmla="*/ 126716 w 229879"/>
                <a:gd name="connsiteY95" fmla="*/ 31782 h 129712"/>
                <a:gd name="connsiteX96" fmla="*/ 115546 w 229879"/>
                <a:gd name="connsiteY96" fmla="*/ 38916 h 129712"/>
                <a:gd name="connsiteX97" fmla="*/ 153523 w 229879"/>
                <a:gd name="connsiteY97" fmla="*/ 44177 h 129712"/>
                <a:gd name="connsiteX98" fmla="*/ 157126 w 229879"/>
                <a:gd name="connsiteY98" fmla="*/ 43456 h 129712"/>
                <a:gd name="connsiteX99" fmla="*/ 162315 w 229879"/>
                <a:gd name="connsiteY99" fmla="*/ 36827 h 129712"/>
                <a:gd name="connsiteX100" fmla="*/ 148046 w 229879"/>
                <a:gd name="connsiteY100" fmla="*/ 55203 h 129712"/>
                <a:gd name="connsiteX101" fmla="*/ 108700 w 229879"/>
                <a:gd name="connsiteY101" fmla="*/ 49942 h 129712"/>
                <a:gd name="connsiteX102" fmla="*/ 105601 w 229879"/>
                <a:gd name="connsiteY102" fmla="*/ 50735 h 129712"/>
                <a:gd name="connsiteX103" fmla="*/ 100701 w 229879"/>
                <a:gd name="connsiteY103" fmla="*/ 57076 h 129712"/>
                <a:gd name="connsiteX104" fmla="*/ 102358 w 229879"/>
                <a:gd name="connsiteY104" fmla="*/ 57653 h 129712"/>
                <a:gd name="connsiteX105" fmla="*/ 140119 w 229879"/>
                <a:gd name="connsiteY105" fmla="*/ 62913 h 129712"/>
                <a:gd name="connsiteX106" fmla="*/ 142641 w 229879"/>
                <a:gd name="connsiteY106" fmla="*/ 62193 h 129712"/>
                <a:gd name="connsiteX107" fmla="*/ 148046 w 229879"/>
                <a:gd name="connsiteY107" fmla="*/ 55203 h 1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29879" h="129712">
                  <a:moveTo>
                    <a:pt x="17180" y="98873"/>
                  </a:moveTo>
                  <a:cubicBezTo>
                    <a:pt x="27629" y="100386"/>
                    <a:pt x="37214" y="101899"/>
                    <a:pt x="46870" y="103196"/>
                  </a:cubicBezTo>
                  <a:cubicBezTo>
                    <a:pt x="47879" y="103341"/>
                    <a:pt x="49464" y="102548"/>
                    <a:pt x="50113" y="101683"/>
                  </a:cubicBezTo>
                  <a:cubicBezTo>
                    <a:pt x="68921" y="76821"/>
                    <a:pt x="87658" y="51888"/>
                    <a:pt x="106394" y="26954"/>
                  </a:cubicBezTo>
                  <a:cubicBezTo>
                    <a:pt x="106754" y="26522"/>
                    <a:pt x="106898" y="25945"/>
                    <a:pt x="107331" y="25080"/>
                  </a:cubicBezTo>
                  <a:cubicBezTo>
                    <a:pt x="97170" y="23639"/>
                    <a:pt x="87369" y="22126"/>
                    <a:pt x="77569" y="20829"/>
                  </a:cubicBezTo>
                  <a:cubicBezTo>
                    <a:pt x="76848" y="20757"/>
                    <a:pt x="75767" y="21333"/>
                    <a:pt x="75263" y="21910"/>
                  </a:cubicBezTo>
                  <a:cubicBezTo>
                    <a:pt x="73317" y="24288"/>
                    <a:pt x="71516" y="26810"/>
                    <a:pt x="69354" y="29692"/>
                  </a:cubicBezTo>
                  <a:cubicBezTo>
                    <a:pt x="71732" y="30341"/>
                    <a:pt x="73822" y="30773"/>
                    <a:pt x="75767" y="31422"/>
                  </a:cubicBezTo>
                  <a:cubicBezTo>
                    <a:pt x="78866" y="32503"/>
                    <a:pt x="80451" y="35530"/>
                    <a:pt x="79659" y="38556"/>
                  </a:cubicBezTo>
                  <a:cubicBezTo>
                    <a:pt x="78866" y="41583"/>
                    <a:pt x="75983" y="43168"/>
                    <a:pt x="72597" y="42375"/>
                  </a:cubicBezTo>
                  <a:cubicBezTo>
                    <a:pt x="67912" y="41295"/>
                    <a:pt x="63228" y="40286"/>
                    <a:pt x="58616" y="39133"/>
                  </a:cubicBezTo>
                  <a:cubicBezTo>
                    <a:pt x="53428" y="37836"/>
                    <a:pt x="52059" y="34088"/>
                    <a:pt x="55157" y="29765"/>
                  </a:cubicBezTo>
                  <a:cubicBezTo>
                    <a:pt x="59553" y="23639"/>
                    <a:pt x="64165" y="17586"/>
                    <a:pt x="68633" y="11533"/>
                  </a:cubicBezTo>
                  <a:cubicBezTo>
                    <a:pt x="70363" y="9155"/>
                    <a:pt x="72524" y="8218"/>
                    <a:pt x="75479" y="8650"/>
                  </a:cubicBezTo>
                  <a:cubicBezTo>
                    <a:pt x="88739" y="10596"/>
                    <a:pt x="102070" y="12397"/>
                    <a:pt x="115330" y="14415"/>
                  </a:cubicBezTo>
                  <a:cubicBezTo>
                    <a:pt x="117564" y="14775"/>
                    <a:pt x="119149" y="14487"/>
                    <a:pt x="120518" y="12469"/>
                  </a:cubicBezTo>
                  <a:cubicBezTo>
                    <a:pt x="122752" y="9227"/>
                    <a:pt x="125058" y="5912"/>
                    <a:pt x="127869" y="3173"/>
                  </a:cubicBezTo>
                  <a:cubicBezTo>
                    <a:pt x="129382" y="1660"/>
                    <a:pt x="132048" y="291"/>
                    <a:pt x="133994" y="579"/>
                  </a:cubicBezTo>
                  <a:cubicBezTo>
                    <a:pt x="151938" y="2885"/>
                    <a:pt x="169881" y="5479"/>
                    <a:pt x="187753" y="8146"/>
                  </a:cubicBezTo>
                  <a:cubicBezTo>
                    <a:pt x="193446" y="9010"/>
                    <a:pt x="195247" y="13406"/>
                    <a:pt x="191860" y="18018"/>
                  </a:cubicBezTo>
                  <a:cubicBezTo>
                    <a:pt x="190491" y="19964"/>
                    <a:pt x="188978" y="21766"/>
                    <a:pt x="187032" y="24288"/>
                  </a:cubicBezTo>
                  <a:cubicBezTo>
                    <a:pt x="193662" y="25225"/>
                    <a:pt x="199643" y="26089"/>
                    <a:pt x="205624" y="26954"/>
                  </a:cubicBezTo>
                  <a:cubicBezTo>
                    <a:pt x="211461" y="27747"/>
                    <a:pt x="217298" y="28467"/>
                    <a:pt x="223063" y="29404"/>
                  </a:cubicBezTo>
                  <a:cubicBezTo>
                    <a:pt x="229477" y="30413"/>
                    <a:pt x="231279" y="34809"/>
                    <a:pt x="227315" y="39997"/>
                  </a:cubicBezTo>
                  <a:cubicBezTo>
                    <a:pt x="205048" y="68895"/>
                    <a:pt x="182708" y="97720"/>
                    <a:pt x="160441" y="126617"/>
                  </a:cubicBezTo>
                  <a:cubicBezTo>
                    <a:pt x="158279" y="129427"/>
                    <a:pt x="155757" y="130220"/>
                    <a:pt x="152298" y="129715"/>
                  </a:cubicBezTo>
                  <a:cubicBezTo>
                    <a:pt x="129310" y="126329"/>
                    <a:pt x="106250" y="123158"/>
                    <a:pt x="83190" y="119915"/>
                  </a:cubicBezTo>
                  <a:cubicBezTo>
                    <a:pt x="60058" y="116672"/>
                    <a:pt x="36926" y="113357"/>
                    <a:pt x="13721" y="110114"/>
                  </a:cubicBezTo>
                  <a:cubicBezTo>
                    <a:pt x="11127" y="109754"/>
                    <a:pt x="8461" y="109538"/>
                    <a:pt x="5866" y="109033"/>
                  </a:cubicBezTo>
                  <a:cubicBezTo>
                    <a:pt x="1038" y="108169"/>
                    <a:pt x="-1052" y="103485"/>
                    <a:pt x="1903" y="99593"/>
                  </a:cubicBezTo>
                  <a:cubicBezTo>
                    <a:pt x="7596" y="91883"/>
                    <a:pt x="13505" y="84316"/>
                    <a:pt x="19414" y="76749"/>
                  </a:cubicBezTo>
                  <a:cubicBezTo>
                    <a:pt x="21000" y="74660"/>
                    <a:pt x="23017" y="73867"/>
                    <a:pt x="25756" y="74515"/>
                  </a:cubicBezTo>
                  <a:cubicBezTo>
                    <a:pt x="30512" y="75668"/>
                    <a:pt x="35340" y="76533"/>
                    <a:pt x="40168" y="77686"/>
                  </a:cubicBezTo>
                  <a:cubicBezTo>
                    <a:pt x="43555" y="78479"/>
                    <a:pt x="45573" y="81650"/>
                    <a:pt x="44924" y="84676"/>
                  </a:cubicBezTo>
                  <a:cubicBezTo>
                    <a:pt x="44204" y="87919"/>
                    <a:pt x="41393" y="89577"/>
                    <a:pt x="37718" y="89000"/>
                  </a:cubicBezTo>
                  <a:cubicBezTo>
                    <a:pt x="37574" y="89000"/>
                    <a:pt x="37502" y="88928"/>
                    <a:pt x="37358" y="88928"/>
                  </a:cubicBezTo>
                  <a:cubicBezTo>
                    <a:pt x="33755" y="88279"/>
                    <a:pt x="28999" y="85829"/>
                    <a:pt x="26765" y="87271"/>
                  </a:cubicBezTo>
                  <a:cubicBezTo>
                    <a:pt x="22945" y="89577"/>
                    <a:pt x="20567" y="94405"/>
                    <a:pt x="17180" y="98873"/>
                  </a:cubicBezTo>
                  <a:close/>
                  <a:moveTo>
                    <a:pt x="195463" y="61904"/>
                  </a:moveTo>
                  <a:cubicBezTo>
                    <a:pt x="195319" y="61760"/>
                    <a:pt x="195175" y="61544"/>
                    <a:pt x="194959" y="61544"/>
                  </a:cubicBezTo>
                  <a:cubicBezTo>
                    <a:pt x="191716" y="60751"/>
                    <a:pt x="188401" y="60031"/>
                    <a:pt x="185158" y="59166"/>
                  </a:cubicBezTo>
                  <a:cubicBezTo>
                    <a:pt x="181411" y="58157"/>
                    <a:pt x="179321" y="55275"/>
                    <a:pt x="179970" y="52104"/>
                  </a:cubicBezTo>
                  <a:cubicBezTo>
                    <a:pt x="180763" y="48717"/>
                    <a:pt x="183789" y="46987"/>
                    <a:pt x="187825" y="47852"/>
                  </a:cubicBezTo>
                  <a:cubicBezTo>
                    <a:pt x="192365" y="48861"/>
                    <a:pt x="196905" y="50014"/>
                    <a:pt x="201445" y="51023"/>
                  </a:cubicBezTo>
                  <a:cubicBezTo>
                    <a:pt x="202309" y="51239"/>
                    <a:pt x="203607" y="51239"/>
                    <a:pt x="204039" y="50807"/>
                  </a:cubicBezTo>
                  <a:cubicBezTo>
                    <a:pt x="206921" y="47348"/>
                    <a:pt x="209588" y="43817"/>
                    <a:pt x="212686" y="39709"/>
                  </a:cubicBezTo>
                  <a:cubicBezTo>
                    <a:pt x="201805" y="38196"/>
                    <a:pt x="191788" y="36755"/>
                    <a:pt x="181699" y="35602"/>
                  </a:cubicBezTo>
                  <a:cubicBezTo>
                    <a:pt x="180691" y="35457"/>
                    <a:pt x="179177" y="36683"/>
                    <a:pt x="178385" y="37691"/>
                  </a:cubicBezTo>
                  <a:cubicBezTo>
                    <a:pt x="159720" y="61760"/>
                    <a:pt x="141128" y="85901"/>
                    <a:pt x="122464" y="110042"/>
                  </a:cubicBezTo>
                  <a:cubicBezTo>
                    <a:pt x="121671" y="111051"/>
                    <a:pt x="120951" y="112060"/>
                    <a:pt x="119870" y="113573"/>
                  </a:cubicBezTo>
                  <a:cubicBezTo>
                    <a:pt x="130607" y="115087"/>
                    <a:pt x="140624" y="116528"/>
                    <a:pt x="150713" y="117825"/>
                  </a:cubicBezTo>
                  <a:cubicBezTo>
                    <a:pt x="151505" y="117897"/>
                    <a:pt x="152586" y="117393"/>
                    <a:pt x="153091" y="116744"/>
                  </a:cubicBezTo>
                  <a:cubicBezTo>
                    <a:pt x="155252" y="114222"/>
                    <a:pt x="157198" y="111484"/>
                    <a:pt x="159288" y="108817"/>
                  </a:cubicBezTo>
                  <a:cubicBezTo>
                    <a:pt x="158928" y="108529"/>
                    <a:pt x="158784" y="108241"/>
                    <a:pt x="158639" y="108169"/>
                  </a:cubicBezTo>
                  <a:cubicBezTo>
                    <a:pt x="155973" y="107448"/>
                    <a:pt x="153307" y="106800"/>
                    <a:pt x="150640" y="106151"/>
                  </a:cubicBezTo>
                  <a:cubicBezTo>
                    <a:pt x="146317" y="105070"/>
                    <a:pt x="144371" y="102332"/>
                    <a:pt x="145236" y="98729"/>
                  </a:cubicBezTo>
                  <a:cubicBezTo>
                    <a:pt x="146028" y="95486"/>
                    <a:pt x="149199" y="93900"/>
                    <a:pt x="153307" y="94765"/>
                  </a:cubicBezTo>
                  <a:cubicBezTo>
                    <a:pt x="156333" y="95414"/>
                    <a:pt x="159360" y="96206"/>
                    <a:pt x="162387" y="96927"/>
                  </a:cubicBezTo>
                  <a:cubicBezTo>
                    <a:pt x="168152" y="98224"/>
                    <a:pt x="168152" y="98152"/>
                    <a:pt x="171322" y="92747"/>
                  </a:cubicBezTo>
                  <a:cubicBezTo>
                    <a:pt x="168152" y="91955"/>
                    <a:pt x="165053" y="91234"/>
                    <a:pt x="161954" y="90369"/>
                  </a:cubicBezTo>
                  <a:cubicBezTo>
                    <a:pt x="158135" y="89360"/>
                    <a:pt x="156117" y="86622"/>
                    <a:pt x="156838" y="83451"/>
                  </a:cubicBezTo>
                  <a:cubicBezTo>
                    <a:pt x="157631" y="79992"/>
                    <a:pt x="160729" y="78263"/>
                    <a:pt x="164693" y="79127"/>
                  </a:cubicBezTo>
                  <a:cubicBezTo>
                    <a:pt x="168080" y="79848"/>
                    <a:pt x="171467" y="80785"/>
                    <a:pt x="174854" y="81578"/>
                  </a:cubicBezTo>
                  <a:cubicBezTo>
                    <a:pt x="180042" y="82803"/>
                    <a:pt x="180763" y="82442"/>
                    <a:pt x="183069" y="77110"/>
                  </a:cubicBezTo>
                  <a:cubicBezTo>
                    <a:pt x="179682" y="76317"/>
                    <a:pt x="176295" y="75524"/>
                    <a:pt x="172980" y="74660"/>
                  </a:cubicBezTo>
                  <a:cubicBezTo>
                    <a:pt x="169449" y="73651"/>
                    <a:pt x="167719" y="70696"/>
                    <a:pt x="168584" y="67597"/>
                  </a:cubicBezTo>
                  <a:cubicBezTo>
                    <a:pt x="169521" y="64427"/>
                    <a:pt x="172403" y="62769"/>
                    <a:pt x="175862" y="63490"/>
                  </a:cubicBezTo>
                  <a:cubicBezTo>
                    <a:pt x="179393" y="64283"/>
                    <a:pt x="182852" y="65147"/>
                    <a:pt x="186384" y="65940"/>
                  </a:cubicBezTo>
                  <a:cubicBezTo>
                    <a:pt x="192221" y="67165"/>
                    <a:pt x="192221" y="67165"/>
                    <a:pt x="195463" y="61904"/>
                  </a:cubicBezTo>
                  <a:close/>
                  <a:moveTo>
                    <a:pt x="119726" y="92099"/>
                  </a:moveTo>
                  <a:cubicBezTo>
                    <a:pt x="105962" y="90225"/>
                    <a:pt x="92846" y="88424"/>
                    <a:pt x="79731" y="86694"/>
                  </a:cubicBezTo>
                  <a:cubicBezTo>
                    <a:pt x="79010" y="86622"/>
                    <a:pt x="77857" y="86838"/>
                    <a:pt x="77497" y="87271"/>
                  </a:cubicBezTo>
                  <a:cubicBezTo>
                    <a:pt x="72813" y="93108"/>
                    <a:pt x="68273" y="99089"/>
                    <a:pt x="63445" y="105358"/>
                  </a:cubicBezTo>
                  <a:cubicBezTo>
                    <a:pt x="77136" y="107376"/>
                    <a:pt x="90108" y="109250"/>
                    <a:pt x="103151" y="111123"/>
                  </a:cubicBezTo>
                  <a:cubicBezTo>
                    <a:pt x="103944" y="111267"/>
                    <a:pt x="105241" y="110979"/>
                    <a:pt x="105673" y="110403"/>
                  </a:cubicBezTo>
                  <a:cubicBezTo>
                    <a:pt x="110357" y="104566"/>
                    <a:pt x="114825" y="98584"/>
                    <a:pt x="119726" y="92099"/>
                  </a:cubicBezTo>
                  <a:close/>
                  <a:moveTo>
                    <a:pt x="129238" y="20396"/>
                  </a:moveTo>
                  <a:cubicBezTo>
                    <a:pt x="143002" y="22342"/>
                    <a:pt x="156261" y="24216"/>
                    <a:pt x="169521" y="26017"/>
                  </a:cubicBezTo>
                  <a:cubicBezTo>
                    <a:pt x="170097" y="26089"/>
                    <a:pt x="171034" y="25801"/>
                    <a:pt x="171395" y="25369"/>
                  </a:cubicBezTo>
                  <a:cubicBezTo>
                    <a:pt x="173196" y="23207"/>
                    <a:pt x="174854" y="20901"/>
                    <a:pt x="176655" y="18595"/>
                  </a:cubicBezTo>
                  <a:cubicBezTo>
                    <a:pt x="175862" y="18234"/>
                    <a:pt x="175502" y="18018"/>
                    <a:pt x="175214" y="17946"/>
                  </a:cubicBezTo>
                  <a:cubicBezTo>
                    <a:pt x="162531" y="16145"/>
                    <a:pt x="149848" y="14343"/>
                    <a:pt x="137093" y="12614"/>
                  </a:cubicBezTo>
                  <a:cubicBezTo>
                    <a:pt x="136300" y="12542"/>
                    <a:pt x="135147" y="12902"/>
                    <a:pt x="134643" y="13478"/>
                  </a:cubicBezTo>
                  <a:cubicBezTo>
                    <a:pt x="132769" y="15568"/>
                    <a:pt x="131184" y="17802"/>
                    <a:pt x="129238" y="20396"/>
                  </a:cubicBezTo>
                  <a:close/>
                  <a:moveTo>
                    <a:pt x="133417" y="74083"/>
                  </a:moveTo>
                  <a:cubicBezTo>
                    <a:pt x="132553" y="73795"/>
                    <a:pt x="132120" y="73651"/>
                    <a:pt x="131688" y="73579"/>
                  </a:cubicBezTo>
                  <a:cubicBezTo>
                    <a:pt x="119005" y="71777"/>
                    <a:pt x="106322" y="69976"/>
                    <a:pt x="93639" y="68246"/>
                  </a:cubicBezTo>
                  <a:cubicBezTo>
                    <a:pt x="92918" y="68174"/>
                    <a:pt x="91909" y="68390"/>
                    <a:pt x="91477" y="68895"/>
                  </a:cubicBezTo>
                  <a:cubicBezTo>
                    <a:pt x="89675" y="70984"/>
                    <a:pt x="88018" y="73290"/>
                    <a:pt x="86000" y="75885"/>
                  </a:cubicBezTo>
                  <a:cubicBezTo>
                    <a:pt x="99764" y="77830"/>
                    <a:pt x="112952" y="79704"/>
                    <a:pt x="126067" y="81433"/>
                  </a:cubicBezTo>
                  <a:cubicBezTo>
                    <a:pt x="126716" y="81506"/>
                    <a:pt x="127797" y="81217"/>
                    <a:pt x="128229" y="80713"/>
                  </a:cubicBezTo>
                  <a:cubicBezTo>
                    <a:pt x="129958" y="78695"/>
                    <a:pt x="131616" y="76461"/>
                    <a:pt x="133417" y="74083"/>
                  </a:cubicBezTo>
                  <a:close/>
                  <a:moveTo>
                    <a:pt x="162315" y="36827"/>
                  </a:moveTo>
                  <a:cubicBezTo>
                    <a:pt x="161234" y="36610"/>
                    <a:pt x="160657" y="36394"/>
                    <a:pt x="160081" y="36322"/>
                  </a:cubicBezTo>
                  <a:cubicBezTo>
                    <a:pt x="148983" y="34809"/>
                    <a:pt x="137813" y="33368"/>
                    <a:pt x="126716" y="31782"/>
                  </a:cubicBezTo>
                  <a:cubicBezTo>
                    <a:pt x="120518" y="30918"/>
                    <a:pt x="117780" y="32575"/>
                    <a:pt x="115546" y="38916"/>
                  </a:cubicBezTo>
                  <a:cubicBezTo>
                    <a:pt x="128229" y="40718"/>
                    <a:pt x="140840" y="42448"/>
                    <a:pt x="153523" y="44177"/>
                  </a:cubicBezTo>
                  <a:cubicBezTo>
                    <a:pt x="154676" y="44321"/>
                    <a:pt x="156405" y="44177"/>
                    <a:pt x="157126" y="43456"/>
                  </a:cubicBezTo>
                  <a:cubicBezTo>
                    <a:pt x="158928" y="41583"/>
                    <a:pt x="160369" y="39277"/>
                    <a:pt x="162315" y="36827"/>
                  </a:cubicBezTo>
                  <a:close/>
                  <a:moveTo>
                    <a:pt x="148046" y="55203"/>
                  </a:moveTo>
                  <a:cubicBezTo>
                    <a:pt x="134354" y="53329"/>
                    <a:pt x="121527" y="51600"/>
                    <a:pt x="108700" y="49942"/>
                  </a:cubicBezTo>
                  <a:cubicBezTo>
                    <a:pt x="107691" y="49798"/>
                    <a:pt x="106250" y="50086"/>
                    <a:pt x="105601" y="50735"/>
                  </a:cubicBezTo>
                  <a:cubicBezTo>
                    <a:pt x="103800" y="52608"/>
                    <a:pt x="102358" y="54842"/>
                    <a:pt x="100701" y="57076"/>
                  </a:cubicBezTo>
                  <a:cubicBezTo>
                    <a:pt x="101422" y="57365"/>
                    <a:pt x="101854" y="57581"/>
                    <a:pt x="102358" y="57653"/>
                  </a:cubicBezTo>
                  <a:cubicBezTo>
                    <a:pt x="114969" y="59454"/>
                    <a:pt x="127508" y="61184"/>
                    <a:pt x="140119" y="62913"/>
                  </a:cubicBezTo>
                  <a:cubicBezTo>
                    <a:pt x="140912" y="63057"/>
                    <a:pt x="142137" y="62769"/>
                    <a:pt x="142641" y="62193"/>
                  </a:cubicBezTo>
                  <a:cubicBezTo>
                    <a:pt x="144443" y="60103"/>
                    <a:pt x="145956" y="57869"/>
                    <a:pt x="148046" y="55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1B1B1B"/>
                </a:solidFill>
                <a:latin typeface="Arial" panose="020B0604020202020204"/>
              </a:endParaRPr>
            </a:p>
          </p:txBody>
        </p:sp>
        <p:sp>
          <p:nvSpPr>
            <p:cNvPr id="171" name="Полилиния: фигура 875">
              <a:extLst>
                <a:ext uri="{FF2B5EF4-FFF2-40B4-BE49-F238E27FC236}">
                  <a16:creationId xmlns:a16="http://schemas.microsoft.com/office/drawing/2014/main" id="{C22E17F3-01A2-4B67-B06B-8CAAF172EC3E}"/>
                </a:ext>
              </a:extLst>
            </p:cNvPr>
            <p:cNvSpPr/>
            <p:nvPr/>
          </p:nvSpPr>
          <p:spPr>
            <a:xfrm>
              <a:off x="749594" y="3255049"/>
              <a:ext cx="85034" cy="162141"/>
            </a:xfrm>
            <a:custGeom>
              <a:avLst/>
              <a:gdLst>
                <a:gd name="connsiteX0" fmla="*/ 19858 w 85033"/>
                <a:gd name="connsiteY0" fmla="*/ 104167 h 162141"/>
                <a:gd name="connsiteX1" fmla="*/ 8905 w 85033"/>
                <a:gd name="connsiteY1" fmla="*/ 104167 h 162141"/>
                <a:gd name="connsiteX2" fmla="*/ 546 w 85033"/>
                <a:gd name="connsiteY2" fmla="*/ 98402 h 162141"/>
                <a:gd name="connsiteX3" fmla="*/ 8689 w 85033"/>
                <a:gd name="connsiteY3" fmla="*/ 92492 h 162141"/>
                <a:gd name="connsiteX4" fmla="*/ 23245 w 85033"/>
                <a:gd name="connsiteY4" fmla="*/ 92492 h 162141"/>
                <a:gd name="connsiteX5" fmla="*/ 32902 w 85033"/>
                <a:gd name="connsiteY5" fmla="*/ 57254 h 162141"/>
                <a:gd name="connsiteX6" fmla="*/ 31821 w 85033"/>
                <a:gd name="connsiteY6" fmla="*/ 54732 h 162141"/>
                <a:gd name="connsiteX7" fmla="*/ 38162 w 85033"/>
                <a:gd name="connsiteY7" fmla="*/ 13584 h 162141"/>
                <a:gd name="connsiteX8" fmla="*/ 39243 w 85033"/>
                <a:gd name="connsiteY8" fmla="*/ 13007 h 162141"/>
                <a:gd name="connsiteX9" fmla="*/ 39243 w 85033"/>
                <a:gd name="connsiteY9" fmla="*/ 6594 h 162141"/>
                <a:gd name="connsiteX10" fmla="*/ 44936 w 85033"/>
                <a:gd name="connsiteY10" fmla="*/ 540 h 162141"/>
                <a:gd name="connsiteX11" fmla="*/ 50629 w 85033"/>
                <a:gd name="connsiteY11" fmla="*/ 6522 h 162141"/>
                <a:gd name="connsiteX12" fmla="*/ 56250 w 85033"/>
                <a:gd name="connsiteY12" fmla="*/ 15818 h 162141"/>
                <a:gd name="connsiteX13" fmla="*/ 59421 w 85033"/>
                <a:gd name="connsiteY13" fmla="*/ 54155 h 162141"/>
                <a:gd name="connsiteX14" fmla="*/ 57691 w 85033"/>
                <a:gd name="connsiteY14" fmla="*/ 59560 h 162141"/>
                <a:gd name="connsiteX15" fmla="*/ 65762 w 85033"/>
                <a:gd name="connsiteY15" fmla="*/ 88673 h 162141"/>
                <a:gd name="connsiteX16" fmla="*/ 71239 w 85033"/>
                <a:gd name="connsiteY16" fmla="*/ 92925 h 162141"/>
                <a:gd name="connsiteX17" fmla="*/ 73761 w 85033"/>
                <a:gd name="connsiteY17" fmla="*/ 93069 h 162141"/>
                <a:gd name="connsiteX18" fmla="*/ 78157 w 85033"/>
                <a:gd name="connsiteY18" fmla="*/ 98906 h 162141"/>
                <a:gd name="connsiteX19" fmla="*/ 73761 w 85033"/>
                <a:gd name="connsiteY19" fmla="*/ 104311 h 162141"/>
                <a:gd name="connsiteX20" fmla="*/ 70446 w 85033"/>
                <a:gd name="connsiteY20" fmla="*/ 104599 h 162141"/>
                <a:gd name="connsiteX21" fmla="*/ 77076 w 85033"/>
                <a:gd name="connsiteY21" fmla="*/ 128380 h 162141"/>
                <a:gd name="connsiteX22" fmla="*/ 84210 w 85033"/>
                <a:gd name="connsiteY22" fmla="*/ 154034 h 162141"/>
                <a:gd name="connsiteX23" fmla="*/ 80607 w 85033"/>
                <a:gd name="connsiteY23" fmla="*/ 161889 h 162141"/>
                <a:gd name="connsiteX24" fmla="*/ 73113 w 85033"/>
                <a:gd name="connsiteY24" fmla="*/ 157133 h 162141"/>
                <a:gd name="connsiteX25" fmla="*/ 59493 w 85033"/>
                <a:gd name="connsiteY25" fmla="*/ 108346 h 162141"/>
                <a:gd name="connsiteX26" fmla="*/ 54449 w 85033"/>
                <a:gd name="connsiteY26" fmla="*/ 104455 h 162141"/>
                <a:gd name="connsiteX27" fmla="*/ 36073 w 85033"/>
                <a:gd name="connsiteY27" fmla="*/ 104455 h 162141"/>
                <a:gd name="connsiteX28" fmla="*/ 30812 w 85033"/>
                <a:gd name="connsiteY28" fmla="*/ 108562 h 162141"/>
                <a:gd name="connsiteX29" fmla="*/ 17624 w 85033"/>
                <a:gd name="connsiteY29" fmla="*/ 156340 h 162141"/>
                <a:gd name="connsiteX30" fmla="*/ 11715 w 85033"/>
                <a:gd name="connsiteY30" fmla="*/ 162105 h 162141"/>
                <a:gd name="connsiteX31" fmla="*/ 6383 w 85033"/>
                <a:gd name="connsiteY31" fmla="*/ 153313 h 162141"/>
                <a:gd name="connsiteX32" fmla="*/ 17408 w 85033"/>
                <a:gd name="connsiteY32" fmla="*/ 113823 h 162141"/>
                <a:gd name="connsiteX33" fmla="*/ 19858 w 85033"/>
                <a:gd name="connsiteY33" fmla="*/ 104167 h 162141"/>
                <a:gd name="connsiteX34" fmla="*/ 45080 w 85033"/>
                <a:gd name="connsiteY34" fmla="*/ 46661 h 162141"/>
                <a:gd name="connsiteX35" fmla="*/ 56466 w 85033"/>
                <a:gd name="connsiteY35" fmla="*/ 35203 h 162141"/>
                <a:gd name="connsiteX36" fmla="*/ 45008 w 85033"/>
                <a:gd name="connsiteY36" fmla="*/ 23673 h 162141"/>
                <a:gd name="connsiteX37" fmla="*/ 33406 w 85033"/>
                <a:gd name="connsiteY37" fmla="*/ 35419 h 162141"/>
                <a:gd name="connsiteX38" fmla="*/ 45080 w 85033"/>
                <a:gd name="connsiteY38" fmla="*/ 46661 h 162141"/>
                <a:gd name="connsiteX39" fmla="*/ 54953 w 85033"/>
                <a:gd name="connsiteY39" fmla="*/ 91267 h 162141"/>
                <a:gd name="connsiteX40" fmla="*/ 45441 w 85033"/>
                <a:gd name="connsiteY40" fmla="*/ 58119 h 162141"/>
                <a:gd name="connsiteX41" fmla="*/ 44432 w 85033"/>
                <a:gd name="connsiteY41" fmla="*/ 58263 h 162141"/>
                <a:gd name="connsiteX42" fmla="*/ 35136 w 85033"/>
                <a:gd name="connsiteY42" fmla="*/ 91339 h 162141"/>
                <a:gd name="connsiteX43" fmla="*/ 54953 w 85033"/>
                <a:gd name="connsiteY43" fmla="*/ 91267 h 1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5033" h="162141">
                  <a:moveTo>
                    <a:pt x="19858" y="104167"/>
                  </a:moveTo>
                  <a:cubicBezTo>
                    <a:pt x="15823" y="104167"/>
                    <a:pt x="12364" y="104167"/>
                    <a:pt x="8905" y="104167"/>
                  </a:cubicBezTo>
                  <a:cubicBezTo>
                    <a:pt x="3428" y="104167"/>
                    <a:pt x="618" y="102221"/>
                    <a:pt x="546" y="98402"/>
                  </a:cubicBezTo>
                  <a:cubicBezTo>
                    <a:pt x="402" y="94582"/>
                    <a:pt x="3284" y="92565"/>
                    <a:pt x="8689" y="92492"/>
                  </a:cubicBezTo>
                  <a:cubicBezTo>
                    <a:pt x="13445" y="92492"/>
                    <a:pt x="18273" y="92492"/>
                    <a:pt x="23245" y="92492"/>
                  </a:cubicBezTo>
                  <a:cubicBezTo>
                    <a:pt x="26560" y="80602"/>
                    <a:pt x="29803" y="68928"/>
                    <a:pt x="32902" y="57254"/>
                  </a:cubicBezTo>
                  <a:cubicBezTo>
                    <a:pt x="33118" y="56533"/>
                    <a:pt x="32541" y="55164"/>
                    <a:pt x="31821" y="54732"/>
                  </a:cubicBezTo>
                  <a:cubicBezTo>
                    <a:pt x="16327" y="43634"/>
                    <a:pt x="20003" y="19565"/>
                    <a:pt x="38162" y="13584"/>
                  </a:cubicBezTo>
                  <a:cubicBezTo>
                    <a:pt x="38451" y="13512"/>
                    <a:pt x="38739" y="13296"/>
                    <a:pt x="39243" y="13007"/>
                  </a:cubicBezTo>
                  <a:cubicBezTo>
                    <a:pt x="39243" y="10917"/>
                    <a:pt x="39171" y="8756"/>
                    <a:pt x="39243" y="6594"/>
                  </a:cubicBezTo>
                  <a:cubicBezTo>
                    <a:pt x="39387" y="2846"/>
                    <a:pt x="41549" y="540"/>
                    <a:pt x="44936" y="540"/>
                  </a:cubicBezTo>
                  <a:cubicBezTo>
                    <a:pt x="48323" y="540"/>
                    <a:pt x="50990" y="2846"/>
                    <a:pt x="50629" y="6522"/>
                  </a:cubicBezTo>
                  <a:cubicBezTo>
                    <a:pt x="50125" y="11278"/>
                    <a:pt x="51782" y="13584"/>
                    <a:pt x="56250" y="15818"/>
                  </a:cubicBezTo>
                  <a:cubicBezTo>
                    <a:pt x="70951" y="23312"/>
                    <a:pt x="72536" y="43706"/>
                    <a:pt x="59421" y="54155"/>
                  </a:cubicBezTo>
                  <a:cubicBezTo>
                    <a:pt x="57331" y="55813"/>
                    <a:pt x="56971" y="57110"/>
                    <a:pt x="57691" y="59560"/>
                  </a:cubicBezTo>
                  <a:cubicBezTo>
                    <a:pt x="60574" y="69216"/>
                    <a:pt x="63312" y="78873"/>
                    <a:pt x="65762" y="88673"/>
                  </a:cubicBezTo>
                  <a:cubicBezTo>
                    <a:pt x="66555" y="91844"/>
                    <a:pt x="67708" y="93645"/>
                    <a:pt x="71239" y="92925"/>
                  </a:cubicBezTo>
                  <a:cubicBezTo>
                    <a:pt x="72032" y="92781"/>
                    <a:pt x="72969" y="92853"/>
                    <a:pt x="73761" y="93069"/>
                  </a:cubicBezTo>
                  <a:cubicBezTo>
                    <a:pt x="76572" y="93934"/>
                    <a:pt x="78229" y="95807"/>
                    <a:pt x="78157" y="98906"/>
                  </a:cubicBezTo>
                  <a:cubicBezTo>
                    <a:pt x="78085" y="101789"/>
                    <a:pt x="76428" y="103590"/>
                    <a:pt x="73761" y="104311"/>
                  </a:cubicBezTo>
                  <a:cubicBezTo>
                    <a:pt x="72897" y="104599"/>
                    <a:pt x="71888" y="104455"/>
                    <a:pt x="70446" y="104599"/>
                  </a:cubicBezTo>
                  <a:cubicBezTo>
                    <a:pt x="72680" y="112598"/>
                    <a:pt x="74842" y="120525"/>
                    <a:pt x="77076" y="128380"/>
                  </a:cubicBezTo>
                  <a:cubicBezTo>
                    <a:pt x="79454" y="136955"/>
                    <a:pt x="81832" y="145459"/>
                    <a:pt x="84210" y="154034"/>
                  </a:cubicBezTo>
                  <a:cubicBezTo>
                    <a:pt x="85219" y="157853"/>
                    <a:pt x="83778" y="160880"/>
                    <a:pt x="80607" y="161889"/>
                  </a:cubicBezTo>
                  <a:cubicBezTo>
                    <a:pt x="77292" y="162970"/>
                    <a:pt x="74266" y="161096"/>
                    <a:pt x="73113" y="157133"/>
                  </a:cubicBezTo>
                  <a:cubicBezTo>
                    <a:pt x="68501" y="140847"/>
                    <a:pt x="63961" y="124632"/>
                    <a:pt x="59493" y="108346"/>
                  </a:cubicBezTo>
                  <a:cubicBezTo>
                    <a:pt x="58700" y="105464"/>
                    <a:pt x="57547" y="104311"/>
                    <a:pt x="54449" y="104455"/>
                  </a:cubicBezTo>
                  <a:cubicBezTo>
                    <a:pt x="48323" y="104743"/>
                    <a:pt x="42198" y="104815"/>
                    <a:pt x="36073" y="104455"/>
                  </a:cubicBezTo>
                  <a:cubicBezTo>
                    <a:pt x="32686" y="104239"/>
                    <a:pt x="31605" y="105608"/>
                    <a:pt x="30812" y="108562"/>
                  </a:cubicBezTo>
                  <a:cubicBezTo>
                    <a:pt x="26488" y="124560"/>
                    <a:pt x="22020" y="140414"/>
                    <a:pt x="17624" y="156340"/>
                  </a:cubicBezTo>
                  <a:cubicBezTo>
                    <a:pt x="16760" y="159511"/>
                    <a:pt x="15318" y="161961"/>
                    <a:pt x="11715" y="162105"/>
                  </a:cubicBezTo>
                  <a:cubicBezTo>
                    <a:pt x="7392" y="162249"/>
                    <a:pt x="5014" y="158358"/>
                    <a:pt x="6383" y="153313"/>
                  </a:cubicBezTo>
                  <a:cubicBezTo>
                    <a:pt x="10058" y="140126"/>
                    <a:pt x="13733" y="127011"/>
                    <a:pt x="17408" y="113823"/>
                  </a:cubicBezTo>
                  <a:cubicBezTo>
                    <a:pt x="18129" y="110652"/>
                    <a:pt x="18922" y="107626"/>
                    <a:pt x="19858" y="104167"/>
                  </a:cubicBezTo>
                  <a:close/>
                  <a:moveTo>
                    <a:pt x="45080" y="46661"/>
                  </a:moveTo>
                  <a:cubicBezTo>
                    <a:pt x="51350" y="46589"/>
                    <a:pt x="56466" y="41472"/>
                    <a:pt x="56466" y="35203"/>
                  </a:cubicBezTo>
                  <a:cubicBezTo>
                    <a:pt x="56466" y="29077"/>
                    <a:pt x="51134" y="23745"/>
                    <a:pt x="45008" y="23673"/>
                  </a:cubicBezTo>
                  <a:cubicBezTo>
                    <a:pt x="38811" y="23601"/>
                    <a:pt x="33262" y="29221"/>
                    <a:pt x="33406" y="35419"/>
                  </a:cubicBezTo>
                  <a:cubicBezTo>
                    <a:pt x="33622" y="41688"/>
                    <a:pt x="38883" y="46733"/>
                    <a:pt x="45080" y="46661"/>
                  </a:cubicBezTo>
                  <a:close/>
                  <a:moveTo>
                    <a:pt x="54953" y="91267"/>
                  </a:moveTo>
                  <a:cubicBezTo>
                    <a:pt x="51710" y="79882"/>
                    <a:pt x="48611" y="69000"/>
                    <a:pt x="45441" y="58119"/>
                  </a:cubicBezTo>
                  <a:cubicBezTo>
                    <a:pt x="45080" y="58191"/>
                    <a:pt x="44720" y="58191"/>
                    <a:pt x="44432" y="58263"/>
                  </a:cubicBezTo>
                  <a:cubicBezTo>
                    <a:pt x="41333" y="69216"/>
                    <a:pt x="38306" y="80170"/>
                    <a:pt x="35136" y="91339"/>
                  </a:cubicBezTo>
                  <a:cubicBezTo>
                    <a:pt x="41910" y="91267"/>
                    <a:pt x="48107" y="91267"/>
                    <a:pt x="54953" y="91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1B1B1B"/>
                </a:solidFill>
                <a:latin typeface="Arial" panose="020B0604020202020204"/>
              </a:endParaRPr>
            </a:p>
          </p:txBody>
        </p:sp>
        <p:sp>
          <p:nvSpPr>
            <p:cNvPr id="172" name="Полилиния: фигура 876">
              <a:extLst>
                <a:ext uri="{FF2B5EF4-FFF2-40B4-BE49-F238E27FC236}">
                  <a16:creationId xmlns:a16="http://schemas.microsoft.com/office/drawing/2014/main" id="{5A19638F-7484-4147-AA83-9144A413AE0B}"/>
                </a:ext>
              </a:extLst>
            </p:cNvPr>
            <p:cNvSpPr/>
            <p:nvPr/>
          </p:nvSpPr>
          <p:spPr>
            <a:xfrm>
              <a:off x="587400" y="3450536"/>
              <a:ext cx="38193" cy="28825"/>
            </a:xfrm>
            <a:custGeom>
              <a:avLst/>
              <a:gdLst>
                <a:gd name="connsiteX0" fmla="*/ 17822 w 38193"/>
                <a:gd name="connsiteY0" fmla="*/ 15908 h 28825"/>
                <a:gd name="connsiteX1" fmla="*/ 25173 w 38193"/>
                <a:gd name="connsiteY1" fmla="*/ 16989 h 28825"/>
                <a:gd name="connsiteX2" fmla="*/ 30001 w 38193"/>
                <a:gd name="connsiteY2" fmla="*/ 23114 h 28825"/>
                <a:gd name="connsiteX3" fmla="*/ 24308 w 38193"/>
                <a:gd name="connsiteY3" fmla="*/ 28375 h 28825"/>
                <a:gd name="connsiteX4" fmla="*/ 4779 w 38193"/>
                <a:gd name="connsiteY4" fmla="*/ 25637 h 28825"/>
                <a:gd name="connsiteX5" fmla="*/ 1824 w 38193"/>
                <a:gd name="connsiteY5" fmla="*/ 16773 h 28825"/>
                <a:gd name="connsiteX6" fmla="*/ 13715 w 38193"/>
                <a:gd name="connsiteY6" fmla="*/ 2360 h 28825"/>
                <a:gd name="connsiteX7" fmla="*/ 19192 w 38193"/>
                <a:gd name="connsiteY7" fmla="*/ 559 h 28825"/>
                <a:gd name="connsiteX8" fmla="*/ 32307 w 38193"/>
                <a:gd name="connsiteY8" fmla="*/ 2721 h 28825"/>
                <a:gd name="connsiteX9" fmla="*/ 37712 w 38193"/>
                <a:gd name="connsiteY9" fmla="*/ 9494 h 28825"/>
                <a:gd name="connsiteX10" fmla="*/ 30073 w 38193"/>
                <a:gd name="connsiteY10" fmla="*/ 14106 h 28825"/>
                <a:gd name="connsiteX11" fmla="*/ 23371 w 38193"/>
                <a:gd name="connsiteY11" fmla="*/ 12881 h 28825"/>
                <a:gd name="connsiteX12" fmla="*/ 17822 w 38193"/>
                <a:gd name="connsiteY12" fmla="*/ 15908 h 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93" h="28825">
                  <a:moveTo>
                    <a:pt x="17822" y="15908"/>
                  </a:moveTo>
                  <a:cubicBezTo>
                    <a:pt x="20417" y="16268"/>
                    <a:pt x="22795" y="16557"/>
                    <a:pt x="25173" y="16989"/>
                  </a:cubicBezTo>
                  <a:cubicBezTo>
                    <a:pt x="28344" y="17565"/>
                    <a:pt x="30217" y="20016"/>
                    <a:pt x="30001" y="23114"/>
                  </a:cubicBezTo>
                  <a:cubicBezTo>
                    <a:pt x="29785" y="26213"/>
                    <a:pt x="27551" y="28663"/>
                    <a:pt x="24308" y="28375"/>
                  </a:cubicBezTo>
                  <a:cubicBezTo>
                    <a:pt x="17750" y="27726"/>
                    <a:pt x="11193" y="26934"/>
                    <a:pt x="4779" y="25637"/>
                  </a:cubicBezTo>
                  <a:cubicBezTo>
                    <a:pt x="744" y="24844"/>
                    <a:pt x="-770" y="20160"/>
                    <a:pt x="1824" y="16773"/>
                  </a:cubicBezTo>
                  <a:cubicBezTo>
                    <a:pt x="5644" y="11800"/>
                    <a:pt x="9535" y="6900"/>
                    <a:pt x="13715" y="2360"/>
                  </a:cubicBezTo>
                  <a:cubicBezTo>
                    <a:pt x="14868" y="1135"/>
                    <a:pt x="17390" y="415"/>
                    <a:pt x="19192" y="559"/>
                  </a:cubicBezTo>
                  <a:cubicBezTo>
                    <a:pt x="23587" y="919"/>
                    <a:pt x="27983" y="1856"/>
                    <a:pt x="32307" y="2721"/>
                  </a:cubicBezTo>
                  <a:cubicBezTo>
                    <a:pt x="36126" y="3441"/>
                    <a:pt x="38288" y="6252"/>
                    <a:pt x="37712" y="9494"/>
                  </a:cubicBezTo>
                  <a:cubicBezTo>
                    <a:pt x="37135" y="12953"/>
                    <a:pt x="34181" y="14755"/>
                    <a:pt x="30073" y="14106"/>
                  </a:cubicBezTo>
                  <a:cubicBezTo>
                    <a:pt x="27839" y="13746"/>
                    <a:pt x="25533" y="13530"/>
                    <a:pt x="23371" y="12881"/>
                  </a:cubicBezTo>
                  <a:cubicBezTo>
                    <a:pt x="20705" y="12089"/>
                    <a:pt x="18975" y="12809"/>
                    <a:pt x="17822" y="15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1B1B1B"/>
                </a:solidFill>
                <a:latin typeface="Arial" panose="020B0604020202020204"/>
              </a:endParaRPr>
            </a:p>
          </p:txBody>
        </p:sp>
        <p:sp>
          <p:nvSpPr>
            <p:cNvPr id="173" name="Полилиния: фигура 877">
              <a:extLst>
                <a:ext uri="{FF2B5EF4-FFF2-40B4-BE49-F238E27FC236}">
                  <a16:creationId xmlns:a16="http://schemas.microsoft.com/office/drawing/2014/main" id="{F2D5330B-420C-4BC6-AFEC-D7A2F8FC9DA7}"/>
                </a:ext>
              </a:extLst>
            </p:cNvPr>
            <p:cNvSpPr/>
            <p:nvPr/>
          </p:nvSpPr>
          <p:spPr>
            <a:xfrm>
              <a:off x="780515" y="3389373"/>
              <a:ext cx="28825" cy="15854"/>
            </a:xfrm>
            <a:custGeom>
              <a:avLst/>
              <a:gdLst>
                <a:gd name="connsiteX0" fmla="*/ 28645 w 28825"/>
                <a:gd name="connsiteY0" fmla="*/ 15385 h 15853"/>
                <a:gd name="connsiteX1" fmla="*/ 540 w 28825"/>
                <a:gd name="connsiteY1" fmla="*/ 11782 h 15853"/>
                <a:gd name="connsiteX2" fmla="*/ 3711 w 28825"/>
                <a:gd name="connsiteY2" fmla="*/ 540 h 15853"/>
                <a:gd name="connsiteX3" fmla="*/ 23673 w 28825"/>
                <a:gd name="connsiteY3" fmla="*/ 3135 h 15853"/>
                <a:gd name="connsiteX4" fmla="*/ 25546 w 28825"/>
                <a:gd name="connsiteY4" fmla="*/ 4792 h 15853"/>
                <a:gd name="connsiteX5" fmla="*/ 28645 w 28825"/>
                <a:gd name="connsiteY5" fmla="*/ 15385 h 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25" h="15853">
                  <a:moveTo>
                    <a:pt x="28645" y="15385"/>
                  </a:moveTo>
                  <a:cubicBezTo>
                    <a:pt x="18989" y="14160"/>
                    <a:pt x="9909" y="13007"/>
                    <a:pt x="540" y="11782"/>
                  </a:cubicBezTo>
                  <a:cubicBezTo>
                    <a:pt x="1621" y="7891"/>
                    <a:pt x="2630" y="4432"/>
                    <a:pt x="3711" y="540"/>
                  </a:cubicBezTo>
                  <a:cubicBezTo>
                    <a:pt x="10485" y="1405"/>
                    <a:pt x="17043" y="2198"/>
                    <a:pt x="23673" y="3135"/>
                  </a:cubicBezTo>
                  <a:cubicBezTo>
                    <a:pt x="24393" y="3207"/>
                    <a:pt x="25258" y="4072"/>
                    <a:pt x="25546" y="4792"/>
                  </a:cubicBezTo>
                  <a:cubicBezTo>
                    <a:pt x="26627" y="8107"/>
                    <a:pt x="27492" y="11422"/>
                    <a:pt x="28645" y="15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1B1B1B"/>
                </a:solidFill>
                <a:latin typeface="Arial" panose="020B0604020202020204"/>
              </a:endParaRPr>
            </a:p>
          </p:txBody>
        </p:sp>
        <p:sp>
          <p:nvSpPr>
            <p:cNvPr id="174" name="Полилиния: фигура 878">
              <a:extLst>
                <a:ext uri="{FF2B5EF4-FFF2-40B4-BE49-F238E27FC236}">
                  <a16:creationId xmlns:a16="http://schemas.microsoft.com/office/drawing/2014/main" id="{C3A2A46A-4ED6-4F63-82B7-F946F6B665CD}"/>
                </a:ext>
              </a:extLst>
            </p:cNvPr>
            <p:cNvSpPr/>
            <p:nvPr/>
          </p:nvSpPr>
          <p:spPr>
            <a:xfrm>
              <a:off x="756085" y="3538039"/>
              <a:ext cx="70621" cy="53326"/>
            </a:xfrm>
            <a:custGeom>
              <a:avLst/>
              <a:gdLst>
                <a:gd name="connsiteX0" fmla="*/ 63739 w 70621"/>
                <a:gd name="connsiteY0" fmla="*/ 540 h 53326"/>
                <a:gd name="connsiteX1" fmla="*/ 69793 w 70621"/>
                <a:gd name="connsiteY1" fmla="*/ 8900 h 53326"/>
                <a:gd name="connsiteX2" fmla="*/ 58335 w 70621"/>
                <a:gd name="connsiteY2" fmla="*/ 40679 h 53326"/>
                <a:gd name="connsiteX3" fmla="*/ 55524 w 70621"/>
                <a:gd name="connsiteY3" fmla="*/ 48462 h 53326"/>
                <a:gd name="connsiteX4" fmla="*/ 47814 w 70621"/>
                <a:gd name="connsiteY4" fmla="*/ 52426 h 53326"/>
                <a:gd name="connsiteX5" fmla="*/ 3999 w 70621"/>
                <a:gd name="connsiteY5" fmla="*/ 37220 h 53326"/>
                <a:gd name="connsiteX6" fmla="*/ 540 w 70621"/>
                <a:gd name="connsiteY6" fmla="*/ 32464 h 53326"/>
                <a:gd name="connsiteX7" fmla="*/ 3567 w 70621"/>
                <a:gd name="connsiteY7" fmla="*/ 26987 h 53326"/>
                <a:gd name="connsiteX8" fmla="*/ 13007 w 70621"/>
                <a:gd name="connsiteY8" fmla="*/ 22592 h 53326"/>
                <a:gd name="connsiteX9" fmla="*/ 60064 w 70621"/>
                <a:gd name="connsiteY9" fmla="*/ 1838 h 53326"/>
                <a:gd name="connsiteX10" fmla="*/ 63739 w 70621"/>
                <a:gd name="connsiteY10" fmla="*/ 540 h 53326"/>
                <a:gd name="connsiteX11" fmla="*/ 54443 w 70621"/>
                <a:gd name="connsiteY11" fmla="*/ 17043 h 53326"/>
                <a:gd name="connsiteX12" fmla="*/ 22087 w 70621"/>
                <a:gd name="connsiteY12" fmla="*/ 31383 h 53326"/>
                <a:gd name="connsiteX13" fmla="*/ 46300 w 70621"/>
                <a:gd name="connsiteY13" fmla="*/ 39671 h 53326"/>
                <a:gd name="connsiteX14" fmla="*/ 54443 w 70621"/>
                <a:gd name="connsiteY14" fmla="*/ 17043 h 5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621" h="53326">
                  <a:moveTo>
                    <a:pt x="63739" y="540"/>
                  </a:moveTo>
                  <a:cubicBezTo>
                    <a:pt x="68856" y="540"/>
                    <a:pt x="71378" y="4360"/>
                    <a:pt x="69793" y="8900"/>
                  </a:cubicBezTo>
                  <a:cubicBezTo>
                    <a:pt x="66045" y="19493"/>
                    <a:pt x="62154" y="30086"/>
                    <a:pt x="58335" y="40679"/>
                  </a:cubicBezTo>
                  <a:cubicBezTo>
                    <a:pt x="57398" y="43274"/>
                    <a:pt x="56533" y="45868"/>
                    <a:pt x="55524" y="48462"/>
                  </a:cubicBezTo>
                  <a:cubicBezTo>
                    <a:pt x="54083" y="52137"/>
                    <a:pt x="51489" y="53651"/>
                    <a:pt x="47814" y="52426"/>
                  </a:cubicBezTo>
                  <a:cubicBezTo>
                    <a:pt x="33185" y="47525"/>
                    <a:pt x="18556" y="42553"/>
                    <a:pt x="3999" y="37220"/>
                  </a:cubicBezTo>
                  <a:cubicBezTo>
                    <a:pt x="2414" y="36644"/>
                    <a:pt x="540" y="34122"/>
                    <a:pt x="540" y="32464"/>
                  </a:cubicBezTo>
                  <a:cubicBezTo>
                    <a:pt x="540" y="30591"/>
                    <a:pt x="1982" y="28068"/>
                    <a:pt x="3567" y="26987"/>
                  </a:cubicBezTo>
                  <a:cubicBezTo>
                    <a:pt x="6378" y="25042"/>
                    <a:pt x="9837" y="24033"/>
                    <a:pt x="13007" y="22592"/>
                  </a:cubicBezTo>
                  <a:cubicBezTo>
                    <a:pt x="28717" y="15674"/>
                    <a:pt x="44355" y="8756"/>
                    <a:pt x="60064" y="1838"/>
                  </a:cubicBezTo>
                  <a:cubicBezTo>
                    <a:pt x="61506" y="1261"/>
                    <a:pt x="62947" y="829"/>
                    <a:pt x="63739" y="540"/>
                  </a:cubicBezTo>
                  <a:close/>
                  <a:moveTo>
                    <a:pt x="54443" y="17043"/>
                  </a:moveTo>
                  <a:cubicBezTo>
                    <a:pt x="43346" y="21943"/>
                    <a:pt x="33041" y="26483"/>
                    <a:pt x="22087" y="31383"/>
                  </a:cubicBezTo>
                  <a:cubicBezTo>
                    <a:pt x="30519" y="34266"/>
                    <a:pt x="38301" y="36932"/>
                    <a:pt x="46300" y="39671"/>
                  </a:cubicBezTo>
                  <a:cubicBezTo>
                    <a:pt x="48967" y="32248"/>
                    <a:pt x="51561" y="25114"/>
                    <a:pt x="54443" y="170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1B1B1B"/>
                </a:solidFill>
                <a:latin typeface="Arial" panose="020B0604020202020204"/>
              </a:endParaRPr>
            </a:p>
          </p:txBody>
        </p:sp>
      </p:grpSp>
      <p:grpSp>
        <p:nvGrpSpPr>
          <p:cNvPr id="175" name="Рисунок 494">
            <a:extLst>
              <a:ext uri="{FF2B5EF4-FFF2-40B4-BE49-F238E27FC236}">
                <a16:creationId xmlns:a16="http://schemas.microsoft.com/office/drawing/2014/main" id="{408D1496-9D45-41D5-BFDA-CE08551C2050}"/>
              </a:ext>
            </a:extLst>
          </p:cNvPr>
          <p:cNvGrpSpPr>
            <a:grpSpLocks noChangeAspect="1"/>
          </p:cNvGrpSpPr>
          <p:nvPr/>
        </p:nvGrpSpPr>
        <p:grpSpPr>
          <a:xfrm>
            <a:off x="1977917" y="3660476"/>
            <a:ext cx="450000" cy="422755"/>
            <a:chOff x="2133600" y="1138237"/>
            <a:chExt cx="4876800" cy="4581525"/>
          </a:xfrm>
          <a:solidFill>
            <a:schemeClr val="bg1"/>
          </a:solidFill>
        </p:grpSpPr>
        <p:sp>
          <p:nvSpPr>
            <p:cNvPr id="176" name="Полилиния: фигура 1162">
              <a:extLst>
                <a:ext uri="{FF2B5EF4-FFF2-40B4-BE49-F238E27FC236}">
                  <a16:creationId xmlns:a16="http://schemas.microsoft.com/office/drawing/2014/main" id="{F715C1DC-93F2-4331-8B9C-27B82B978A69}"/>
                </a:ext>
              </a:extLst>
            </p:cNvPr>
            <p:cNvSpPr/>
            <p:nvPr/>
          </p:nvSpPr>
          <p:spPr>
            <a:xfrm>
              <a:off x="2133600" y="4847272"/>
              <a:ext cx="3514725" cy="866775"/>
            </a:xfrm>
            <a:custGeom>
              <a:avLst/>
              <a:gdLst>
                <a:gd name="connsiteX0" fmla="*/ 0 w 3514725"/>
                <a:gd name="connsiteY0" fmla="*/ 470535 h 866775"/>
                <a:gd name="connsiteX1" fmla="*/ 8573 w 3514725"/>
                <a:gd name="connsiteY1" fmla="*/ 434340 h 866775"/>
                <a:gd name="connsiteX2" fmla="*/ 212408 w 3514725"/>
                <a:gd name="connsiteY2" fmla="*/ 167640 h 866775"/>
                <a:gd name="connsiteX3" fmla="*/ 421005 w 3514725"/>
                <a:gd name="connsiteY3" fmla="*/ 91440 h 866775"/>
                <a:gd name="connsiteX4" fmla="*/ 587693 w 3514725"/>
                <a:gd name="connsiteY4" fmla="*/ 397193 h 866775"/>
                <a:gd name="connsiteX5" fmla="*/ 620078 w 3514725"/>
                <a:gd name="connsiteY5" fmla="*/ 434340 h 866775"/>
                <a:gd name="connsiteX6" fmla="*/ 652463 w 3514725"/>
                <a:gd name="connsiteY6" fmla="*/ 397193 h 866775"/>
                <a:gd name="connsiteX7" fmla="*/ 819150 w 3514725"/>
                <a:gd name="connsiteY7" fmla="*/ 90488 h 866775"/>
                <a:gd name="connsiteX8" fmla="*/ 1132523 w 3514725"/>
                <a:gd name="connsiteY8" fmla="*/ 208597 h 866775"/>
                <a:gd name="connsiteX9" fmla="*/ 1515428 w 3514725"/>
                <a:gd name="connsiteY9" fmla="*/ 0 h 866775"/>
                <a:gd name="connsiteX10" fmla="*/ 1698308 w 3514725"/>
                <a:gd name="connsiteY10" fmla="*/ 343853 h 866775"/>
                <a:gd name="connsiteX11" fmla="*/ 1742123 w 3514725"/>
                <a:gd name="connsiteY11" fmla="*/ 381953 h 866775"/>
                <a:gd name="connsiteX12" fmla="*/ 1784985 w 3514725"/>
                <a:gd name="connsiteY12" fmla="*/ 341947 h 866775"/>
                <a:gd name="connsiteX13" fmla="*/ 1966913 w 3514725"/>
                <a:gd name="connsiteY13" fmla="*/ 953 h 866775"/>
                <a:gd name="connsiteX14" fmla="*/ 2358390 w 3514725"/>
                <a:gd name="connsiteY14" fmla="*/ 201930 h 866775"/>
                <a:gd name="connsiteX15" fmla="*/ 2670810 w 3514725"/>
                <a:gd name="connsiteY15" fmla="*/ 82868 h 866775"/>
                <a:gd name="connsiteX16" fmla="*/ 2837498 w 3514725"/>
                <a:gd name="connsiteY16" fmla="*/ 387668 h 866775"/>
                <a:gd name="connsiteX17" fmla="*/ 2872740 w 3514725"/>
                <a:gd name="connsiteY17" fmla="*/ 428625 h 866775"/>
                <a:gd name="connsiteX18" fmla="*/ 2911793 w 3514725"/>
                <a:gd name="connsiteY18" fmla="*/ 386715 h 866775"/>
                <a:gd name="connsiteX19" fmla="*/ 3058478 w 3514725"/>
                <a:gd name="connsiteY19" fmla="*/ 115253 h 866775"/>
                <a:gd name="connsiteX20" fmla="*/ 3110865 w 3514725"/>
                <a:gd name="connsiteY20" fmla="*/ 96203 h 866775"/>
                <a:gd name="connsiteX21" fmla="*/ 3302318 w 3514725"/>
                <a:gd name="connsiteY21" fmla="*/ 167640 h 866775"/>
                <a:gd name="connsiteX22" fmla="*/ 3485198 w 3514725"/>
                <a:gd name="connsiteY22" fmla="*/ 403860 h 866775"/>
                <a:gd name="connsiteX23" fmla="*/ 3518535 w 3514725"/>
                <a:gd name="connsiteY23" fmla="*/ 811530 h 866775"/>
                <a:gd name="connsiteX24" fmla="*/ 3518535 w 3514725"/>
                <a:gd name="connsiteY24" fmla="*/ 871538 h 866775"/>
                <a:gd name="connsiteX25" fmla="*/ 0 w 3514725"/>
                <a:gd name="connsiteY25" fmla="*/ 871538 h 866775"/>
                <a:gd name="connsiteX26" fmla="*/ 0 w 3514725"/>
                <a:gd name="connsiteY26" fmla="*/ 470535 h 866775"/>
                <a:gd name="connsiteX27" fmla="*/ 1403985 w 3514725"/>
                <a:gd name="connsiteY27" fmla="*/ 746760 h 866775"/>
                <a:gd name="connsiteX28" fmla="*/ 2113598 w 3514725"/>
                <a:gd name="connsiteY28" fmla="*/ 746760 h 866775"/>
                <a:gd name="connsiteX29" fmla="*/ 2101215 w 3514725"/>
                <a:gd name="connsiteY29" fmla="*/ 557213 h 866775"/>
                <a:gd name="connsiteX30" fmla="*/ 2211705 w 3514725"/>
                <a:gd name="connsiteY30" fmla="*/ 548640 h 866775"/>
                <a:gd name="connsiteX31" fmla="*/ 2227898 w 3514725"/>
                <a:gd name="connsiteY31" fmla="*/ 747713 h 866775"/>
                <a:gd name="connsiteX32" fmla="*/ 2354580 w 3514725"/>
                <a:gd name="connsiteY32" fmla="*/ 747713 h 866775"/>
                <a:gd name="connsiteX33" fmla="*/ 2315528 w 3514725"/>
                <a:gd name="connsiteY33" fmla="*/ 361950 h 866775"/>
                <a:gd name="connsiteX34" fmla="*/ 2227898 w 3514725"/>
                <a:gd name="connsiteY34" fmla="*/ 227647 h 866775"/>
                <a:gd name="connsiteX35" fmla="*/ 2046923 w 3514725"/>
                <a:gd name="connsiteY35" fmla="*/ 152400 h 866775"/>
                <a:gd name="connsiteX36" fmla="*/ 2032635 w 3514725"/>
                <a:gd name="connsiteY36" fmla="*/ 165735 h 866775"/>
                <a:gd name="connsiteX37" fmla="*/ 1911668 w 3514725"/>
                <a:gd name="connsiteY37" fmla="*/ 392430 h 866775"/>
                <a:gd name="connsiteX38" fmla="*/ 1706880 w 3514725"/>
                <a:gd name="connsiteY38" fmla="*/ 513397 h 866775"/>
                <a:gd name="connsiteX39" fmla="*/ 1642110 w 3514725"/>
                <a:gd name="connsiteY39" fmla="*/ 471488 h 866775"/>
                <a:gd name="connsiteX40" fmla="*/ 1468755 w 3514725"/>
                <a:gd name="connsiteY40" fmla="*/ 151447 h 866775"/>
                <a:gd name="connsiteX41" fmla="*/ 1300163 w 3514725"/>
                <a:gd name="connsiteY41" fmla="*/ 211455 h 866775"/>
                <a:gd name="connsiteX42" fmla="*/ 1226820 w 3514725"/>
                <a:gd name="connsiteY42" fmla="*/ 286703 h 866775"/>
                <a:gd name="connsiteX43" fmla="*/ 1171575 w 3514725"/>
                <a:gd name="connsiteY43" fmla="*/ 593408 h 866775"/>
                <a:gd name="connsiteX44" fmla="*/ 1162050 w 3514725"/>
                <a:gd name="connsiteY44" fmla="*/ 751522 h 866775"/>
                <a:gd name="connsiteX45" fmla="*/ 1220153 w 3514725"/>
                <a:gd name="connsiteY45" fmla="*/ 751522 h 866775"/>
                <a:gd name="connsiteX46" fmla="*/ 1293495 w 3514725"/>
                <a:gd name="connsiteY46" fmla="*/ 683895 h 866775"/>
                <a:gd name="connsiteX47" fmla="*/ 1304925 w 3514725"/>
                <a:gd name="connsiteY47" fmla="*/ 548640 h 866775"/>
                <a:gd name="connsiteX48" fmla="*/ 1415415 w 3514725"/>
                <a:gd name="connsiteY48" fmla="*/ 559118 h 866775"/>
                <a:gd name="connsiteX49" fmla="*/ 1403985 w 3514725"/>
                <a:gd name="connsiteY49" fmla="*/ 746760 h 866775"/>
                <a:gd name="connsiteX50" fmla="*/ 1048703 w 3514725"/>
                <a:gd name="connsiteY50" fmla="*/ 748665 h 866775"/>
                <a:gd name="connsiteX51" fmla="*/ 1069658 w 3514725"/>
                <a:gd name="connsiteY51" fmla="*/ 482918 h 866775"/>
                <a:gd name="connsiteX52" fmla="*/ 912495 w 3514725"/>
                <a:gd name="connsiteY52" fmla="*/ 237172 h 866775"/>
                <a:gd name="connsiteX53" fmla="*/ 860108 w 3514725"/>
                <a:gd name="connsiteY53" fmla="*/ 257175 h 866775"/>
                <a:gd name="connsiteX54" fmla="*/ 766763 w 3514725"/>
                <a:gd name="connsiteY54" fmla="*/ 428625 h 866775"/>
                <a:gd name="connsiteX55" fmla="*/ 573405 w 3514725"/>
                <a:gd name="connsiteY55" fmla="*/ 541020 h 866775"/>
                <a:gd name="connsiteX56" fmla="*/ 568643 w 3514725"/>
                <a:gd name="connsiteY56" fmla="*/ 541020 h 866775"/>
                <a:gd name="connsiteX57" fmla="*/ 525780 w 3514725"/>
                <a:gd name="connsiteY57" fmla="*/ 513397 h 866775"/>
                <a:gd name="connsiteX58" fmla="*/ 421958 w 3514725"/>
                <a:gd name="connsiteY58" fmla="*/ 326708 h 866775"/>
                <a:gd name="connsiteX59" fmla="*/ 258128 w 3514725"/>
                <a:gd name="connsiteY59" fmla="*/ 260985 h 866775"/>
                <a:gd name="connsiteX60" fmla="*/ 127635 w 3514725"/>
                <a:gd name="connsiteY60" fmla="*/ 401003 h 866775"/>
                <a:gd name="connsiteX61" fmla="*/ 96203 w 3514725"/>
                <a:gd name="connsiteY61" fmla="*/ 746760 h 866775"/>
                <a:gd name="connsiteX62" fmla="*/ 200978 w 3514725"/>
                <a:gd name="connsiteY62" fmla="*/ 746760 h 866775"/>
                <a:gd name="connsiteX63" fmla="*/ 212408 w 3514725"/>
                <a:gd name="connsiteY63" fmla="*/ 572453 h 866775"/>
                <a:gd name="connsiteX64" fmla="*/ 319088 w 3514725"/>
                <a:gd name="connsiteY64" fmla="*/ 579120 h 866775"/>
                <a:gd name="connsiteX65" fmla="*/ 319088 w 3514725"/>
                <a:gd name="connsiteY65" fmla="*/ 748665 h 866775"/>
                <a:gd name="connsiteX66" fmla="*/ 1048703 w 3514725"/>
                <a:gd name="connsiteY66" fmla="*/ 748665 h 866775"/>
                <a:gd name="connsiteX67" fmla="*/ 3297555 w 3514725"/>
                <a:gd name="connsiteY67" fmla="*/ 572453 h 866775"/>
                <a:gd name="connsiteX68" fmla="*/ 3297555 w 3514725"/>
                <a:gd name="connsiteY68" fmla="*/ 663893 h 866775"/>
                <a:gd name="connsiteX69" fmla="*/ 3386138 w 3514725"/>
                <a:gd name="connsiteY69" fmla="*/ 742950 h 866775"/>
                <a:gd name="connsiteX70" fmla="*/ 3408998 w 3514725"/>
                <a:gd name="connsiteY70" fmla="*/ 735330 h 866775"/>
                <a:gd name="connsiteX71" fmla="*/ 3371850 w 3514725"/>
                <a:gd name="connsiteY71" fmla="*/ 384810 h 866775"/>
                <a:gd name="connsiteX72" fmla="*/ 3293745 w 3514725"/>
                <a:gd name="connsiteY72" fmla="*/ 284797 h 866775"/>
                <a:gd name="connsiteX73" fmla="*/ 3143250 w 3514725"/>
                <a:gd name="connsiteY73" fmla="*/ 227647 h 866775"/>
                <a:gd name="connsiteX74" fmla="*/ 3131820 w 3514725"/>
                <a:gd name="connsiteY74" fmla="*/ 239078 h 866775"/>
                <a:gd name="connsiteX75" fmla="*/ 3025140 w 3514725"/>
                <a:gd name="connsiteY75" fmla="*/ 435293 h 866775"/>
                <a:gd name="connsiteX76" fmla="*/ 2840355 w 3514725"/>
                <a:gd name="connsiteY76" fmla="*/ 542925 h 866775"/>
                <a:gd name="connsiteX77" fmla="*/ 2778443 w 3514725"/>
                <a:gd name="connsiteY77" fmla="*/ 503872 h 866775"/>
                <a:gd name="connsiteX78" fmla="*/ 2625090 w 3514725"/>
                <a:gd name="connsiteY78" fmla="*/ 222885 h 866775"/>
                <a:gd name="connsiteX79" fmla="*/ 2457450 w 3514725"/>
                <a:gd name="connsiteY79" fmla="*/ 294322 h 866775"/>
                <a:gd name="connsiteX80" fmla="*/ 2427923 w 3514725"/>
                <a:gd name="connsiteY80" fmla="*/ 357188 h 866775"/>
                <a:gd name="connsiteX81" fmla="*/ 2458403 w 3514725"/>
                <a:gd name="connsiteY81" fmla="*/ 702945 h 866775"/>
                <a:gd name="connsiteX82" fmla="*/ 2512695 w 3514725"/>
                <a:gd name="connsiteY82" fmla="*/ 751522 h 866775"/>
                <a:gd name="connsiteX83" fmla="*/ 3141345 w 3514725"/>
                <a:gd name="connsiteY83" fmla="*/ 750570 h 866775"/>
                <a:gd name="connsiteX84" fmla="*/ 3187065 w 3514725"/>
                <a:gd name="connsiteY84" fmla="*/ 747713 h 866775"/>
                <a:gd name="connsiteX85" fmla="*/ 3187065 w 3514725"/>
                <a:gd name="connsiteY85" fmla="*/ 578168 h 866775"/>
                <a:gd name="connsiteX86" fmla="*/ 3297555 w 3514725"/>
                <a:gd name="connsiteY86" fmla="*/ 572453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514725" h="866775">
                  <a:moveTo>
                    <a:pt x="0" y="470535"/>
                  </a:moveTo>
                  <a:cubicBezTo>
                    <a:pt x="2858" y="458153"/>
                    <a:pt x="6668" y="446722"/>
                    <a:pt x="8573" y="434340"/>
                  </a:cubicBezTo>
                  <a:cubicBezTo>
                    <a:pt x="22860" y="303847"/>
                    <a:pt x="86678" y="212408"/>
                    <a:pt x="212408" y="167640"/>
                  </a:cubicBezTo>
                  <a:cubicBezTo>
                    <a:pt x="280988" y="142875"/>
                    <a:pt x="348615" y="118110"/>
                    <a:pt x="421005" y="91440"/>
                  </a:cubicBezTo>
                  <a:cubicBezTo>
                    <a:pt x="477203" y="194310"/>
                    <a:pt x="531495" y="296228"/>
                    <a:pt x="587693" y="397193"/>
                  </a:cubicBezTo>
                  <a:cubicBezTo>
                    <a:pt x="595313" y="411480"/>
                    <a:pt x="608648" y="421958"/>
                    <a:pt x="620078" y="434340"/>
                  </a:cubicBezTo>
                  <a:cubicBezTo>
                    <a:pt x="630555" y="421958"/>
                    <a:pt x="643890" y="410528"/>
                    <a:pt x="652463" y="397193"/>
                  </a:cubicBezTo>
                  <a:cubicBezTo>
                    <a:pt x="707708" y="297180"/>
                    <a:pt x="762000" y="197168"/>
                    <a:pt x="819150" y="90488"/>
                  </a:cubicBezTo>
                  <a:cubicBezTo>
                    <a:pt x="922973" y="129540"/>
                    <a:pt x="1025843" y="167640"/>
                    <a:pt x="1132523" y="208597"/>
                  </a:cubicBezTo>
                  <a:cubicBezTo>
                    <a:pt x="1223963" y="84772"/>
                    <a:pt x="1381125" y="69533"/>
                    <a:pt x="1515428" y="0"/>
                  </a:cubicBezTo>
                  <a:cubicBezTo>
                    <a:pt x="1578293" y="118110"/>
                    <a:pt x="1637348" y="231458"/>
                    <a:pt x="1698308" y="343853"/>
                  </a:cubicBezTo>
                  <a:cubicBezTo>
                    <a:pt x="1707833" y="360997"/>
                    <a:pt x="1727835" y="382905"/>
                    <a:pt x="1742123" y="381953"/>
                  </a:cubicBezTo>
                  <a:cubicBezTo>
                    <a:pt x="1757363" y="381000"/>
                    <a:pt x="1776413" y="359093"/>
                    <a:pt x="1784985" y="341947"/>
                  </a:cubicBezTo>
                  <a:cubicBezTo>
                    <a:pt x="1845945" y="230505"/>
                    <a:pt x="1904048" y="118110"/>
                    <a:pt x="1966913" y="953"/>
                  </a:cubicBezTo>
                  <a:cubicBezTo>
                    <a:pt x="2104073" y="64770"/>
                    <a:pt x="2265998" y="73343"/>
                    <a:pt x="2358390" y="201930"/>
                  </a:cubicBezTo>
                  <a:cubicBezTo>
                    <a:pt x="2465070" y="160972"/>
                    <a:pt x="2566988" y="122872"/>
                    <a:pt x="2670810" y="82868"/>
                  </a:cubicBezTo>
                  <a:cubicBezTo>
                    <a:pt x="2727960" y="187643"/>
                    <a:pt x="2782253" y="288608"/>
                    <a:pt x="2837498" y="387668"/>
                  </a:cubicBezTo>
                  <a:cubicBezTo>
                    <a:pt x="2846070" y="402908"/>
                    <a:pt x="2860358" y="415290"/>
                    <a:pt x="2872740" y="428625"/>
                  </a:cubicBezTo>
                  <a:cubicBezTo>
                    <a:pt x="2886075" y="414338"/>
                    <a:pt x="2903220" y="402908"/>
                    <a:pt x="2911793" y="386715"/>
                  </a:cubicBezTo>
                  <a:cubicBezTo>
                    <a:pt x="2962275" y="297180"/>
                    <a:pt x="3010853" y="205740"/>
                    <a:pt x="3058478" y="115253"/>
                  </a:cubicBezTo>
                  <a:cubicBezTo>
                    <a:pt x="3071813" y="90488"/>
                    <a:pt x="3084195" y="85725"/>
                    <a:pt x="3110865" y="96203"/>
                  </a:cubicBezTo>
                  <a:cubicBezTo>
                    <a:pt x="3173730" y="121920"/>
                    <a:pt x="3238500" y="142875"/>
                    <a:pt x="3302318" y="167640"/>
                  </a:cubicBezTo>
                  <a:cubicBezTo>
                    <a:pt x="3409950" y="209550"/>
                    <a:pt x="3470910" y="292418"/>
                    <a:pt x="3485198" y="403860"/>
                  </a:cubicBezTo>
                  <a:cubicBezTo>
                    <a:pt x="3502343" y="539115"/>
                    <a:pt x="3508058" y="675322"/>
                    <a:pt x="3518535" y="811530"/>
                  </a:cubicBezTo>
                  <a:cubicBezTo>
                    <a:pt x="3519488" y="829628"/>
                    <a:pt x="3518535" y="848678"/>
                    <a:pt x="3518535" y="871538"/>
                  </a:cubicBezTo>
                  <a:cubicBezTo>
                    <a:pt x="2342198" y="871538"/>
                    <a:pt x="1171575" y="871538"/>
                    <a:pt x="0" y="871538"/>
                  </a:cubicBezTo>
                  <a:cubicBezTo>
                    <a:pt x="0" y="737235"/>
                    <a:pt x="0" y="603885"/>
                    <a:pt x="0" y="470535"/>
                  </a:cubicBezTo>
                  <a:close/>
                  <a:moveTo>
                    <a:pt x="1403985" y="746760"/>
                  </a:moveTo>
                  <a:cubicBezTo>
                    <a:pt x="1644015" y="746760"/>
                    <a:pt x="1878330" y="746760"/>
                    <a:pt x="2113598" y="746760"/>
                  </a:cubicBezTo>
                  <a:cubicBezTo>
                    <a:pt x="2109788" y="681990"/>
                    <a:pt x="2105978" y="621030"/>
                    <a:pt x="2101215" y="557213"/>
                  </a:cubicBezTo>
                  <a:cubicBezTo>
                    <a:pt x="2140268" y="554355"/>
                    <a:pt x="2174558" y="551497"/>
                    <a:pt x="2211705" y="548640"/>
                  </a:cubicBezTo>
                  <a:cubicBezTo>
                    <a:pt x="2217420" y="618172"/>
                    <a:pt x="2223135" y="682943"/>
                    <a:pt x="2227898" y="747713"/>
                  </a:cubicBezTo>
                  <a:cubicBezTo>
                    <a:pt x="2271713" y="747713"/>
                    <a:pt x="2309813" y="747713"/>
                    <a:pt x="2354580" y="747713"/>
                  </a:cubicBezTo>
                  <a:cubicBezTo>
                    <a:pt x="2342198" y="616268"/>
                    <a:pt x="2337435" y="487680"/>
                    <a:pt x="2315528" y="361950"/>
                  </a:cubicBezTo>
                  <a:cubicBezTo>
                    <a:pt x="2306955" y="312420"/>
                    <a:pt x="2268855" y="257175"/>
                    <a:pt x="2227898" y="227647"/>
                  </a:cubicBezTo>
                  <a:cubicBezTo>
                    <a:pt x="2174558" y="189547"/>
                    <a:pt x="2105025" y="175260"/>
                    <a:pt x="2046923" y="152400"/>
                  </a:cubicBezTo>
                  <a:cubicBezTo>
                    <a:pt x="2037398" y="160972"/>
                    <a:pt x="2034540" y="162878"/>
                    <a:pt x="2032635" y="165735"/>
                  </a:cubicBezTo>
                  <a:cubicBezTo>
                    <a:pt x="1991678" y="240983"/>
                    <a:pt x="1942148" y="313372"/>
                    <a:pt x="1911668" y="392430"/>
                  </a:cubicBezTo>
                  <a:cubicBezTo>
                    <a:pt x="1872615" y="492443"/>
                    <a:pt x="1810703" y="528638"/>
                    <a:pt x="1706880" y="513397"/>
                  </a:cubicBezTo>
                  <a:cubicBezTo>
                    <a:pt x="1674495" y="508635"/>
                    <a:pt x="1656398" y="500063"/>
                    <a:pt x="1642110" y="471488"/>
                  </a:cubicBezTo>
                  <a:cubicBezTo>
                    <a:pt x="1586865" y="364808"/>
                    <a:pt x="1527810" y="260033"/>
                    <a:pt x="1468755" y="151447"/>
                  </a:cubicBezTo>
                  <a:cubicBezTo>
                    <a:pt x="1409700" y="171450"/>
                    <a:pt x="1352550" y="185738"/>
                    <a:pt x="1300163" y="211455"/>
                  </a:cubicBezTo>
                  <a:cubicBezTo>
                    <a:pt x="1270635" y="226695"/>
                    <a:pt x="1243965" y="257175"/>
                    <a:pt x="1226820" y="286703"/>
                  </a:cubicBezTo>
                  <a:cubicBezTo>
                    <a:pt x="1172528" y="381000"/>
                    <a:pt x="1186815" y="490538"/>
                    <a:pt x="1171575" y="593408"/>
                  </a:cubicBezTo>
                  <a:cubicBezTo>
                    <a:pt x="1163955" y="643890"/>
                    <a:pt x="1164908" y="696278"/>
                    <a:pt x="1162050" y="751522"/>
                  </a:cubicBezTo>
                  <a:cubicBezTo>
                    <a:pt x="1185863" y="751522"/>
                    <a:pt x="1203008" y="751522"/>
                    <a:pt x="1220153" y="751522"/>
                  </a:cubicBezTo>
                  <a:cubicBezTo>
                    <a:pt x="1290638" y="751522"/>
                    <a:pt x="1289685" y="751522"/>
                    <a:pt x="1293495" y="683895"/>
                  </a:cubicBezTo>
                  <a:cubicBezTo>
                    <a:pt x="1296353" y="640080"/>
                    <a:pt x="1300163" y="596265"/>
                    <a:pt x="1304925" y="548640"/>
                  </a:cubicBezTo>
                  <a:cubicBezTo>
                    <a:pt x="1344930" y="552450"/>
                    <a:pt x="1380173" y="556260"/>
                    <a:pt x="1415415" y="559118"/>
                  </a:cubicBezTo>
                  <a:cubicBezTo>
                    <a:pt x="1412558" y="623888"/>
                    <a:pt x="1408748" y="683895"/>
                    <a:pt x="1403985" y="746760"/>
                  </a:cubicBezTo>
                  <a:close/>
                  <a:moveTo>
                    <a:pt x="1048703" y="748665"/>
                  </a:moveTo>
                  <a:cubicBezTo>
                    <a:pt x="1055370" y="656272"/>
                    <a:pt x="1062038" y="569595"/>
                    <a:pt x="1069658" y="482918"/>
                  </a:cubicBezTo>
                  <a:cubicBezTo>
                    <a:pt x="1085850" y="283845"/>
                    <a:pt x="1124903" y="309563"/>
                    <a:pt x="912495" y="237172"/>
                  </a:cubicBezTo>
                  <a:cubicBezTo>
                    <a:pt x="886778" y="228600"/>
                    <a:pt x="872490" y="231458"/>
                    <a:pt x="860108" y="257175"/>
                  </a:cubicBezTo>
                  <a:cubicBezTo>
                    <a:pt x="830580" y="315278"/>
                    <a:pt x="798195" y="371475"/>
                    <a:pt x="766763" y="428625"/>
                  </a:cubicBezTo>
                  <a:cubicBezTo>
                    <a:pt x="703898" y="542925"/>
                    <a:pt x="703898" y="542925"/>
                    <a:pt x="573405" y="541020"/>
                  </a:cubicBezTo>
                  <a:cubicBezTo>
                    <a:pt x="571500" y="541020"/>
                    <a:pt x="569595" y="541972"/>
                    <a:pt x="568643" y="541020"/>
                  </a:cubicBezTo>
                  <a:cubicBezTo>
                    <a:pt x="553403" y="532447"/>
                    <a:pt x="533400" y="526733"/>
                    <a:pt x="525780" y="513397"/>
                  </a:cubicBezTo>
                  <a:cubicBezTo>
                    <a:pt x="489585" y="452438"/>
                    <a:pt x="456248" y="388620"/>
                    <a:pt x="421958" y="326708"/>
                  </a:cubicBezTo>
                  <a:cubicBezTo>
                    <a:pt x="366713" y="226695"/>
                    <a:pt x="367665" y="230505"/>
                    <a:pt x="258128" y="260985"/>
                  </a:cubicBezTo>
                  <a:cubicBezTo>
                    <a:pt x="182880" y="281940"/>
                    <a:pt x="137160" y="328613"/>
                    <a:pt x="127635" y="401003"/>
                  </a:cubicBezTo>
                  <a:cubicBezTo>
                    <a:pt x="111443" y="514350"/>
                    <a:pt x="106680" y="629603"/>
                    <a:pt x="96203" y="746760"/>
                  </a:cubicBezTo>
                  <a:cubicBezTo>
                    <a:pt x="135255" y="746760"/>
                    <a:pt x="167640" y="746760"/>
                    <a:pt x="200978" y="746760"/>
                  </a:cubicBezTo>
                  <a:cubicBezTo>
                    <a:pt x="204788" y="686753"/>
                    <a:pt x="208598" y="630555"/>
                    <a:pt x="212408" y="572453"/>
                  </a:cubicBezTo>
                  <a:cubicBezTo>
                    <a:pt x="251460" y="574358"/>
                    <a:pt x="285750" y="577215"/>
                    <a:pt x="319088" y="579120"/>
                  </a:cubicBezTo>
                  <a:cubicBezTo>
                    <a:pt x="319088" y="638175"/>
                    <a:pt x="319088" y="692468"/>
                    <a:pt x="319088" y="748665"/>
                  </a:cubicBezTo>
                  <a:cubicBezTo>
                    <a:pt x="562928" y="748665"/>
                    <a:pt x="802958" y="748665"/>
                    <a:pt x="1048703" y="748665"/>
                  </a:cubicBezTo>
                  <a:close/>
                  <a:moveTo>
                    <a:pt x="3297555" y="572453"/>
                  </a:moveTo>
                  <a:cubicBezTo>
                    <a:pt x="3297555" y="607695"/>
                    <a:pt x="3296603" y="636270"/>
                    <a:pt x="3297555" y="663893"/>
                  </a:cubicBezTo>
                  <a:cubicBezTo>
                    <a:pt x="3299460" y="750570"/>
                    <a:pt x="3299460" y="751522"/>
                    <a:pt x="3386138" y="742950"/>
                  </a:cubicBezTo>
                  <a:cubicBezTo>
                    <a:pt x="3390900" y="742950"/>
                    <a:pt x="3394710" y="740093"/>
                    <a:pt x="3408998" y="735330"/>
                  </a:cubicBezTo>
                  <a:cubicBezTo>
                    <a:pt x="3397568" y="619125"/>
                    <a:pt x="3391853" y="501015"/>
                    <a:pt x="3371850" y="384810"/>
                  </a:cubicBezTo>
                  <a:cubicBezTo>
                    <a:pt x="3365183" y="347663"/>
                    <a:pt x="3328035" y="305753"/>
                    <a:pt x="3293745" y="284797"/>
                  </a:cubicBezTo>
                  <a:cubicBezTo>
                    <a:pt x="3248025" y="256222"/>
                    <a:pt x="3191828" y="244793"/>
                    <a:pt x="3143250" y="227647"/>
                  </a:cubicBezTo>
                  <a:cubicBezTo>
                    <a:pt x="3135630" y="234315"/>
                    <a:pt x="3132773" y="236220"/>
                    <a:pt x="3131820" y="239078"/>
                  </a:cubicBezTo>
                  <a:cubicBezTo>
                    <a:pt x="3095625" y="303847"/>
                    <a:pt x="3051810" y="366713"/>
                    <a:pt x="3025140" y="435293"/>
                  </a:cubicBezTo>
                  <a:cubicBezTo>
                    <a:pt x="2990850" y="525780"/>
                    <a:pt x="2931795" y="555308"/>
                    <a:pt x="2840355" y="542925"/>
                  </a:cubicBezTo>
                  <a:cubicBezTo>
                    <a:pt x="2809875" y="539115"/>
                    <a:pt x="2792730" y="531495"/>
                    <a:pt x="2778443" y="503872"/>
                  </a:cubicBezTo>
                  <a:cubicBezTo>
                    <a:pt x="2729865" y="411480"/>
                    <a:pt x="2678430" y="320993"/>
                    <a:pt x="2625090" y="222885"/>
                  </a:cubicBezTo>
                  <a:cubicBezTo>
                    <a:pt x="2566988" y="247650"/>
                    <a:pt x="2511743" y="269558"/>
                    <a:pt x="2457450" y="294322"/>
                  </a:cubicBezTo>
                  <a:cubicBezTo>
                    <a:pt x="2431733" y="305753"/>
                    <a:pt x="2425065" y="326708"/>
                    <a:pt x="2427923" y="357188"/>
                  </a:cubicBezTo>
                  <a:cubicBezTo>
                    <a:pt x="2440305" y="472440"/>
                    <a:pt x="2451735" y="587693"/>
                    <a:pt x="2458403" y="702945"/>
                  </a:cubicBezTo>
                  <a:cubicBezTo>
                    <a:pt x="2460308" y="742950"/>
                    <a:pt x="2474595" y="752475"/>
                    <a:pt x="2512695" y="751522"/>
                  </a:cubicBezTo>
                  <a:cubicBezTo>
                    <a:pt x="2722245" y="749618"/>
                    <a:pt x="2931795" y="750570"/>
                    <a:pt x="3141345" y="750570"/>
                  </a:cubicBezTo>
                  <a:cubicBezTo>
                    <a:pt x="3156585" y="750570"/>
                    <a:pt x="3171825" y="748665"/>
                    <a:pt x="3187065" y="747713"/>
                  </a:cubicBezTo>
                  <a:cubicBezTo>
                    <a:pt x="3187065" y="688658"/>
                    <a:pt x="3187065" y="634365"/>
                    <a:pt x="3187065" y="578168"/>
                  </a:cubicBezTo>
                  <a:cubicBezTo>
                    <a:pt x="3221355" y="576263"/>
                    <a:pt x="3254693" y="574358"/>
                    <a:pt x="3297555" y="57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77" name="Полилиния: фигура 1163">
              <a:extLst>
                <a:ext uri="{FF2B5EF4-FFF2-40B4-BE49-F238E27FC236}">
                  <a16:creationId xmlns:a16="http://schemas.microsoft.com/office/drawing/2014/main" id="{2C686BFB-59C8-4B9E-8FA4-5E007E10CD63}"/>
                </a:ext>
              </a:extLst>
            </p:cNvPr>
            <p:cNvSpPr/>
            <p:nvPr/>
          </p:nvSpPr>
          <p:spPr>
            <a:xfrm>
              <a:off x="4561522" y="1864995"/>
              <a:ext cx="2447925" cy="3838575"/>
            </a:xfrm>
            <a:custGeom>
              <a:avLst/>
              <a:gdLst>
                <a:gd name="connsiteX0" fmla="*/ 2445068 w 2447925"/>
                <a:gd name="connsiteY0" fmla="*/ 2316480 h 3838575"/>
                <a:gd name="connsiteX1" fmla="*/ 2254568 w 2447925"/>
                <a:gd name="connsiteY1" fmla="*/ 2316480 h 3838575"/>
                <a:gd name="connsiteX2" fmla="*/ 2298383 w 2447925"/>
                <a:gd name="connsiteY2" fmla="*/ 3843337 h 3838575"/>
                <a:gd name="connsiteX3" fmla="*/ 1908810 w 2447925"/>
                <a:gd name="connsiteY3" fmla="*/ 3843337 h 3838575"/>
                <a:gd name="connsiteX4" fmla="*/ 1792605 w 2447925"/>
                <a:gd name="connsiteY4" fmla="*/ 2889885 h 3838575"/>
                <a:gd name="connsiteX5" fmla="*/ 1784985 w 2447925"/>
                <a:gd name="connsiteY5" fmla="*/ 2890837 h 3838575"/>
                <a:gd name="connsiteX6" fmla="*/ 1668780 w 2447925"/>
                <a:gd name="connsiteY6" fmla="*/ 3845243 h 3838575"/>
                <a:gd name="connsiteX7" fmla="*/ 1279208 w 2447925"/>
                <a:gd name="connsiteY7" fmla="*/ 3845243 h 3838575"/>
                <a:gd name="connsiteX8" fmla="*/ 1279208 w 2447925"/>
                <a:gd name="connsiteY8" fmla="*/ 3773805 h 3838575"/>
                <a:gd name="connsiteX9" fmla="*/ 1343025 w 2447925"/>
                <a:gd name="connsiteY9" fmla="*/ 1508760 h 3838575"/>
                <a:gd name="connsiteX10" fmla="*/ 1330643 w 2447925"/>
                <a:gd name="connsiteY10" fmla="*/ 1415415 h 3838575"/>
                <a:gd name="connsiteX11" fmla="*/ 1211580 w 2447925"/>
                <a:gd name="connsiteY11" fmla="*/ 1334452 h 3838575"/>
                <a:gd name="connsiteX12" fmla="*/ 948690 w 2447925"/>
                <a:gd name="connsiteY12" fmla="*/ 1226820 h 3838575"/>
                <a:gd name="connsiteX13" fmla="*/ 461963 w 2447925"/>
                <a:gd name="connsiteY13" fmla="*/ 737235 h 3838575"/>
                <a:gd name="connsiteX14" fmla="*/ 401955 w 2447925"/>
                <a:gd name="connsiteY14" fmla="*/ 502920 h 3838575"/>
                <a:gd name="connsiteX15" fmla="*/ 385763 w 2447925"/>
                <a:gd name="connsiteY15" fmla="*/ 452438 h 3838575"/>
                <a:gd name="connsiteX16" fmla="*/ 40005 w 2447925"/>
                <a:gd name="connsiteY16" fmla="*/ 111442 h 3838575"/>
                <a:gd name="connsiteX17" fmla="*/ 0 w 2447925"/>
                <a:gd name="connsiteY17" fmla="*/ 83820 h 3838575"/>
                <a:gd name="connsiteX18" fmla="*/ 93345 w 2447925"/>
                <a:gd name="connsiteY18" fmla="*/ 0 h 3838575"/>
                <a:gd name="connsiteX19" fmla="*/ 311468 w 2447925"/>
                <a:gd name="connsiteY19" fmla="*/ 213360 h 3838575"/>
                <a:gd name="connsiteX20" fmla="*/ 470535 w 2447925"/>
                <a:gd name="connsiteY20" fmla="*/ 370522 h 3838575"/>
                <a:gd name="connsiteX21" fmla="*/ 527685 w 2447925"/>
                <a:gd name="connsiteY21" fmla="*/ 383857 h 3838575"/>
                <a:gd name="connsiteX22" fmla="*/ 744855 w 2447925"/>
                <a:gd name="connsiteY22" fmla="*/ 433388 h 3838575"/>
                <a:gd name="connsiteX23" fmla="*/ 1094423 w 2447925"/>
                <a:gd name="connsiteY23" fmla="*/ 783908 h 3838575"/>
                <a:gd name="connsiteX24" fmla="*/ 1198245 w 2447925"/>
                <a:gd name="connsiteY24" fmla="*/ 825818 h 3838575"/>
                <a:gd name="connsiteX25" fmla="*/ 1545908 w 2447925"/>
                <a:gd name="connsiteY25" fmla="*/ 823913 h 3838575"/>
                <a:gd name="connsiteX26" fmla="*/ 1607820 w 2447925"/>
                <a:gd name="connsiteY26" fmla="*/ 862013 h 3838575"/>
                <a:gd name="connsiteX27" fmla="*/ 1750695 w 2447925"/>
                <a:gd name="connsiteY27" fmla="*/ 1130618 h 3838575"/>
                <a:gd name="connsiteX28" fmla="*/ 1791653 w 2447925"/>
                <a:gd name="connsiteY28" fmla="*/ 1177290 h 3838575"/>
                <a:gd name="connsiteX29" fmla="*/ 1836420 w 2447925"/>
                <a:gd name="connsiteY29" fmla="*/ 1128713 h 3838575"/>
                <a:gd name="connsiteX30" fmla="*/ 1984058 w 2447925"/>
                <a:gd name="connsiteY30" fmla="*/ 857250 h 3838575"/>
                <a:gd name="connsiteX31" fmla="*/ 2033588 w 2447925"/>
                <a:gd name="connsiteY31" fmla="*/ 826770 h 3838575"/>
                <a:gd name="connsiteX32" fmla="*/ 2438400 w 2447925"/>
                <a:gd name="connsiteY32" fmla="*/ 1090613 h 3838575"/>
                <a:gd name="connsiteX33" fmla="*/ 2449830 w 2447925"/>
                <a:gd name="connsiteY33" fmla="*/ 1141095 h 3838575"/>
                <a:gd name="connsiteX34" fmla="*/ 2449830 w 2447925"/>
                <a:gd name="connsiteY34" fmla="*/ 2298383 h 3838575"/>
                <a:gd name="connsiteX35" fmla="*/ 2445068 w 2447925"/>
                <a:gd name="connsiteY35" fmla="*/ 2316480 h 3838575"/>
                <a:gd name="connsiteX36" fmla="*/ 2353628 w 2447925"/>
                <a:gd name="connsiteY36" fmla="*/ 2207895 h 3838575"/>
                <a:gd name="connsiteX37" fmla="*/ 2358390 w 2447925"/>
                <a:gd name="connsiteY37" fmla="*/ 2192655 h 3838575"/>
                <a:gd name="connsiteX38" fmla="*/ 2357438 w 2447925"/>
                <a:gd name="connsiteY38" fmla="*/ 1240155 h 3838575"/>
                <a:gd name="connsiteX39" fmla="*/ 2113598 w 2447925"/>
                <a:gd name="connsiteY39" fmla="*/ 935355 h 3838575"/>
                <a:gd name="connsiteX40" fmla="*/ 2045970 w 2447925"/>
                <a:gd name="connsiteY40" fmla="*/ 962977 h 3838575"/>
                <a:gd name="connsiteX41" fmla="*/ 1942148 w 2447925"/>
                <a:gd name="connsiteY41" fmla="*/ 1161098 h 3838575"/>
                <a:gd name="connsiteX42" fmla="*/ 1740218 w 2447925"/>
                <a:gd name="connsiteY42" fmla="*/ 1279208 h 3838575"/>
                <a:gd name="connsiteX43" fmla="*/ 1690688 w 2447925"/>
                <a:gd name="connsiteY43" fmla="*/ 1248727 h 3838575"/>
                <a:gd name="connsiteX44" fmla="*/ 1538288 w 2447925"/>
                <a:gd name="connsiteY44" fmla="*/ 963930 h 3838575"/>
                <a:gd name="connsiteX45" fmla="*/ 1480185 w 2447925"/>
                <a:gd name="connsiteY45" fmla="*/ 927735 h 3838575"/>
                <a:gd name="connsiteX46" fmla="*/ 1127760 w 2447925"/>
                <a:gd name="connsiteY46" fmla="*/ 926783 h 3838575"/>
                <a:gd name="connsiteX47" fmla="*/ 1054418 w 2447925"/>
                <a:gd name="connsiteY47" fmla="*/ 897255 h 3838575"/>
                <a:gd name="connsiteX48" fmla="*/ 662940 w 2447925"/>
                <a:gd name="connsiteY48" fmla="*/ 507683 h 3838575"/>
                <a:gd name="connsiteX49" fmla="*/ 509588 w 2447925"/>
                <a:gd name="connsiteY49" fmla="*/ 526733 h 3838575"/>
                <a:gd name="connsiteX50" fmla="*/ 541020 w 2447925"/>
                <a:gd name="connsiteY50" fmla="*/ 641033 h 3838575"/>
                <a:gd name="connsiteX51" fmla="*/ 1024890 w 2447925"/>
                <a:gd name="connsiteY51" fmla="*/ 1126808 h 3838575"/>
                <a:gd name="connsiteX52" fmla="*/ 1239203 w 2447925"/>
                <a:gd name="connsiteY52" fmla="*/ 1213485 h 3838575"/>
                <a:gd name="connsiteX53" fmla="*/ 1411605 w 2447925"/>
                <a:gd name="connsiteY53" fmla="*/ 1302068 h 3838575"/>
                <a:gd name="connsiteX54" fmla="*/ 1465898 w 2447925"/>
                <a:gd name="connsiteY54" fmla="*/ 1518285 h 3838575"/>
                <a:gd name="connsiteX55" fmla="*/ 1441133 w 2447925"/>
                <a:gd name="connsiteY55" fmla="*/ 2279333 h 3838575"/>
                <a:gd name="connsiteX56" fmla="*/ 1403985 w 2447925"/>
                <a:gd name="connsiteY56" fmla="*/ 3530918 h 3838575"/>
                <a:gd name="connsiteX57" fmla="*/ 1403985 w 2447925"/>
                <a:gd name="connsiteY57" fmla="*/ 3731895 h 3838575"/>
                <a:gd name="connsiteX58" fmla="*/ 1553528 w 2447925"/>
                <a:gd name="connsiteY58" fmla="*/ 3730943 h 3838575"/>
                <a:gd name="connsiteX59" fmla="*/ 1581150 w 2447925"/>
                <a:gd name="connsiteY59" fmla="*/ 3703320 h 3838575"/>
                <a:gd name="connsiteX60" fmla="*/ 1705928 w 2447925"/>
                <a:gd name="connsiteY60" fmla="*/ 2683193 h 3838575"/>
                <a:gd name="connsiteX61" fmla="*/ 1743075 w 2447925"/>
                <a:gd name="connsiteY61" fmla="*/ 2379345 h 3838575"/>
                <a:gd name="connsiteX62" fmla="*/ 1848803 w 2447925"/>
                <a:gd name="connsiteY62" fmla="*/ 2379345 h 3838575"/>
                <a:gd name="connsiteX63" fmla="*/ 2013585 w 2447925"/>
                <a:gd name="connsiteY63" fmla="*/ 3736658 h 3838575"/>
                <a:gd name="connsiteX64" fmla="*/ 2185988 w 2447925"/>
                <a:gd name="connsiteY64" fmla="*/ 3736658 h 3838575"/>
                <a:gd name="connsiteX65" fmla="*/ 2126933 w 2447925"/>
                <a:gd name="connsiteY65" fmla="*/ 1644015 h 3838575"/>
                <a:gd name="connsiteX66" fmla="*/ 2239328 w 2447925"/>
                <a:gd name="connsiteY66" fmla="*/ 1644015 h 3838575"/>
                <a:gd name="connsiteX67" fmla="*/ 2254568 w 2447925"/>
                <a:gd name="connsiteY67" fmla="*/ 2206943 h 3838575"/>
                <a:gd name="connsiteX68" fmla="*/ 2353628 w 2447925"/>
                <a:gd name="connsiteY68" fmla="*/ 2207895 h 38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447925" h="3838575">
                  <a:moveTo>
                    <a:pt x="2445068" y="2316480"/>
                  </a:moveTo>
                  <a:cubicBezTo>
                    <a:pt x="2382203" y="2316480"/>
                    <a:pt x="2322195" y="2316480"/>
                    <a:pt x="2254568" y="2316480"/>
                  </a:cubicBezTo>
                  <a:cubicBezTo>
                    <a:pt x="2269808" y="2827020"/>
                    <a:pt x="2284095" y="3333750"/>
                    <a:pt x="2298383" y="3843337"/>
                  </a:cubicBezTo>
                  <a:cubicBezTo>
                    <a:pt x="2166938" y="3843337"/>
                    <a:pt x="2040255" y="3843337"/>
                    <a:pt x="1908810" y="3843337"/>
                  </a:cubicBezTo>
                  <a:cubicBezTo>
                    <a:pt x="1869758" y="3526155"/>
                    <a:pt x="1831658" y="3208020"/>
                    <a:pt x="1792605" y="2889885"/>
                  </a:cubicBezTo>
                  <a:cubicBezTo>
                    <a:pt x="1789748" y="2889885"/>
                    <a:pt x="1787843" y="2889885"/>
                    <a:pt x="1784985" y="2890837"/>
                  </a:cubicBezTo>
                  <a:cubicBezTo>
                    <a:pt x="1745933" y="3208020"/>
                    <a:pt x="1707833" y="3526155"/>
                    <a:pt x="1668780" y="3845243"/>
                  </a:cubicBezTo>
                  <a:cubicBezTo>
                    <a:pt x="1537335" y="3845243"/>
                    <a:pt x="1410653" y="3845243"/>
                    <a:pt x="1279208" y="3845243"/>
                  </a:cubicBezTo>
                  <a:cubicBezTo>
                    <a:pt x="1279208" y="3820478"/>
                    <a:pt x="1278255" y="3796665"/>
                    <a:pt x="1279208" y="3773805"/>
                  </a:cubicBezTo>
                  <a:cubicBezTo>
                    <a:pt x="1301115" y="3018473"/>
                    <a:pt x="1323023" y="2263140"/>
                    <a:pt x="1343025" y="1508760"/>
                  </a:cubicBezTo>
                  <a:cubicBezTo>
                    <a:pt x="1343978" y="1477327"/>
                    <a:pt x="1342073" y="1443990"/>
                    <a:pt x="1330643" y="1415415"/>
                  </a:cubicBezTo>
                  <a:cubicBezTo>
                    <a:pt x="1310640" y="1363980"/>
                    <a:pt x="1273493" y="1323975"/>
                    <a:pt x="1211580" y="1334452"/>
                  </a:cubicBezTo>
                  <a:cubicBezTo>
                    <a:pt x="1100138" y="1353502"/>
                    <a:pt x="1023938" y="1306830"/>
                    <a:pt x="948690" y="1226820"/>
                  </a:cubicBezTo>
                  <a:cubicBezTo>
                    <a:pt x="792480" y="1058227"/>
                    <a:pt x="625793" y="899160"/>
                    <a:pt x="461963" y="737235"/>
                  </a:cubicBezTo>
                  <a:cubicBezTo>
                    <a:pt x="393383" y="669608"/>
                    <a:pt x="374333" y="594360"/>
                    <a:pt x="401955" y="502920"/>
                  </a:cubicBezTo>
                  <a:cubicBezTo>
                    <a:pt x="405765" y="488632"/>
                    <a:pt x="397193" y="463867"/>
                    <a:pt x="385763" y="452438"/>
                  </a:cubicBezTo>
                  <a:cubicBezTo>
                    <a:pt x="271463" y="338138"/>
                    <a:pt x="156210" y="224790"/>
                    <a:pt x="40005" y="111442"/>
                  </a:cubicBezTo>
                  <a:cubicBezTo>
                    <a:pt x="28575" y="100965"/>
                    <a:pt x="14288" y="93345"/>
                    <a:pt x="0" y="83820"/>
                  </a:cubicBezTo>
                  <a:cubicBezTo>
                    <a:pt x="36195" y="51435"/>
                    <a:pt x="62865" y="27622"/>
                    <a:pt x="93345" y="0"/>
                  </a:cubicBezTo>
                  <a:cubicBezTo>
                    <a:pt x="161925" y="67627"/>
                    <a:pt x="237172" y="140017"/>
                    <a:pt x="311468" y="213360"/>
                  </a:cubicBezTo>
                  <a:cubicBezTo>
                    <a:pt x="364808" y="265747"/>
                    <a:pt x="418147" y="317182"/>
                    <a:pt x="470535" y="370522"/>
                  </a:cubicBezTo>
                  <a:cubicBezTo>
                    <a:pt x="487680" y="387667"/>
                    <a:pt x="501015" y="394335"/>
                    <a:pt x="527685" y="383857"/>
                  </a:cubicBezTo>
                  <a:cubicBezTo>
                    <a:pt x="609600" y="351472"/>
                    <a:pt x="682943" y="371475"/>
                    <a:pt x="744855" y="433388"/>
                  </a:cubicBezTo>
                  <a:cubicBezTo>
                    <a:pt x="861060" y="550545"/>
                    <a:pt x="979170" y="665797"/>
                    <a:pt x="1094423" y="783908"/>
                  </a:cubicBezTo>
                  <a:cubicBezTo>
                    <a:pt x="1124903" y="815340"/>
                    <a:pt x="1155383" y="826770"/>
                    <a:pt x="1198245" y="825818"/>
                  </a:cubicBezTo>
                  <a:cubicBezTo>
                    <a:pt x="1314450" y="822960"/>
                    <a:pt x="1429703" y="826770"/>
                    <a:pt x="1545908" y="823913"/>
                  </a:cubicBezTo>
                  <a:cubicBezTo>
                    <a:pt x="1578293" y="822960"/>
                    <a:pt x="1593533" y="834390"/>
                    <a:pt x="1607820" y="862013"/>
                  </a:cubicBezTo>
                  <a:cubicBezTo>
                    <a:pt x="1653540" y="952500"/>
                    <a:pt x="1702118" y="1042035"/>
                    <a:pt x="1750695" y="1130618"/>
                  </a:cubicBezTo>
                  <a:cubicBezTo>
                    <a:pt x="1760220" y="1147763"/>
                    <a:pt x="1777365" y="1162050"/>
                    <a:pt x="1791653" y="1177290"/>
                  </a:cubicBezTo>
                  <a:cubicBezTo>
                    <a:pt x="1806893" y="1161098"/>
                    <a:pt x="1825943" y="1147763"/>
                    <a:pt x="1836420" y="1128713"/>
                  </a:cubicBezTo>
                  <a:cubicBezTo>
                    <a:pt x="1885950" y="1038225"/>
                    <a:pt x="1932623" y="946785"/>
                    <a:pt x="1984058" y="857250"/>
                  </a:cubicBezTo>
                  <a:cubicBezTo>
                    <a:pt x="1992630" y="842010"/>
                    <a:pt x="2016443" y="826770"/>
                    <a:pt x="2033588" y="826770"/>
                  </a:cubicBezTo>
                  <a:cubicBezTo>
                    <a:pt x="2208848" y="822008"/>
                    <a:pt x="2371725" y="928688"/>
                    <a:pt x="2438400" y="1090613"/>
                  </a:cubicBezTo>
                  <a:cubicBezTo>
                    <a:pt x="2445068" y="1105852"/>
                    <a:pt x="2449830" y="1123950"/>
                    <a:pt x="2449830" y="1141095"/>
                  </a:cubicBezTo>
                  <a:cubicBezTo>
                    <a:pt x="2450783" y="1526858"/>
                    <a:pt x="2449830" y="1912620"/>
                    <a:pt x="2449830" y="2298383"/>
                  </a:cubicBezTo>
                  <a:cubicBezTo>
                    <a:pt x="2448878" y="2300287"/>
                    <a:pt x="2446973" y="2305050"/>
                    <a:pt x="2445068" y="2316480"/>
                  </a:cubicBezTo>
                  <a:close/>
                  <a:moveTo>
                    <a:pt x="2353628" y="2207895"/>
                  </a:moveTo>
                  <a:cubicBezTo>
                    <a:pt x="2355533" y="2201228"/>
                    <a:pt x="2358390" y="2196465"/>
                    <a:pt x="2358390" y="2192655"/>
                  </a:cubicBezTo>
                  <a:cubicBezTo>
                    <a:pt x="2358390" y="1875473"/>
                    <a:pt x="2361248" y="1557338"/>
                    <a:pt x="2357438" y="1240155"/>
                  </a:cubicBezTo>
                  <a:cubicBezTo>
                    <a:pt x="2355533" y="1089660"/>
                    <a:pt x="2253615" y="973455"/>
                    <a:pt x="2113598" y="935355"/>
                  </a:cubicBezTo>
                  <a:cubicBezTo>
                    <a:pt x="2080260" y="926783"/>
                    <a:pt x="2062163" y="929640"/>
                    <a:pt x="2045970" y="962977"/>
                  </a:cubicBezTo>
                  <a:cubicBezTo>
                    <a:pt x="2013585" y="1030605"/>
                    <a:pt x="1977390" y="1095375"/>
                    <a:pt x="1942148" y="1161098"/>
                  </a:cubicBezTo>
                  <a:cubicBezTo>
                    <a:pt x="1877378" y="1283018"/>
                    <a:pt x="1877378" y="1284923"/>
                    <a:pt x="1740218" y="1279208"/>
                  </a:cubicBezTo>
                  <a:cubicBezTo>
                    <a:pt x="1723073" y="1278255"/>
                    <a:pt x="1699260" y="1263968"/>
                    <a:pt x="1690688" y="1248727"/>
                  </a:cubicBezTo>
                  <a:cubicBezTo>
                    <a:pt x="1637348" y="1154430"/>
                    <a:pt x="1587818" y="1059180"/>
                    <a:pt x="1538288" y="963930"/>
                  </a:cubicBezTo>
                  <a:cubicBezTo>
                    <a:pt x="1524953" y="938213"/>
                    <a:pt x="1509713" y="927735"/>
                    <a:pt x="1480185" y="927735"/>
                  </a:cubicBezTo>
                  <a:cubicBezTo>
                    <a:pt x="1363028" y="929640"/>
                    <a:pt x="1244918" y="929640"/>
                    <a:pt x="1127760" y="926783"/>
                  </a:cubicBezTo>
                  <a:cubicBezTo>
                    <a:pt x="1102995" y="925830"/>
                    <a:pt x="1072515" y="914400"/>
                    <a:pt x="1054418" y="897255"/>
                  </a:cubicBezTo>
                  <a:cubicBezTo>
                    <a:pt x="922020" y="768668"/>
                    <a:pt x="793433" y="637222"/>
                    <a:pt x="662940" y="507683"/>
                  </a:cubicBezTo>
                  <a:cubicBezTo>
                    <a:pt x="608647" y="454342"/>
                    <a:pt x="539115" y="462915"/>
                    <a:pt x="509588" y="526733"/>
                  </a:cubicBezTo>
                  <a:cubicBezTo>
                    <a:pt x="488633" y="572452"/>
                    <a:pt x="507683" y="608647"/>
                    <a:pt x="541020" y="641033"/>
                  </a:cubicBezTo>
                  <a:cubicBezTo>
                    <a:pt x="702945" y="802005"/>
                    <a:pt x="867728" y="961072"/>
                    <a:pt x="1024890" y="1126808"/>
                  </a:cubicBezTo>
                  <a:cubicBezTo>
                    <a:pt x="1086803" y="1192530"/>
                    <a:pt x="1149668" y="1226820"/>
                    <a:pt x="1239203" y="1213485"/>
                  </a:cubicBezTo>
                  <a:cubicBezTo>
                    <a:pt x="1316355" y="1202055"/>
                    <a:pt x="1368743" y="1244918"/>
                    <a:pt x="1411605" y="1302068"/>
                  </a:cubicBezTo>
                  <a:cubicBezTo>
                    <a:pt x="1460183" y="1365885"/>
                    <a:pt x="1468755" y="1440180"/>
                    <a:pt x="1465898" y="1518285"/>
                  </a:cubicBezTo>
                  <a:cubicBezTo>
                    <a:pt x="1456373" y="1771650"/>
                    <a:pt x="1448753" y="2025968"/>
                    <a:pt x="1441133" y="2279333"/>
                  </a:cubicBezTo>
                  <a:cubicBezTo>
                    <a:pt x="1428750" y="2696528"/>
                    <a:pt x="1415415" y="3113723"/>
                    <a:pt x="1403985" y="3530918"/>
                  </a:cubicBezTo>
                  <a:cubicBezTo>
                    <a:pt x="1402080" y="3596640"/>
                    <a:pt x="1403985" y="3663315"/>
                    <a:pt x="1403985" y="3731895"/>
                  </a:cubicBezTo>
                  <a:cubicBezTo>
                    <a:pt x="1456373" y="3731895"/>
                    <a:pt x="1504950" y="3733800"/>
                    <a:pt x="1553528" y="3730943"/>
                  </a:cubicBezTo>
                  <a:cubicBezTo>
                    <a:pt x="1563053" y="3729990"/>
                    <a:pt x="1579245" y="3713798"/>
                    <a:pt x="1581150" y="3703320"/>
                  </a:cubicBezTo>
                  <a:cubicBezTo>
                    <a:pt x="1624013" y="3363278"/>
                    <a:pt x="1664970" y="3023235"/>
                    <a:pt x="1705928" y="2683193"/>
                  </a:cubicBezTo>
                  <a:cubicBezTo>
                    <a:pt x="1718310" y="2581275"/>
                    <a:pt x="1730693" y="2479358"/>
                    <a:pt x="1743075" y="2379345"/>
                  </a:cubicBezTo>
                  <a:cubicBezTo>
                    <a:pt x="1781175" y="2379345"/>
                    <a:pt x="1813560" y="2379345"/>
                    <a:pt x="1848803" y="2379345"/>
                  </a:cubicBezTo>
                  <a:cubicBezTo>
                    <a:pt x="1904048" y="2831783"/>
                    <a:pt x="1958340" y="3283268"/>
                    <a:pt x="2013585" y="3736658"/>
                  </a:cubicBezTo>
                  <a:cubicBezTo>
                    <a:pt x="2071688" y="3736658"/>
                    <a:pt x="2125980" y="3736658"/>
                    <a:pt x="2185988" y="3736658"/>
                  </a:cubicBezTo>
                  <a:cubicBezTo>
                    <a:pt x="2165985" y="3036570"/>
                    <a:pt x="2145983" y="2340293"/>
                    <a:pt x="2126933" y="1644015"/>
                  </a:cubicBezTo>
                  <a:cubicBezTo>
                    <a:pt x="2167890" y="1644015"/>
                    <a:pt x="2202180" y="1644015"/>
                    <a:pt x="2239328" y="1644015"/>
                  </a:cubicBezTo>
                  <a:cubicBezTo>
                    <a:pt x="2244090" y="1833562"/>
                    <a:pt x="2249805" y="2020252"/>
                    <a:pt x="2254568" y="2206943"/>
                  </a:cubicBezTo>
                  <a:cubicBezTo>
                    <a:pt x="2291715" y="2207895"/>
                    <a:pt x="2322195" y="2207895"/>
                    <a:pt x="2353628" y="2207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78" name="Полилиния: фигура 1164">
              <a:extLst>
                <a:ext uri="{FF2B5EF4-FFF2-40B4-BE49-F238E27FC236}">
                  <a16:creationId xmlns:a16="http://schemas.microsoft.com/office/drawing/2014/main" id="{36A8866A-FFA0-45FD-859D-3EA49DCB3156}"/>
                </a:ext>
              </a:extLst>
            </p:cNvPr>
            <p:cNvSpPr/>
            <p:nvPr/>
          </p:nvSpPr>
          <p:spPr>
            <a:xfrm>
              <a:off x="2183971" y="1138237"/>
              <a:ext cx="3752850" cy="2009775"/>
            </a:xfrm>
            <a:custGeom>
              <a:avLst/>
              <a:gdLst>
                <a:gd name="connsiteX0" fmla="*/ 244904 w 3752850"/>
                <a:gd name="connsiteY0" fmla="*/ 113348 h 2009775"/>
                <a:gd name="connsiteX1" fmla="*/ 244904 w 3752850"/>
                <a:gd name="connsiteY1" fmla="*/ 1901190 h 2009775"/>
                <a:gd name="connsiteX2" fmla="*/ 3203369 w 3752850"/>
                <a:gd name="connsiteY2" fmla="*/ 1901190 h 2009775"/>
                <a:gd name="connsiteX3" fmla="*/ 3203369 w 3752850"/>
                <a:gd name="connsiteY3" fmla="*/ 2015490 h 2009775"/>
                <a:gd name="connsiteX4" fmla="*/ 3146219 w 3752850"/>
                <a:gd name="connsiteY4" fmla="*/ 2015490 h 2009775"/>
                <a:gd name="connsiteX5" fmla="*/ 56309 w 3752850"/>
                <a:gd name="connsiteY5" fmla="*/ 2016443 h 2009775"/>
                <a:gd name="connsiteX6" fmla="*/ 1064 w 3752850"/>
                <a:gd name="connsiteY6" fmla="*/ 1960245 h 2009775"/>
                <a:gd name="connsiteX7" fmla="*/ 1064 w 3752850"/>
                <a:gd name="connsiteY7" fmla="*/ 1904048 h 2009775"/>
                <a:gd name="connsiteX8" fmla="*/ 124889 w 3752850"/>
                <a:gd name="connsiteY8" fmla="*/ 1904048 h 2009775"/>
                <a:gd name="connsiteX9" fmla="*/ 124889 w 3752850"/>
                <a:gd name="connsiteY9" fmla="*/ 110490 h 2009775"/>
                <a:gd name="connsiteX10" fmla="*/ 4874 w 3752850"/>
                <a:gd name="connsiteY10" fmla="*/ 110490 h 2009775"/>
                <a:gd name="connsiteX11" fmla="*/ 6779 w 3752850"/>
                <a:gd name="connsiteY11" fmla="*/ 0 h 2009775"/>
                <a:gd name="connsiteX12" fmla="*/ 3757724 w 3752850"/>
                <a:gd name="connsiteY12" fmla="*/ 0 h 2009775"/>
                <a:gd name="connsiteX13" fmla="*/ 3757724 w 3752850"/>
                <a:gd name="connsiteY13" fmla="*/ 107633 h 2009775"/>
                <a:gd name="connsiteX14" fmla="*/ 3628184 w 3752850"/>
                <a:gd name="connsiteY14" fmla="*/ 107633 h 2009775"/>
                <a:gd name="connsiteX15" fmla="*/ 3628184 w 3752850"/>
                <a:gd name="connsiteY15" fmla="*/ 1479233 h 2009775"/>
                <a:gd name="connsiteX16" fmla="*/ 3514837 w 3752850"/>
                <a:gd name="connsiteY16" fmla="*/ 1479233 h 2009775"/>
                <a:gd name="connsiteX17" fmla="*/ 3514837 w 3752850"/>
                <a:gd name="connsiteY17" fmla="*/ 113348 h 2009775"/>
                <a:gd name="connsiteX18" fmla="*/ 244904 w 3752850"/>
                <a:gd name="connsiteY18" fmla="*/ 113348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2850" h="2009775">
                  <a:moveTo>
                    <a:pt x="244904" y="113348"/>
                  </a:moveTo>
                  <a:cubicBezTo>
                    <a:pt x="244904" y="709613"/>
                    <a:pt x="244904" y="1303020"/>
                    <a:pt x="244904" y="1901190"/>
                  </a:cubicBezTo>
                  <a:cubicBezTo>
                    <a:pt x="1230742" y="1901190"/>
                    <a:pt x="2215627" y="1901190"/>
                    <a:pt x="3203369" y="1901190"/>
                  </a:cubicBezTo>
                  <a:cubicBezTo>
                    <a:pt x="3203369" y="1940243"/>
                    <a:pt x="3203369" y="1974533"/>
                    <a:pt x="3203369" y="2015490"/>
                  </a:cubicBezTo>
                  <a:cubicBezTo>
                    <a:pt x="3183367" y="2015490"/>
                    <a:pt x="3165269" y="2015490"/>
                    <a:pt x="3146219" y="2015490"/>
                  </a:cubicBezTo>
                  <a:cubicBezTo>
                    <a:pt x="2116567" y="2015490"/>
                    <a:pt x="1085962" y="2015490"/>
                    <a:pt x="56309" y="2016443"/>
                  </a:cubicBezTo>
                  <a:cubicBezTo>
                    <a:pt x="12494" y="2016443"/>
                    <a:pt x="-4651" y="2004060"/>
                    <a:pt x="1064" y="1960245"/>
                  </a:cubicBezTo>
                  <a:cubicBezTo>
                    <a:pt x="2969" y="1943100"/>
                    <a:pt x="1064" y="1925955"/>
                    <a:pt x="1064" y="1904048"/>
                  </a:cubicBezTo>
                  <a:cubicBezTo>
                    <a:pt x="43927" y="1904048"/>
                    <a:pt x="82979" y="1904048"/>
                    <a:pt x="124889" y="1904048"/>
                  </a:cubicBezTo>
                  <a:cubicBezTo>
                    <a:pt x="124889" y="1304925"/>
                    <a:pt x="124889" y="711518"/>
                    <a:pt x="124889" y="110490"/>
                  </a:cubicBezTo>
                  <a:cubicBezTo>
                    <a:pt x="86789" y="110490"/>
                    <a:pt x="47737" y="110490"/>
                    <a:pt x="4874" y="110490"/>
                  </a:cubicBezTo>
                  <a:cubicBezTo>
                    <a:pt x="6779" y="71438"/>
                    <a:pt x="6779" y="37148"/>
                    <a:pt x="6779" y="0"/>
                  </a:cubicBezTo>
                  <a:cubicBezTo>
                    <a:pt x="1255507" y="0"/>
                    <a:pt x="2505187" y="0"/>
                    <a:pt x="3757724" y="0"/>
                  </a:cubicBezTo>
                  <a:cubicBezTo>
                    <a:pt x="3757724" y="35243"/>
                    <a:pt x="3757724" y="69533"/>
                    <a:pt x="3757724" y="107633"/>
                  </a:cubicBezTo>
                  <a:cubicBezTo>
                    <a:pt x="3715814" y="107633"/>
                    <a:pt x="3674857" y="107633"/>
                    <a:pt x="3628184" y="107633"/>
                  </a:cubicBezTo>
                  <a:cubicBezTo>
                    <a:pt x="3628184" y="566738"/>
                    <a:pt x="3628184" y="1021080"/>
                    <a:pt x="3628184" y="1479233"/>
                  </a:cubicBezTo>
                  <a:cubicBezTo>
                    <a:pt x="3589132" y="1479233"/>
                    <a:pt x="3554842" y="1479233"/>
                    <a:pt x="3514837" y="1479233"/>
                  </a:cubicBezTo>
                  <a:cubicBezTo>
                    <a:pt x="3514837" y="1025843"/>
                    <a:pt x="3514837" y="571500"/>
                    <a:pt x="3514837" y="113348"/>
                  </a:cubicBezTo>
                  <a:cubicBezTo>
                    <a:pt x="2423272" y="113348"/>
                    <a:pt x="1336469" y="113348"/>
                    <a:pt x="244904" y="1133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79" name="Полилиния: фигура 1165">
              <a:extLst>
                <a:ext uri="{FF2B5EF4-FFF2-40B4-BE49-F238E27FC236}">
                  <a16:creationId xmlns:a16="http://schemas.microsoft.com/office/drawing/2014/main" id="{D854BFDB-97C2-4723-BE74-EF80F52C039C}"/>
                </a:ext>
              </a:extLst>
            </p:cNvPr>
            <p:cNvSpPr/>
            <p:nvPr/>
          </p:nvSpPr>
          <p:spPr>
            <a:xfrm>
              <a:off x="2647950" y="1460182"/>
              <a:ext cx="1743075" cy="1371600"/>
            </a:xfrm>
            <a:custGeom>
              <a:avLst/>
              <a:gdLst>
                <a:gd name="connsiteX0" fmla="*/ 1028700 w 1743075"/>
                <a:gd name="connsiteY0" fmla="*/ 0 h 1371600"/>
                <a:gd name="connsiteX1" fmla="*/ 1140143 w 1743075"/>
                <a:gd name="connsiteY1" fmla="*/ 0 h 1371600"/>
                <a:gd name="connsiteX2" fmla="*/ 1140143 w 1743075"/>
                <a:gd name="connsiteY2" fmla="*/ 1262063 h 1371600"/>
                <a:gd name="connsiteX3" fmla="*/ 1456373 w 1743075"/>
                <a:gd name="connsiteY3" fmla="*/ 1262063 h 1371600"/>
                <a:gd name="connsiteX4" fmla="*/ 1456373 w 1743075"/>
                <a:gd name="connsiteY4" fmla="*/ 631508 h 1371600"/>
                <a:gd name="connsiteX5" fmla="*/ 1568768 w 1743075"/>
                <a:gd name="connsiteY5" fmla="*/ 631508 h 1371600"/>
                <a:gd name="connsiteX6" fmla="*/ 1568768 w 1743075"/>
                <a:gd name="connsiteY6" fmla="*/ 1263968 h 1371600"/>
                <a:gd name="connsiteX7" fmla="*/ 1747838 w 1743075"/>
                <a:gd name="connsiteY7" fmla="*/ 1263968 h 1371600"/>
                <a:gd name="connsiteX8" fmla="*/ 1747838 w 1743075"/>
                <a:gd name="connsiteY8" fmla="*/ 1374458 h 1371600"/>
                <a:gd name="connsiteX9" fmla="*/ 0 w 1743075"/>
                <a:gd name="connsiteY9" fmla="*/ 1374458 h 1371600"/>
                <a:gd name="connsiteX10" fmla="*/ 0 w 1743075"/>
                <a:gd name="connsiteY10" fmla="*/ 1266825 h 1371600"/>
                <a:gd name="connsiteX11" fmla="*/ 181927 w 1743075"/>
                <a:gd name="connsiteY11" fmla="*/ 1266825 h 1371600"/>
                <a:gd name="connsiteX12" fmla="*/ 181927 w 1743075"/>
                <a:gd name="connsiteY12" fmla="*/ 794385 h 1371600"/>
                <a:gd name="connsiteX13" fmla="*/ 294323 w 1743075"/>
                <a:gd name="connsiteY13" fmla="*/ 794385 h 1371600"/>
                <a:gd name="connsiteX14" fmla="*/ 294323 w 1743075"/>
                <a:gd name="connsiteY14" fmla="*/ 1263015 h 1371600"/>
                <a:gd name="connsiteX15" fmla="*/ 601980 w 1743075"/>
                <a:gd name="connsiteY15" fmla="*/ 1263015 h 1371600"/>
                <a:gd name="connsiteX16" fmla="*/ 601980 w 1743075"/>
                <a:gd name="connsiteY16" fmla="*/ 397193 h 1371600"/>
                <a:gd name="connsiteX17" fmla="*/ 713422 w 1743075"/>
                <a:gd name="connsiteY17" fmla="*/ 397193 h 1371600"/>
                <a:gd name="connsiteX18" fmla="*/ 713422 w 1743075"/>
                <a:gd name="connsiteY18" fmla="*/ 1262063 h 1371600"/>
                <a:gd name="connsiteX19" fmla="*/ 1028700 w 1743075"/>
                <a:gd name="connsiteY19" fmla="*/ 1262063 h 1371600"/>
                <a:gd name="connsiteX20" fmla="*/ 1028700 w 1743075"/>
                <a:gd name="connsiteY20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43075" h="1371600">
                  <a:moveTo>
                    <a:pt x="1028700" y="0"/>
                  </a:moveTo>
                  <a:cubicBezTo>
                    <a:pt x="1068705" y="0"/>
                    <a:pt x="1102043" y="0"/>
                    <a:pt x="1140143" y="0"/>
                  </a:cubicBezTo>
                  <a:cubicBezTo>
                    <a:pt x="1140143" y="419100"/>
                    <a:pt x="1140143" y="839153"/>
                    <a:pt x="1140143" y="1262063"/>
                  </a:cubicBezTo>
                  <a:cubicBezTo>
                    <a:pt x="1247775" y="1262063"/>
                    <a:pt x="1349693" y="1262063"/>
                    <a:pt x="1456373" y="1262063"/>
                  </a:cubicBezTo>
                  <a:cubicBezTo>
                    <a:pt x="1456373" y="1052513"/>
                    <a:pt x="1456373" y="843915"/>
                    <a:pt x="1456373" y="631508"/>
                  </a:cubicBezTo>
                  <a:cubicBezTo>
                    <a:pt x="1495425" y="631508"/>
                    <a:pt x="1528763" y="631508"/>
                    <a:pt x="1568768" y="631508"/>
                  </a:cubicBezTo>
                  <a:cubicBezTo>
                    <a:pt x="1568768" y="840105"/>
                    <a:pt x="1568768" y="1049655"/>
                    <a:pt x="1568768" y="1263968"/>
                  </a:cubicBezTo>
                  <a:cubicBezTo>
                    <a:pt x="1630680" y="1263968"/>
                    <a:pt x="1687830" y="1263968"/>
                    <a:pt x="1747838" y="1263968"/>
                  </a:cubicBezTo>
                  <a:cubicBezTo>
                    <a:pt x="1747838" y="1302068"/>
                    <a:pt x="1747838" y="1336358"/>
                    <a:pt x="1747838" y="1374458"/>
                  </a:cubicBezTo>
                  <a:cubicBezTo>
                    <a:pt x="1166813" y="1374458"/>
                    <a:pt x="585788" y="1374458"/>
                    <a:pt x="0" y="1374458"/>
                  </a:cubicBezTo>
                  <a:cubicBezTo>
                    <a:pt x="0" y="1340168"/>
                    <a:pt x="0" y="1306830"/>
                    <a:pt x="0" y="1266825"/>
                  </a:cubicBezTo>
                  <a:cubicBezTo>
                    <a:pt x="58102" y="1266825"/>
                    <a:pt x="118110" y="1266825"/>
                    <a:pt x="181927" y="1266825"/>
                  </a:cubicBezTo>
                  <a:cubicBezTo>
                    <a:pt x="181927" y="1105853"/>
                    <a:pt x="181927" y="951548"/>
                    <a:pt x="181927" y="794385"/>
                  </a:cubicBezTo>
                  <a:cubicBezTo>
                    <a:pt x="221933" y="794385"/>
                    <a:pt x="255270" y="794385"/>
                    <a:pt x="294323" y="794385"/>
                  </a:cubicBezTo>
                  <a:cubicBezTo>
                    <a:pt x="294323" y="950595"/>
                    <a:pt x="294323" y="1104900"/>
                    <a:pt x="294323" y="1263015"/>
                  </a:cubicBezTo>
                  <a:cubicBezTo>
                    <a:pt x="398145" y="1263015"/>
                    <a:pt x="497205" y="1263015"/>
                    <a:pt x="601980" y="1263015"/>
                  </a:cubicBezTo>
                  <a:cubicBezTo>
                    <a:pt x="601980" y="973455"/>
                    <a:pt x="601980" y="687705"/>
                    <a:pt x="601980" y="397193"/>
                  </a:cubicBezTo>
                  <a:cubicBezTo>
                    <a:pt x="641033" y="397193"/>
                    <a:pt x="675323" y="397193"/>
                    <a:pt x="713422" y="397193"/>
                  </a:cubicBezTo>
                  <a:cubicBezTo>
                    <a:pt x="713422" y="684848"/>
                    <a:pt x="713422" y="971550"/>
                    <a:pt x="713422" y="1262063"/>
                  </a:cubicBezTo>
                  <a:cubicBezTo>
                    <a:pt x="820103" y="1262063"/>
                    <a:pt x="922020" y="1262063"/>
                    <a:pt x="1028700" y="1262063"/>
                  </a:cubicBezTo>
                  <a:cubicBezTo>
                    <a:pt x="1028700" y="842010"/>
                    <a:pt x="1028700" y="423863"/>
                    <a:pt x="10287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80" name="Полилиния: фигура 1166">
              <a:extLst>
                <a:ext uri="{FF2B5EF4-FFF2-40B4-BE49-F238E27FC236}">
                  <a16:creationId xmlns:a16="http://schemas.microsoft.com/office/drawing/2014/main" id="{8E580A39-9216-4D71-BAB0-A3D49832FA82}"/>
                </a:ext>
              </a:extLst>
            </p:cNvPr>
            <p:cNvSpPr/>
            <p:nvPr/>
          </p:nvSpPr>
          <p:spPr>
            <a:xfrm>
              <a:off x="3544236" y="4157658"/>
              <a:ext cx="685800" cy="685800"/>
            </a:xfrm>
            <a:custGeom>
              <a:avLst/>
              <a:gdLst>
                <a:gd name="connsiteX0" fmla="*/ 17 w 685800"/>
                <a:gd name="connsiteY0" fmla="*/ 343857 h 685800"/>
                <a:gd name="connsiteX1" fmla="*/ 348632 w 685800"/>
                <a:gd name="connsiteY1" fmla="*/ 4 h 685800"/>
                <a:gd name="connsiteX2" fmla="*/ 690579 w 685800"/>
                <a:gd name="connsiteY2" fmla="*/ 349572 h 685800"/>
                <a:gd name="connsiteX3" fmla="*/ 344822 w 685800"/>
                <a:gd name="connsiteY3" fmla="*/ 691519 h 685800"/>
                <a:gd name="connsiteX4" fmla="*/ 17 w 685800"/>
                <a:gd name="connsiteY4" fmla="*/ 343857 h 685800"/>
                <a:gd name="connsiteX5" fmla="*/ 336249 w 685800"/>
                <a:gd name="connsiteY5" fmla="*/ 112399 h 685800"/>
                <a:gd name="connsiteX6" fmla="*/ 104792 w 685800"/>
                <a:gd name="connsiteY6" fmla="*/ 347667 h 685800"/>
                <a:gd name="connsiteX7" fmla="*/ 337202 w 685800"/>
                <a:gd name="connsiteY7" fmla="*/ 578172 h 685800"/>
                <a:gd name="connsiteX8" fmla="*/ 570564 w 685800"/>
                <a:gd name="connsiteY8" fmla="*/ 340047 h 685800"/>
                <a:gd name="connsiteX9" fmla="*/ 336249 w 685800"/>
                <a:gd name="connsiteY9" fmla="*/ 112399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85800">
                  <a:moveTo>
                    <a:pt x="17" y="343857"/>
                  </a:moveTo>
                  <a:cubicBezTo>
                    <a:pt x="1922" y="155262"/>
                    <a:pt x="160037" y="-948"/>
                    <a:pt x="348632" y="4"/>
                  </a:cubicBezTo>
                  <a:cubicBezTo>
                    <a:pt x="534369" y="957"/>
                    <a:pt x="694389" y="163834"/>
                    <a:pt x="690579" y="349572"/>
                  </a:cubicBezTo>
                  <a:cubicBezTo>
                    <a:pt x="686769" y="536262"/>
                    <a:pt x="529607" y="691519"/>
                    <a:pt x="344822" y="691519"/>
                  </a:cubicBezTo>
                  <a:cubicBezTo>
                    <a:pt x="157179" y="690567"/>
                    <a:pt x="-1888" y="529594"/>
                    <a:pt x="17" y="343857"/>
                  </a:cubicBezTo>
                  <a:close/>
                  <a:moveTo>
                    <a:pt x="336249" y="112399"/>
                  </a:moveTo>
                  <a:cubicBezTo>
                    <a:pt x="209567" y="113352"/>
                    <a:pt x="102887" y="220984"/>
                    <a:pt x="104792" y="347667"/>
                  </a:cubicBezTo>
                  <a:cubicBezTo>
                    <a:pt x="106697" y="472444"/>
                    <a:pt x="213377" y="578172"/>
                    <a:pt x="337202" y="578172"/>
                  </a:cubicBezTo>
                  <a:cubicBezTo>
                    <a:pt x="467694" y="577219"/>
                    <a:pt x="572469" y="470539"/>
                    <a:pt x="570564" y="340047"/>
                  </a:cubicBezTo>
                  <a:cubicBezTo>
                    <a:pt x="568659" y="215269"/>
                    <a:pt x="461979" y="112399"/>
                    <a:pt x="336249" y="112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81" name="Полилиния: фигура 1167">
              <a:extLst>
                <a:ext uri="{FF2B5EF4-FFF2-40B4-BE49-F238E27FC236}">
                  <a16:creationId xmlns:a16="http://schemas.microsoft.com/office/drawing/2014/main" id="{371692E5-79F1-410F-8D60-B6838F225D82}"/>
                </a:ext>
              </a:extLst>
            </p:cNvPr>
            <p:cNvSpPr/>
            <p:nvPr/>
          </p:nvSpPr>
          <p:spPr>
            <a:xfrm>
              <a:off x="2440300" y="4316730"/>
              <a:ext cx="628650" cy="628650"/>
            </a:xfrm>
            <a:custGeom>
              <a:avLst/>
              <a:gdLst>
                <a:gd name="connsiteX0" fmla="*/ 316235 w 628650"/>
                <a:gd name="connsiteY0" fmla="*/ 0 h 628650"/>
                <a:gd name="connsiteX1" fmla="*/ 630560 w 628650"/>
                <a:gd name="connsiteY1" fmla="*/ 310515 h 628650"/>
                <a:gd name="connsiteX2" fmla="*/ 315282 w 628650"/>
                <a:gd name="connsiteY2" fmla="*/ 630555 h 628650"/>
                <a:gd name="connsiteX3" fmla="*/ 5 w 628650"/>
                <a:gd name="connsiteY3" fmla="*/ 314325 h 628650"/>
                <a:gd name="connsiteX4" fmla="*/ 316235 w 628650"/>
                <a:gd name="connsiteY4" fmla="*/ 0 h 628650"/>
                <a:gd name="connsiteX5" fmla="*/ 315282 w 628650"/>
                <a:gd name="connsiteY5" fmla="*/ 516255 h 628650"/>
                <a:gd name="connsiteX6" fmla="*/ 519117 w 628650"/>
                <a:gd name="connsiteY6" fmla="*/ 315277 h 628650"/>
                <a:gd name="connsiteX7" fmla="*/ 317187 w 628650"/>
                <a:gd name="connsiteY7" fmla="*/ 112395 h 628650"/>
                <a:gd name="connsiteX8" fmla="*/ 113352 w 628650"/>
                <a:gd name="connsiteY8" fmla="*/ 313372 h 628650"/>
                <a:gd name="connsiteX9" fmla="*/ 315282 w 628650"/>
                <a:gd name="connsiteY9" fmla="*/ 516255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6235" y="0"/>
                  </a:moveTo>
                  <a:cubicBezTo>
                    <a:pt x="487685" y="0"/>
                    <a:pt x="628655" y="139065"/>
                    <a:pt x="630560" y="310515"/>
                  </a:cubicBezTo>
                  <a:cubicBezTo>
                    <a:pt x="632465" y="484822"/>
                    <a:pt x="489590" y="629602"/>
                    <a:pt x="315282" y="630555"/>
                  </a:cubicBezTo>
                  <a:cubicBezTo>
                    <a:pt x="144785" y="630555"/>
                    <a:pt x="-948" y="484822"/>
                    <a:pt x="5" y="314325"/>
                  </a:cubicBezTo>
                  <a:cubicBezTo>
                    <a:pt x="957" y="140017"/>
                    <a:pt x="142880" y="0"/>
                    <a:pt x="316235" y="0"/>
                  </a:cubicBezTo>
                  <a:close/>
                  <a:moveTo>
                    <a:pt x="315282" y="516255"/>
                  </a:moveTo>
                  <a:cubicBezTo>
                    <a:pt x="427677" y="516255"/>
                    <a:pt x="518165" y="426720"/>
                    <a:pt x="519117" y="315277"/>
                  </a:cubicBezTo>
                  <a:cubicBezTo>
                    <a:pt x="520070" y="203835"/>
                    <a:pt x="429582" y="112395"/>
                    <a:pt x="317187" y="112395"/>
                  </a:cubicBezTo>
                  <a:cubicBezTo>
                    <a:pt x="204792" y="111442"/>
                    <a:pt x="113352" y="201930"/>
                    <a:pt x="113352" y="313372"/>
                  </a:cubicBezTo>
                  <a:cubicBezTo>
                    <a:pt x="112400" y="424815"/>
                    <a:pt x="202887" y="515302"/>
                    <a:pt x="315282" y="516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82" name="Полилиния: фигура 1168">
              <a:extLst>
                <a:ext uri="{FF2B5EF4-FFF2-40B4-BE49-F238E27FC236}">
                  <a16:creationId xmlns:a16="http://schemas.microsoft.com/office/drawing/2014/main" id="{89A05062-456A-499E-96CA-3A22B891E1AE}"/>
                </a:ext>
              </a:extLst>
            </p:cNvPr>
            <p:cNvSpPr/>
            <p:nvPr/>
          </p:nvSpPr>
          <p:spPr>
            <a:xfrm>
              <a:off x="4698678" y="4316725"/>
              <a:ext cx="628650" cy="628650"/>
            </a:xfrm>
            <a:custGeom>
              <a:avLst/>
              <a:gdLst>
                <a:gd name="connsiteX0" fmla="*/ 313378 w 628650"/>
                <a:gd name="connsiteY0" fmla="*/ 5 h 628650"/>
                <a:gd name="connsiteX1" fmla="*/ 631513 w 628650"/>
                <a:gd name="connsiteY1" fmla="*/ 317187 h 628650"/>
                <a:gd name="connsiteX2" fmla="*/ 318140 w 628650"/>
                <a:gd name="connsiteY2" fmla="*/ 630560 h 628650"/>
                <a:gd name="connsiteX3" fmla="*/ 5 w 628650"/>
                <a:gd name="connsiteY3" fmla="*/ 317187 h 628650"/>
                <a:gd name="connsiteX4" fmla="*/ 313378 w 628650"/>
                <a:gd name="connsiteY4" fmla="*/ 5 h 628650"/>
                <a:gd name="connsiteX5" fmla="*/ 308615 w 628650"/>
                <a:gd name="connsiteY5" fmla="*/ 516260 h 628650"/>
                <a:gd name="connsiteX6" fmla="*/ 511497 w 628650"/>
                <a:gd name="connsiteY6" fmla="*/ 314330 h 628650"/>
                <a:gd name="connsiteX7" fmla="*/ 308615 w 628650"/>
                <a:gd name="connsiteY7" fmla="*/ 112400 h 628650"/>
                <a:gd name="connsiteX8" fmla="*/ 105732 w 628650"/>
                <a:gd name="connsiteY8" fmla="*/ 314330 h 628650"/>
                <a:gd name="connsiteX9" fmla="*/ 308615 w 628650"/>
                <a:gd name="connsiteY9" fmla="*/ 51626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3378" y="5"/>
                  </a:moveTo>
                  <a:cubicBezTo>
                    <a:pt x="488637" y="-948"/>
                    <a:pt x="632465" y="141927"/>
                    <a:pt x="631513" y="317187"/>
                  </a:cubicBezTo>
                  <a:cubicBezTo>
                    <a:pt x="630560" y="485780"/>
                    <a:pt x="486732" y="629607"/>
                    <a:pt x="318140" y="630560"/>
                  </a:cubicBezTo>
                  <a:cubicBezTo>
                    <a:pt x="145737" y="630560"/>
                    <a:pt x="1910" y="489590"/>
                    <a:pt x="5" y="317187"/>
                  </a:cubicBezTo>
                  <a:cubicBezTo>
                    <a:pt x="-947" y="143832"/>
                    <a:pt x="140022" y="957"/>
                    <a:pt x="313378" y="5"/>
                  </a:cubicBezTo>
                  <a:close/>
                  <a:moveTo>
                    <a:pt x="308615" y="516260"/>
                  </a:moveTo>
                  <a:cubicBezTo>
                    <a:pt x="421010" y="516260"/>
                    <a:pt x="511497" y="425772"/>
                    <a:pt x="511497" y="314330"/>
                  </a:cubicBezTo>
                  <a:cubicBezTo>
                    <a:pt x="511497" y="201935"/>
                    <a:pt x="421010" y="111447"/>
                    <a:pt x="308615" y="112400"/>
                  </a:cubicBezTo>
                  <a:cubicBezTo>
                    <a:pt x="195267" y="113352"/>
                    <a:pt x="106685" y="200982"/>
                    <a:pt x="105732" y="314330"/>
                  </a:cubicBezTo>
                  <a:cubicBezTo>
                    <a:pt x="104780" y="424820"/>
                    <a:pt x="196220" y="515307"/>
                    <a:pt x="308615" y="516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83" name="Полилиния: фигура 1169">
              <a:extLst>
                <a:ext uri="{FF2B5EF4-FFF2-40B4-BE49-F238E27FC236}">
                  <a16:creationId xmlns:a16="http://schemas.microsoft.com/office/drawing/2014/main" id="{7EEEF85D-0128-4F5E-B282-7273140A8637}"/>
                </a:ext>
              </a:extLst>
            </p:cNvPr>
            <p:cNvSpPr/>
            <p:nvPr/>
          </p:nvSpPr>
          <p:spPr>
            <a:xfrm>
              <a:off x="6065500" y="2064047"/>
              <a:ext cx="600075" cy="600075"/>
            </a:xfrm>
            <a:custGeom>
              <a:avLst/>
              <a:gdLst>
                <a:gd name="connsiteX0" fmla="*/ 297200 w 600075"/>
                <a:gd name="connsiteY0" fmla="*/ 600095 h 600075"/>
                <a:gd name="connsiteX1" fmla="*/ 20 w 600075"/>
                <a:gd name="connsiteY1" fmla="*/ 299105 h 600075"/>
                <a:gd name="connsiteX2" fmla="*/ 304820 w 600075"/>
                <a:gd name="connsiteY2" fmla="*/ 20 h 600075"/>
                <a:gd name="connsiteX3" fmla="*/ 601048 w 600075"/>
                <a:gd name="connsiteY3" fmla="*/ 299105 h 600075"/>
                <a:gd name="connsiteX4" fmla="*/ 297200 w 600075"/>
                <a:gd name="connsiteY4" fmla="*/ 600095 h 600075"/>
                <a:gd name="connsiteX5" fmla="*/ 299105 w 600075"/>
                <a:gd name="connsiteY5" fmla="*/ 495320 h 600075"/>
                <a:gd name="connsiteX6" fmla="*/ 487700 w 600075"/>
                <a:gd name="connsiteY6" fmla="*/ 310535 h 600075"/>
                <a:gd name="connsiteX7" fmla="*/ 302915 w 600075"/>
                <a:gd name="connsiteY7" fmla="*/ 120988 h 600075"/>
                <a:gd name="connsiteX8" fmla="*/ 113368 w 600075"/>
                <a:gd name="connsiteY8" fmla="*/ 313393 h 600075"/>
                <a:gd name="connsiteX9" fmla="*/ 299105 w 600075"/>
                <a:gd name="connsiteY9" fmla="*/ 49532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" h="600075">
                  <a:moveTo>
                    <a:pt x="297200" y="600095"/>
                  </a:moveTo>
                  <a:cubicBezTo>
                    <a:pt x="132418" y="599143"/>
                    <a:pt x="-1885" y="463888"/>
                    <a:pt x="20" y="299105"/>
                  </a:cubicBezTo>
                  <a:cubicBezTo>
                    <a:pt x="1925" y="131465"/>
                    <a:pt x="138133" y="-1885"/>
                    <a:pt x="304820" y="20"/>
                  </a:cubicBezTo>
                  <a:cubicBezTo>
                    <a:pt x="465793" y="1925"/>
                    <a:pt x="601048" y="138133"/>
                    <a:pt x="601048" y="299105"/>
                  </a:cubicBezTo>
                  <a:cubicBezTo>
                    <a:pt x="601048" y="464840"/>
                    <a:pt x="463888" y="601048"/>
                    <a:pt x="297200" y="600095"/>
                  </a:cubicBezTo>
                  <a:close/>
                  <a:moveTo>
                    <a:pt x="299105" y="495320"/>
                  </a:moveTo>
                  <a:cubicBezTo>
                    <a:pt x="403880" y="495320"/>
                    <a:pt x="486748" y="414358"/>
                    <a:pt x="487700" y="310535"/>
                  </a:cubicBezTo>
                  <a:cubicBezTo>
                    <a:pt x="488653" y="206713"/>
                    <a:pt x="405785" y="121940"/>
                    <a:pt x="302915" y="120988"/>
                  </a:cubicBezTo>
                  <a:cubicBezTo>
                    <a:pt x="201950" y="120035"/>
                    <a:pt x="113368" y="209570"/>
                    <a:pt x="113368" y="313393"/>
                  </a:cubicBezTo>
                  <a:cubicBezTo>
                    <a:pt x="113368" y="414358"/>
                    <a:pt x="195283" y="494368"/>
                    <a:pt x="299105" y="495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ru-RU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293DFA-2ED7-66F4-DB2F-8472A27BC3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621" y="5557314"/>
            <a:ext cx="236199" cy="1956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ED1F7E-6704-4718-7112-0C2792F1DF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621" y="5898894"/>
            <a:ext cx="236199" cy="1956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858D9E-1739-013E-B652-D4E1A8AD3C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621" y="6240474"/>
            <a:ext cx="236199" cy="1956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A817E9-693D-AB09-13B6-349D99D0C3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8855" y="5557314"/>
            <a:ext cx="236199" cy="1956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36460C-F11D-BA1C-AF6D-74F6168B5D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8855" y="5898894"/>
            <a:ext cx="236199" cy="1956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1D5734-60F4-053A-80BB-8A1841628E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8855" y="6240474"/>
            <a:ext cx="236199" cy="195601"/>
          </a:xfrm>
          <a:prstGeom prst="rect">
            <a:avLst/>
          </a:prstGeom>
        </p:spPr>
      </p:pic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4CF8A862-C25B-C7A4-9589-9896236CAE00}"/>
              </a:ext>
            </a:extLst>
          </p:cNvPr>
          <p:cNvSpPr/>
          <p:nvPr/>
        </p:nvSpPr>
        <p:spPr>
          <a:xfrm>
            <a:off x="966342" y="1584225"/>
            <a:ext cx="4983287" cy="1509400"/>
          </a:xfrm>
          <a:prstGeom prst="roundRect">
            <a:avLst>
              <a:gd name="adj" fmla="val 16531"/>
            </a:avLst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3411">
              <a:defRPr/>
            </a:pPr>
            <a:r>
              <a:rPr lang="ru-RU" sz="1600" dirty="0">
                <a:solidFill>
                  <a:schemeClr val="bg1"/>
                </a:solidFill>
              </a:rPr>
              <a:t>ФГОС – обязательные требования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к основным образовательным программам,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реализуемым в образовательных организациях </a:t>
            </a:r>
            <a:endParaRPr lang="ru-RU" sz="16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7624AAF7-8FB0-02A3-C03F-EC1075A18288}"/>
              </a:ext>
            </a:extLst>
          </p:cNvPr>
          <p:cNvSpPr/>
          <p:nvPr/>
        </p:nvSpPr>
        <p:spPr>
          <a:xfrm>
            <a:off x="6266094" y="1542347"/>
            <a:ext cx="4983287" cy="1541783"/>
          </a:xfrm>
          <a:prstGeom prst="roundRect">
            <a:avLst>
              <a:gd name="adj" fmla="val 16531"/>
            </a:avLst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6262"/>
            <a:r>
              <a:rPr lang="ru-RU" sz="1600" dirty="0">
                <a:solidFill>
                  <a:srgbClr val="FFFFFF"/>
                </a:solidFill>
              </a:rPr>
              <a:t>с 1 сентября 2022 года преподавание финансовой грамотности стало обязательным для обучающихся </a:t>
            </a:r>
            <a:r>
              <a:rPr lang="ru-RU" sz="1600" b="1" dirty="0">
                <a:solidFill>
                  <a:srgbClr val="FFFFFF"/>
                </a:solidFill>
              </a:rPr>
              <a:t>1–9 классов</a:t>
            </a:r>
          </a:p>
          <a:p>
            <a:pPr marL="186262"/>
            <a:r>
              <a:rPr lang="ru-RU" sz="1600" dirty="0">
                <a:solidFill>
                  <a:srgbClr val="FFFFFF"/>
                </a:solidFill>
              </a:rPr>
              <a:t>с 2023 года </a:t>
            </a:r>
            <a:r>
              <a:rPr lang="ru-RU" sz="1600" b="1" dirty="0">
                <a:solidFill>
                  <a:srgbClr val="FFFFFF"/>
                </a:solidFill>
              </a:rPr>
              <a:t>10-11 классы</a:t>
            </a:r>
          </a:p>
        </p:txBody>
      </p:sp>
    </p:spTree>
    <p:extLst>
      <p:ext uri="{BB962C8B-B14F-4D97-AF65-F5344CB8AC3E}">
        <p14:creationId xmlns:p14="http://schemas.microsoft.com/office/powerpoint/2010/main" val="156358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6051D-7E52-4AB1-BD24-5E9286BE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963191"/>
            <a:ext cx="11325225" cy="78435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0082BB"/>
                </a:solidFill>
              </a:rPr>
              <a:t>Проекты Банка России в области повышения финансовой грамотности на 2023 год</a:t>
            </a:r>
            <a:br>
              <a:rPr lang="ru-RU" dirty="0">
                <a:solidFill>
                  <a:srgbClr val="0082BB"/>
                </a:solidFill>
              </a:rPr>
            </a:br>
            <a:endParaRPr lang="ru-RU" dirty="0">
              <a:solidFill>
                <a:srgbClr val="0082BB"/>
              </a:solidFill>
            </a:endParaRPr>
          </a:p>
        </p:txBody>
      </p:sp>
      <p:pic>
        <p:nvPicPr>
          <p:cNvPr id="7" name="Рисунок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93863" y="1769702"/>
            <a:ext cx="1692000" cy="1692000"/>
          </a:xfrm>
          <a:prstGeom prst="ellipse">
            <a:avLst/>
          </a:prstGeom>
          <a:ln w="53975" cap="rnd">
            <a:solidFill>
              <a:schemeClr val="accent1">
                <a:alpha val="66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8" y="3100009"/>
            <a:ext cx="1692000" cy="1692000"/>
          </a:xfrm>
          <a:prstGeom prst="ellipse">
            <a:avLst/>
          </a:prstGeom>
          <a:ln w="53975" cap="rnd">
            <a:solidFill>
              <a:schemeClr val="accent1">
                <a:alpha val="66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93863" y="4312897"/>
            <a:ext cx="1692000" cy="1692000"/>
          </a:xfrm>
          <a:prstGeom prst="ellipse">
            <a:avLst/>
          </a:prstGeom>
          <a:ln w="53975" cap="rnd">
            <a:solidFill>
              <a:schemeClr val="accent1">
                <a:alpha val="66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858447" y="1804433"/>
            <a:ext cx="1692000" cy="1692000"/>
          </a:xfrm>
          <a:prstGeom prst="ellipse">
            <a:avLst/>
          </a:prstGeom>
          <a:ln w="53975" cap="rnd">
            <a:solidFill>
              <a:schemeClr val="accent1">
                <a:alpha val="66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0029779" y="3100009"/>
            <a:ext cx="1692000" cy="1692000"/>
          </a:xfrm>
          <a:prstGeom prst="ellipse">
            <a:avLst/>
          </a:prstGeom>
          <a:ln w="53975" cap="rnd">
            <a:solidFill>
              <a:schemeClr val="accent1">
                <a:alpha val="66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47" y="4312897"/>
            <a:ext cx="1692000" cy="1692000"/>
          </a:xfrm>
          <a:prstGeom prst="ellipse">
            <a:avLst/>
          </a:prstGeom>
          <a:ln w="53975" cap="rnd">
            <a:solidFill>
              <a:schemeClr val="accent1">
                <a:alpha val="66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17" y="2618071"/>
            <a:ext cx="2484167" cy="26558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08356" y="3542198"/>
            <a:ext cx="166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ru-RU" spc="20" dirty="0">
                <a:solidFill>
                  <a:srgbClr val="00BCE7">
                    <a:lumMod val="50000"/>
                  </a:srgbClr>
                </a:solidFill>
                <a:cs typeface="Arial" panose="020B0604020202020204" pitchFamily="34" charset="0"/>
              </a:rPr>
              <a:t>Очные мероприятия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15695" y="6156976"/>
            <a:ext cx="3448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ru-RU" spc="20" dirty="0">
                <a:solidFill>
                  <a:srgbClr val="00BCE7">
                    <a:lumMod val="50000"/>
                  </a:srgbClr>
                </a:solidFill>
                <a:cs typeface="Arial" panose="020B0604020202020204" pitchFamily="34" charset="0"/>
              </a:rPr>
              <a:t>Выставки Банка России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2384" y="4767978"/>
            <a:ext cx="2185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ru-RU" spc="20" dirty="0">
                <a:solidFill>
                  <a:srgbClr val="00BCE7">
                    <a:lumMod val="50000"/>
                  </a:srgbClr>
                </a:solidFill>
                <a:cs typeface="Arial" panose="020B0604020202020204" pitchFamily="34" charset="0"/>
              </a:rPr>
              <a:t>Финансовые зачеты и опросы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7286" y="3591627"/>
            <a:ext cx="183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ru-RU" dirty="0">
                <a:solidFill>
                  <a:srgbClr val="00BCE7">
                    <a:lumMod val="50000"/>
                  </a:srgbClr>
                </a:solidFill>
                <a:cs typeface="Arial" panose="020B0604020202020204" pitchFamily="34" charset="0"/>
              </a:rPr>
              <a:t>Онлайн уроки для учащихся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036332" y="4767978"/>
            <a:ext cx="1662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ru-RU" spc="20" dirty="0">
                <a:solidFill>
                  <a:srgbClr val="00BCE7">
                    <a:lumMod val="50000"/>
                  </a:srgbClr>
                </a:solidFill>
                <a:cs typeface="Arial" panose="020B0604020202020204" pitchFamily="34" charset="0"/>
              </a:rPr>
              <a:t>ДОЛ-игра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91961" y="6156976"/>
            <a:ext cx="222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ru-RU" dirty="0">
                <a:solidFill>
                  <a:srgbClr val="00BCE7">
                    <a:lumMod val="50000"/>
                  </a:srgbClr>
                </a:solidFill>
                <a:cs typeface="Arial" panose="020B0604020202020204" pitchFamily="34" charset="0"/>
              </a:rPr>
              <a:t>Пенсион</a:t>
            </a:r>
            <a:r>
              <a:rPr lang="en-US" dirty="0">
                <a:solidFill>
                  <a:srgbClr val="00BCE7">
                    <a:lumMod val="50000"/>
                  </a:srgbClr>
                </a:solidFill>
                <a:cs typeface="Arial" panose="020B0604020202020204" pitchFamily="34" charset="0"/>
              </a:rPr>
              <a:t> FG</a:t>
            </a:r>
            <a:endParaRPr lang="ru-RU" dirty="0">
              <a:solidFill>
                <a:srgbClr val="00BCE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377">
                <a:defRPr/>
              </a:pPr>
              <a:t>5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1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4" y="327547"/>
            <a:ext cx="12269336" cy="65304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2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8" y="191068"/>
            <a:ext cx="11550555" cy="637350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3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7" y="532263"/>
            <a:ext cx="11163869" cy="589583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893D-ADB4-4B28-AFFD-EF2C626889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3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1997187" y="148327"/>
            <a:ext cx="9613787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spc="12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12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Статистика участия Республики Крым в онлайн-уроках финансовой грамотности Банка России </a:t>
            </a:r>
            <a:r>
              <a:rPr kumimoji="0" lang="ru-RU" sz="1400" b="0" i="0" u="none" strike="noStrike" kern="1200" cap="none" spc="12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(всего</a:t>
            </a:r>
            <a:r>
              <a:rPr kumimoji="0" lang="ru-RU" sz="1400" b="0" i="0" u="none" strike="noStrike" kern="1200" cap="none" spc="12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12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образов.организаций</a:t>
            </a:r>
            <a:r>
              <a:rPr kumimoji="0" lang="ru-RU" sz="1400" b="0" i="0" u="none" strike="noStrike" kern="1200" cap="none" spc="12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просмотров)</a:t>
            </a:r>
            <a:r>
              <a:rPr kumimoji="0" lang="ru-RU" sz="1400" b="0" i="0" u="none" strike="noStrike" kern="1200" cap="none" spc="12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514710" y="914400"/>
          <a:ext cx="11294852" cy="565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47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Пользовательские 13">
      <a:dk1>
        <a:srgbClr val="000000"/>
      </a:dk1>
      <a:lt1>
        <a:srgbClr val="FFFFFF"/>
      </a:lt1>
      <a:dk2>
        <a:srgbClr val="50B28B"/>
      </a:dk2>
      <a:lt2>
        <a:srgbClr val="957CED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87BA"/>
      </a:hlink>
      <a:folHlink>
        <a:srgbClr val="7477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1518</Words>
  <Application>Microsoft Office PowerPoint</Application>
  <PresentationFormat>Широкоэкранный</PresentationFormat>
  <Paragraphs>359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2_Тема Office</vt:lpstr>
      <vt:lpstr>8_Тема Office</vt:lpstr>
      <vt:lpstr>5_Тема Office</vt:lpstr>
      <vt:lpstr>Office Theme</vt:lpstr>
      <vt:lpstr>Презентация PowerPoint</vt:lpstr>
      <vt:lpstr>Презентация PowerPoint</vt:lpstr>
      <vt:lpstr>Ключевые документы</vt:lpstr>
      <vt:lpstr>Федеральные государственные  образовательные стандарты</vt:lpstr>
      <vt:lpstr>Проекты Банка России в области повышения финансовой грамотности на 2023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Сотрудничество с Банком России </vt:lpstr>
      <vt:lpstr>Информационные каналы Банка России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Барилюк Николай Николаевич</dc:creator>
  <cp:lastModifiedBy>Павел Находкин</cp:lastModifiedBy>
  <cp:revision>24</cp:revision>
  <dcterms:created xsi:type="dcterms:W3CDTF">2023-07-13T14:07:47Z</dcterms:created>
  <dcterms:modified xsi:type="dcterms:W3CDTF">2023-08-24T07:10:04Z</dcterms:modified>
</cp:coreProperties>
</file>