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447" r:id="rId2"/>
    <p:sldId id="438" r:id="rId3"/>
    <p:sldId id="440" r:id="rId4"/>
    <p:sldId id="299" r:id="rId5"/>
    <p:sldId id="371" r:id="rId6"/>
    <p:sldId id="1176" r:id="rId7"/>
    <p:sldId id="1175" r:id="rId8"/>
    <p:sldId id="441" r:id="rId9"/>
    <p:sldId id="443" r:id="rId10"/>
    <p:sldId id="445" r:id="rId11"/>
    <p:sldId id="448" r:id="rId12"/>
    <p:sldId id="449" r:id="rId13"/>
    <p:sldId id="450" r:id="rId14"/>
    <p:sldId id="451" r:id="rId15"/>
    <p:sldId id="452" r:id="rId16"/>
    <p:sldId id="1177" r:id="rId17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59" autoAdjust="0"/>
    <p:restoredTop sz="94660"/>
  </p:normalViewPr>
  <p:slideViewPr>
    <p:cSldViewPr>
      <p:cViewPr varScale="1">
        <p:scale>
          <a:sx n="108" d="100"/>
          <a:sy n="108" d="100"/>
        </p:scale>
        <p:origin x="1170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BFC7E1-D92A-459C-9BC9-05983DE68D1C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857D949-78BA-4F87-9698-D02CBD1A1A8E}">
      <dgm:prSet phldrT="[Текст]" custT="1"/>
      <dgm:spPr>
        <a:solidFill>
          <a:schemeClr val="tx2">
            <a:lumMod val="60000"/>
            <a:lumOff val="4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К концу обучения во </a:t>
          </a:r>
          <a:r>
            <a:rPr lang="ru-RU" sz="20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2 классе</a:t>
          </a:r>
        </a:p>
        <a:p>
          <a:r>
            <a:rPr lang="ru-RU" sz="20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ru-RU" sz="18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 обучающегося будут сформированы следующие умения:</a:t>
          </a:r>
          <a:endParaRPr lang="ru-RU" sz="1800" b="1" i="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895904-AF24-4AB1-BE16-50F55899FC0F}" type="parTrans" cxnId="{1051CDE2-CBA5-4E33-B4A1-23063967D319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B9BED2-7DBF-4E02-B90F-88435D860590}" type="sibTrans" cxnId="{1051CDE2-CBA5-4E33-B4A1-23063967D319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BB3CCD-0477-4522-8A9B-14FEB05C1A21}">
      <dgm:prSet phldrT="[Текст]"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использовать при выполнении практических заданий единицы величин - стоимости (рубль, копейка);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875F4C-3FCC-4243-8725-C356B122D21B}" type="parTrans" cxnId="{45BCE9AD-F4D9-4BDE-A7E7-CFE986DC1796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B667E3-494A-47B1-B1CA-6265C224DEB9}" type="sibTrans" cxnId="{45BCE9AD-F4D9-4BDE-A7E7-CFE986DC1796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02E5E7-B3D8-4F9E-ACFD-44AB721BA7DB}">
      <dgm:prSet phldrT="[Текст]"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сравнивать величины стоимости, устанавливая между ними соотношение «больше или меньше на».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5BE1E0-0A75-4BC9-848B-3C8357B840E1}" type="parTrans" cxnId="{5AC90B5A-842E-43F4-B173-7CD4DC68BE2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C0686A-6565-4044-B4DF-AE6448BD0EC4}" type="sibTrans" cxnId="{5AC90B5A-842E-43F4-B173-7CD4DC68BE2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C6F2F7-51D6-44FB-B4A8-C19036221793}">
      <dgm:prSet phldrT="[Текст]" custT="1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18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К концу обучения в </a:t>
          </a:r>
          <a:r>
            <a:rPr lang="ru-RU" sz="20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3 классе</a:t>
          </a:r>
        </a:p>
        <a:p>
          <a:r>
            <a:rPr lang="ru-RU" sz="18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 обучающегося будут сформированы следующие умения: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FE2CFA-638E-46C1-8AF0-4D4ACC0CA98A}" type="parTrans" cxnId="{EDD21618-C127-4258-BD48-AA1F5C7393AE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FFFE65-E86F-4DF6-B494-CDF7926BDEB8}" type="sibTrans" cxnId="{EDD21618-C127-4258-BD48-AA1F5C7393AE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F8AC55-EDF3-4430-B5CD-E5997B014F90}">
      <dgm:prSet phldrT="[Текст]"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использовать при выполнении практических заданий и решении задач единицы: длины стоимости (копейка, рубль);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FF4C0-68D3-4A03-90A7-92DEBD909AC3}" type="parTrans" cxnId="{70C15042-A02F-4385-8993-C96A4E1D2300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6620F0-60A2-4647-96E6-C727240F305C}" type="sibTrans" cxnId="{70C15042-A02F-4385-8993-C96A4E1D2300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F6A8DB-3489-4E6F-9613-378FF9C52B3D}">
      <dgm:prSet phldrT="[Текст]"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сравнивать величины стоимости, устанавливая между ними соотношение «больше или меньше на или в»;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15BF73-8363-4ABB-9FBF-E1CE1124D505}" type="parTrans" cxnId="{6928D8DA-E518-4F6D-AAEF-24519197BD8E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739EB2-7B5F-4108-80CC-556831FE5CF5}" type="sibTrans" cxnId="{6928D8DA-E518-4F6D-AAEF-24519197BD8E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EAA5F0-3FFA-4CC8-B291-B08E8739F3D9}">
      <dgm:prSet phldrT="[Текст]" custT="1"/>
      <dgm:spPr/>
      <dgm:t>
        <a:bodyPr/>
        <a:lstStyle/>
        <a:p>
          <a:r>
            <a:rPr lang="ru-RU" sz="18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К концу обучения в </a:t>
          </a:r>
          <a:r>
            <a:rPr lang="ru-RU" sz="20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4 классе</a:t>
          </a:r>
        </a:p>
        <a:p>
          <a:r>
            <a:rPr lang="ru-RU" sz="18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 обучающегося будут сформированы следующие умения: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57A38B-8DDF-4894-A374-CF26C89A5FAA}" type="parTrans" cxnId="{BAC0DBED-819E-493B-AC48-4685783C5CE1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C4E5E5-7617-406D-BB87-A86984163747}" type="sibTrans" cxnId="{BAC0DBED-819E-493B-AC48-4685783C5CE1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724F31-5A41-40A4-A357-59541470CC67}">
      <dgm:prSet phldrT="[Текст]"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использовать единицы величин при решении задач (длина, масса, время, вместимость, стоимость, площадь, скорость).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FBC0FF-A003-404B-BB86-D6B1C1DFD4A2}" type="parTrans" cxnId="{94DF44D7-F34D-47AB-A84E-447772B12901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1989CA-DCF4-4340-88A7-ED442F9053C3}" type="sibTrans" cxnId="{94DF44D7-F34D-47AB-A84E-447772B12901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B3CDCB-A3DE-4682-A0A8-DFE91DE35145}">
      <dgm:prSet phldrT="[Текст]"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использовать при решении задач и в практических ситуациях (покупка товара) соотношение между величинами.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7A470E-380F-4A09-BD6E-7394ED64CB94}" type="parTrans" cxnId="{52ABD6E5-91B9-413A-A77A-D934B3795F4D}">
      <dgm:prSet/>
      <dgm:spPr/>
      <dgm:t>
        <a:bodyPr/>
        <a:lstStyle/>
        <a:p>
          <a:endParaRPr lang="ru-RU"/>
        </a:p>
      </dgm:t>
    </dgm:pt>
    <dgm:pt modelId="{59A073B6-41D8-4EB8-9C06-7E52A72A3084}" type="sibTrans" cxnId="{52ABD6E5-91B9-413A-A77A-D934B3795F4D}">
      <dgm:prSet/>
      <dgm:spPr/>
      <dgm:t>
        <a:bodyPr/>
        <a:lstStyle/>
        <a:p>
          <a:endParaRPr lang="ru-RU"/>
        </a:p>
      </dgm:t>
    </dgm:pt>
    <dgm:pt modelId="{91CB027B-B927-4833-8BB7-FB837452264B}" type="pres">
      <dgm:prSet presAssocID="{03BFC7E1-D92A-459C-9BC9-05983DE68D1C}" presName="Name0" presStyleCnt="0">
        <dgm:presLayoutVars>
          <dgm:dir/>
          <dgm:animLvl val="lvl"/>
          <dgm:resizeHandles val="exact"/>
        </dgm:presLayoutVars>
      </dgm:prSet>
      <dgm:spPr/>
    </dgm:pt>
    <dgm:pt modelId="{8EFF486D-13D2-46AC-B631-4206E083E64E}" type="pres">
      <dgm:prSet presAssocID="{F857D949-78BA-4F87-9698-D02CBD1A1A8E}" presName="composite" presStyleCnt="0"/>
      <dgm:spPr/>
    </dgm:pt>
    <dgm:pt modelId="{6EE86734-0895-4BCD-975C-907F49B85843}" type="pres">
      <dgm:prSet presAssocID="{F857D949-78BA-4F87-9698-D02CBD1A1A8E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77B137B9-13D5-4201-9DAC-3241E22E89E7}" type="pres">
      <dgm:prSet presAssocID="{F857D949-78BA-4F87-9698-D02CBD1A1A8E}" presName="desTx" presStyleLbl="alignAccFollowNode1" presStyleIdx="0" presStyleCnt="3">
        <dgm:presLayoutVars>
          <dgm:bulletEnabled val="1"/>
        </dgm:presLayoutVars>
      </dgm:prSet>
      <dgm:spPr/>
    </dgm:pt>
    <dgm:pt modelId="{A562A9BF-853D-4D2C-8F90-0236B050B63B}" type="pres">
      <dgm:prSet presAssocID="{69B9BED2-7DBF-4E02-B90F-88435D860590}" presName="space" presStyleCnt="0"/>
      <dgm:spPr/>
    </dgm:pt>
    <dgm:pt modelId="{655123DD-7613-424B-94E2-1569A7B3D21D}" type="pres">
      <dgm:prSet presAssocID="{DEC6F2F7-51D6-44FB-B4A8-C19036221793}" presName="composite" presStyleCnt="0"/>
      <dgm:spPr/>
    </dgm:pt>
    <dgm:pt modelId="{8222DE8E-C2E0-4770-880F-6E02B77D153B}" type="pres">
      <dgm:prSet presAssocID="{DEC6F2F7-51D6-44FB-B4A8-C1903622179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88B33665-1279-4590-B759-F8A4B4DCEBC3}" type="pres">
      <dgm:prSet presAssocID="{DEC6F2F7-51D6-44FB-B4A8-C19036221793}" presName="desTx" presStyleLbl="alignAccFollowNode1" presStyleIdx="1" presStyleCnt="3">
        <dgm:presLayoutVars>
          <dgm:bulletEnabled val="1"/>
        </dgm:presLayoutVars>
      </dgm:prSet>
      <dgm:spPr/>
    </dgm:pt>
    <dgm:pt modelId="{DD678DF9-A57F-483D-9186-CD70A6B318C6}" type="pres">
      <dgm:prSet presAssocID="{1BFFFE65-E86F-4DF6-B494-CDF7926BDEB8}" presName="space" presStyleCnt="0"/>
      <dgm:spPr/>
    </dgm:pt>
    <dgm:pt modelId="{B48C6280-CBB6-4A97-9B72-12BD18CA090F}" type="pres">
      <dgm:prSet presAssocID="{F7EAA5F0-3FFA-4CC8-B291-B08E8739F3D9}" presName="composite" presStyleCnt="0"/>
      <dgm:spPr/>
    </dgm:pt>
    <dgm:pt modelId="{FE4FC41C-B522-4380-BF96-054C1B979B56}" type="pres">
      <dgm:prSet presAssocID="{F7EAA5F0-3FFA-4CC8-B291-B08E8739F3D9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56BE86E7-509F-421E-AC23-59B1BD5FE530}" type="pres">
      <dgm:prSet presAssocID="{F7EAA5F0-3FFA-4CC8-B291-B08E8739F3D9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EDD21618-C127-4258-BD48-AA1F5C7393AE}" srcId="{03BFC7E1-D92A-459C-9BC9-05983DE68D1C}" destId="{DEC6F2F7-51D6-44FB-B4A8-C19036221793}" srcOrd="1" destOrd="0" parTransId="{68FE2CFA-638E-46C1-8AF0-4D4ACC0CA98A}" sibTransId="{1BFFFE65-E86F-4DF6-B494-CDF7926BDEB8}"/>
    <dgm:cxn modelId="{D877A827-343D-4189-BB35-C3D2D24347A4}" type="presOf" srcId="{CABB3CCD-0477-4522-8A9B-14FEB05C1A21}" destId="{77B137B9-13D5-4201-9DAC-3241E22E89E7}" srcOrd="0" destOrd="0" presId="urn:microsoft.com/office/officeart/2005/8/layout/hList1"/>
    <dgm:cxn modelId="{1D7BD133-78DD-44AA-87FF-83C61DBDDE8D}" type="presOf" srcId="{84F8AC55-EDF3-4430-B5CD-E5997B014F90}" destId="{88B33665-1279-4590-B759-F8A4B4DCEBC3}" srcOrd="0" destOrd="0" presId="urn:microsoft.com/office/officeart/2005/8/layout/hList1"/>
    <dgm:cxn modelId="{37A0D940-224D-493B-B3C1-6D8B4D312391}" type="presOf" srcId="{F7EAA5F0-3FFA-4CC8-B291-B08E8739F3D9}" destId="{FE4FC41C-B522-4380-BF96-054C1B979B56}" srcOrd="0" destOrd="0" presId="urn:microsoft.com/office/officeart/2005/8/layout/hList1"/>
    <dgm:cxn modelId="{9DE3015F-CEC0-496E-9F4B-E219C0D71EAC}" type="presOf" srcId="{ECB3CDCB-A3DE-4682-A0A8-DFE91DE35145}" destId="{88B33665-1279-4590-B759-F8A4B4DCEBC3}" srcOrd="0" destOrd="2" presId="urn:microsoft.com/office/officeart/2005/8/layout/hList1"/>
    <dgm:cxn modelId="{70C15042-A02F-4385-8993-C96A4E1D2300}" srcId="{DEC6F2F7-51D6-44FB-B4A8-C19036221793}" destId="{84F8AC55-EDF3-4430-B5CD-E5997B014F90}" srcOrd="0" destOrd="0" parTransId="{985FF4C0-68D3-4A03-90A7-92DEBD909AC3}" sibTransId="{5F6620F0-60A2-4647-96E6-C727240F305C}"/>
    <dgm:cxn modelId="{70006945-2429-418A-9D21-3833D734989D}" type="presOf" srcId="{03BFC7E1-D92A-459C-9BC9-05983DE68D1C}" destId="{91CB027B-B927-4833-8BB7-FB837452264B}" srcOrd="0" destOrd="0" presId="urn:microsoft.com/office/officeart/2005/8/layout/hList1"/>
    <dgm:cxn modelId="{E76C1B6E-3491-458E-AA6E-45EA85FF18B8}" type="presOf" srcId="{B802E5E7-B3D8-4F9E-ACFD-44AB721BA7DB}" destId="{77B137B9-13D5-4201-9DAC-3241E22E89E7}" srcOrd="0" destOrd="1" presId="urn:microsoft.com/office/officeart/2005/8/layout/hList1"/>
    <dgm:cxn modelId="{1C22FA70-E428-4606-8BD1-EEF6522FD84F}" type="presOf" srcId="{43724F31-5A41-40A4-A357-59541470CC67}" destId="{56BE86E7-509F-421E-AC23-59B1BD5FE530}" srcOrd="0" destOrd="0" presId="urn:microsoft.com/office/officeart/2005/8/layout/hList1"/>
    <dgm:cxn modelId="{5AC90B5A-842E-43F4-B173-7CD4DC68BE27}" srcId="{F857D949-78BA-4F87-9698-D02CBD1A1A8E}" destId="{B802E5E7-B3D8-4F9E-ACFD-44AB721BA7DB}" srcOrd="1" destOrd="0" parTransId="{F55BE1E0-0A75-4BC9-848B-3C8357B840E1}" sibTransId="{AAC0686A-6565-4044-B4DF-AE6448BD0EC4}"/>
    <dgm:cxn modelId="{FA31187C-4917-4395-8A74-60B6BB67F58E}" type="presOf" srcId="{DEC6F2F7-51D6-44FB-B4A8-C19036221793}" destId="{8222DE8E-C2E0-4770-880F-6E02B77D153B}" srcOrd="0" destOrd="0" presId="urn:microsoft.com/office/officeart/2005/8/layout/hList1"/>
    <dgm:cxn modelId="{74BB9B88-E6E8-4E8D-902F-DAE03513865E}" type="presOf" srcId="{84F6A8DB-3489-4E6F-9613-378FF9C52B3D}" destId="{88B33665-1279-4590-B759-F8A4B4DCEBC3}" srcOrd="0" destOrd="1" presId="urn:microsoft.com/office/officeart/2005/8/layout/hList1"/>
    <dgm:cxn modelId="{45BCE9AD-F4D9-4BDE-A7E7-CFE986DC1796}" srcId="{F857D949-78BA-4F87-9698-D02CBD1A1A8E}" destId="{CABB3CCD-0477-4522-8A9B-14FEB05C1A21}" srcOrd="0" destOrd="0" parTransId="{68875F4C-3FCC-4243-8725-C356B122D21B}" sibTransId="{CFB667E3-494A-47B1-B1CA-6265C224DEB9}"/>
    <dgm:cxn modelId="{94DF44D7-F34D-47AB-A84E-447772B12901}" srcId="{F7EAA5F0-3FFA-4CC8-B291-B08E8739F3D9}" destId="{43724F31-5A41-40A4-A357-59541470CC67}" srcOrd="0" destOrd="0" parTransId="{C4FBC0FF-A003-404B-BB86-D6B1C1DFD4A2}" sibTransId="{741989CA-DCF4-4340-88A7-ED442F9053C3}"/>
    <dgm:cxn modelId="{6928D8DA-E518-4F6D-AAEF-24519197BD8E}" srcId="{DEC6F2F7-51D6-44FB-B4A8-C19036221793}" destId="{84F6A8DB-3489-4E6F-9613-378FF9C52B3D}" srcOrd="1" destOrd="0" parTransId="{1B15BF73-8363-4ABB-9FBF-E1CE1124D505}" sibTransId="{FC739EB2-7B5F-4108-80CC-556831FE5CF5}"/>
    <dgm:cxn modelId="{8C180AE0-E86A-4677-8421-19153F7F70E6}" type="presOf" srcId="{F857D949-78BA-4F87-9698-D02CBD1A1A8E}" destId="{6EE86734-0895-4BCD-975C-907F49B85843}" srcOrd="0" destOrd="0" presId="urn:microsoft.com/office/officeart/2005/8/layout/hList1"/>
    <dgm:cxn modelId="{1051CDE2-CBA5-4E33-B4A1-23063967D319}" srcId="{03BFC7E1-D92A-459C-9BC9-05983DE68D1C}" destId="{F857D949-78BA-4F87-9698-D02CBD1A1A8E}" srcOrd="0" destOrd="0" parTransId="{1B895904-AF24-4AB1-BE16-50F55899FC0F}" sibTransId="{69B9BED2-7DBF-4E02-B90F-88435D860590}"/>
    <dgm:cxn modelId="{52ABD6E5-91B9-413A-A77A-D934B3795F4D}" srcId="{DEC6F2F7-51D6-44FB-B4A8-C19036221793}" destId="{ECB3CDCB-A3DE-4682-A0A8-DFE91DE35145}" srcOrd="2" destOrd="0" parTransId="{A37A470E-380F-4A09-BD6E-7394ED64CB94}" sibTransId="{59A073B6-41D8-4EB8-9C06-7E52A72A3084}"/>
    <dgm:cxn modelId="{BAC0DBED-819E-493B-AC48-4685783C5CE1}" srcId="{03BFC7E1-D92A-459C-9BC9-05983DE68D1C}" destId="{F7EAA5F0-3FFA-4CC8-B291-B08E8739F3D9}" srcOrd="2" destOrd="0" parTransId="{EE57A38B-8DDF-4894-A374-CF26C89A5FAA}" sibTransId="{09C4E5E5-7617-406D-BB87-A86984163747}"/>
    <dgm:cxn modelId="{CF6FC7BE-1605-4C0A-9158-A3E82C2C6525}" type="presParOf" srcId="{91CB027B-B927-4833-8BB7-FB837452264B}" destId="{8EFF486D-13D2-46AC-B631-4206E083E64E}" srcOrd="0" destOrd="0" presId="urn:microsoft.com/office/officeart/2005/8/layout/hList1"/>
    <dgm:cxn modelId="{3EAAD709-B6AE-45D5-A01D-8F511574717F}" type="presParOf" srcId="{8EFF486D-13D2-46AC-B631-4206E083E64E}" destId="{6EE86734-0895-4BCD-975C-907F49B85843}" srcOrd="0" destOrd="0" presId="urn:microsoft.com/office/officeart/2005/8/layout/hList1"/>
    <dgm:cxn modelId="{B51924E5-123B-4623-9B72-4D5411782B69}" type="presParOf" srcId="{8EFF486D-13D2-46AC-B631-4206E083E64E}" destId="{77B137B9-13D5-4201-9DAC-3241E22E89E7}" srcOrd="1" destOrd="0" presId="urn:microsoft.com/office/officeart/2005/8/layout/hList1"/>
    <dgm:cxn modelId="{B231F39E-073D-4393-95FB-0BF0EEF6CB8D}" type="presParOf" srcId="{91CB027B-B927-4833-8BB7-FB837452264B}" destId="{A562A9BF-853D-4D2C-8F90-0236B050B63B}" srcOrd="1" destOrd="0" presId="urn:microsoft.com/office/officeart/2005/8/layout/hList1"/>
    <dgm:cxn modelId="{7086448F-A98A-4041-BEF1-823546869BB3}" type="presParOf" srcId="{91CB027B-B927-4833-8BB7-FB837452264B}" destId="{655123DD-7613-424B-94E2-1569A7B3D21D}" srcOrd="2" destOrd="0" presId="urn:microsoft.com/office/officeart/2005/8/layout/hList1"/>
    <dgm:cxn modelId="{85CB0162-789A-482A-8D22-904D5B10C1F3}" type="presParOf" srcId="{655123DD-7613-424B-94E2-1569A7B3D21D}" destId="{8222DE8E-C2E0-4770-880F-6E02B77D153B}" srcOrd="0" destOrd="0" presId="urn:microsoft.com/office/officeart/2005/8/layout/hList1"/>
    <dgm:cxn modelId="{CA3BA481-5069-42E6-A712-DE1248454FBF}" type="presParOf" srcId="{655123DD-7613-424B-94E2-1569A7B3D21D}" destId="{88B33665-1279-4590-B759-F8A4B4DCEBC3}" srcOrd="1" destOrd="0" presId="urn:microsoft.com/office/officeart/2005/8/layout/hList1"/>
    <dgm:cxn modelId="{AE4729BF-B2A3-4526-9B4D-F41646A9FA77}" type="presParOf" srcId="{91CB027B-B927-4833-8BB7-FB837452264B}" destId="{DD678DF9-A57F-483D-9186-CD70A6B318C6}" srcOrd="3" destOrd="0" presId="urn:microsoft.com/office/officeart/2005/8/layout/hList1"/>
    <dgm:cxn modelId="{0E7EE8C7-ECFC-46BF-A580-4986C963D64C}" type="presParOf" srcId="{91CB027B-B927-4833-8BB7-FB837452264B}" destId="{B48C6280-CBB6-4A97-9B72-12BD18CA090F}" srcOrd="4" destOrd="0" presId="urn:microsoft.com/office/officeart/2005/8/layout/hList1"/>
    <dgm:cxn modelId="{3F3AFB67-6EC4-4BA0-8E52-6B0267BCC75D}" type="presParOf" srcId="{B48C6280-CBB6-4A97-9B72-12BD18CA090F}" destId="{FE4FC41C-B522-4380-BF96-054C1B979B56}" srcOrd="0" destOrd="0" presId="urn:microsoft.com/office/officeart/2005/8/layout/hList1"/>
    <dgm:cxn modelId="{D0EE012F-997E-46D0-9E83-C2C5494D3CF2}" type="presParOf" srcId="{B48C6280-CBB6-4A97-9B72-12BD18CA090F}" destId="{56BE86E7-509F-421E-AC23-59B1BD5FE53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E86734-0895-4BCD-975C-907F49B85843}">
      <dsp:nvSpPr>
        <dsp:cNvPr id="0" name=""/>
        <dsp:cNvSpPr/>
      </dsp:nvSpPr>
      <dsp:spPr>
        <a:xfrm>
          <a:off x="3613" y="417013"/>
          <a:ext cx="3523439" cy="1409375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К концу обучения во </a:t>
          </a:r>
          <a:r>
            <a:rPr lang="ru-RU" sz="2000" b="1" i="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2 классе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ru-RU" sz="1800" b="1" i="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 обучающегося будут сформированы следующие умения:</a:t>
          </a:r>
          <a:endParaRPr lang="ru-RU" sz="1800" b="1" i="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13" y="417013"/>
        <a:ext cx="3523439" cy="1409375"/>
      </dsp:txXfrm>
    </dsp:sp>
    <dsp:sp modelId="{77B137B9-13D5-4201-9DAC-3241E22E89E7}">
      <dsp:nvSpPr>
        <dsp:cNvPr id="0" name=""/>
        <dsp:cNvSpPr/>
      </dsp:nvSpPr>
      <dsp:spPr>
        <a:xfrm>
          <a:off x="3613" y="1826389"/>
          <a:ext cx="3523439" cy="2854800"/>
        </a:xfrm>
        <a:prstGeom prst="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использовать при выполнении практических заданий единицы величин - стоимости (рубль, копейка);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сравнивать величины стоимости, устанавливая между ними соотношение «больше или меньше на».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13" y="1826389"/>
        <a:ext cx="3523439" cy="2854800"/>
      </dsp:txXfrm>
    </dsp:sp>
    <dsp:sp modelId="{8222DE8E-C2E0-4770-880F-6E02B77D153B}">
      <dsp:nvSpPr>
        <dsp:cNvPr id="0" name=""/>
        <dsp:cNvSpPr/>
      </dsp:nvSpPr>
      <dsp:spPr>
        <a:xfrm>
          <a:off x="4020335" y="417013"/>
          <a:ext cx="3523439" cy="1409375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К концу обучения в </a:t>
          </a:r>
          <a:r>
            <a:rPr lang="ru-RU" sz="2000" b="1" i="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3 классе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 обучающегося будут сформированы следующие умения:</a:t>
          </a:r>
          <a:endParaRPr 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20335" y="417013"/>
        <a:ext cx="3523439" cy="1409375"/>
      </dsp:txXfrm>
    </dsp:sp>
    <dsp:sp modelId="{88B33665-1279-4590-B759-F8A4B4DCEBC3}">
      <dsp:nvSpPr>
        <dsp:cNvPr id="0" name=""/>
        <dsp:cNvSpPr/>
      </dsp:nvSpPr>
      <dsp:spPr>
        <a:xfrm>
          <a:off x="4020335" y="1826389"/>
          <a:ext cx="3523439" cy="2854800"/>
        </a:xfrm>
        <a:prstGeom prst="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использовать при выполнении практических заданий и решении задач единицы: длины стоимости (копейка, рубль);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сравнивать величины стоимости, устанавливая между ними соотношение «больше или меньше на или в»;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использовать при решении задач и в практических ситуациях (покупка товара) соотношение между величинами.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20335" y="1826389"/>
        <a:ext cx="3523439" cy="2854800"/>
      </dsp:txXfrm>
    </dsp:sp>
    <dsp:sp modelId="{FE4FC41C-B522-4380-BF96-054C1B979B56}">
      <dsp:nvSpPr>
        <dsp:cNvPr id="0" name=""/>
        <dsp:cNvSpPr/>
      </dsp:nvSpPr>
      <dsp:spPr>
        <a:xfrm>
          <a:off x="8037056" y="417013"/>
          <a:ext cx="3523439" cy="1409375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К концу обучения в </a:t>
          </a:r>
          <a:r>
            <a:rPr lang="ru-RU" sz="2000" b="1" i="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4 классе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 обучающегося будут сформированы следующие умения:</a:t>
          </a:r>
          <a:endParaRPr 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037056" y="417013"/>
        <a:ext cx="3523439" cy="1409375"/>
      </dsp:txXfrm>
    </dsp:sp>
    <dsp:sp modelId="{56BE86E7-509F-421E-AC23-59B1BD5FE530}">
      <dsp:nvSpPr>
        <dsp:cNvPr id="0" name=""/>
        <dsp:cNvSpPr/>
      </dsp:nvSpPr>
      <dsp:spPr>
        <a:xfrm>
          <a:off x="8037056" y="1826389"/>
          <a:ext cx="3523439" cy="2854800"/>
        </a:xfrm>
        <a:prstGeom prst="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использовать единицы величин при решении задач (длина, масса, время, вместимость, стоимость, площадь, скорость).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037056" y="1826389"/>
        <a:ext cx="3523439" cy="2854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7DE06-8FA2-4BEB-91EA-11E0F4D04FC7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83678-2B18-4EE4-AE25-D41E20FB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8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B03A7E3-5835-48FD-B330-4A0A3B9D2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8D3408A-0682-4093-9808-3145A430E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9FEB87-507F-4BCE-858E-761D534CB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75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6496" y="-20066"/>
            <a:ext cx="11659006" cy="1003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06372" y="2660523"/>
            <a:ext cx="9554210" cy="2971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7" Type="http://schemas.openxmlformats.org/officeDocument/2006/relationships/image" Target="../media/image29.e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udact.ru/law/pismo-minprosveshcheniia-rossii-ot-20022024-n-03-208/" TargetMode="External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edsoo.ru/rabochie-programmy/" TargetMode="External"/><Relationship Id="rId5" Type="http://schemas.openxmlformats.org/officeDocument/2006/relationships/hyperlink" Target="https://&#1084;&#1086;&#1080;&#1092;&#1080;&#1085;&#1072;&#1085;&#1089;&#1099;.&#1088;&#1092;/materials/edinaya-ramka-kompetencij-po-finansovoj-gramotnosti-dlya-shkolnikov-i-vzroslyh/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udact.ru/law/pismo-minprosveshcheniia-rossii-ot-20022024-n-03-208/" TargetMode="External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edsoo.ru/rabochie-programmy/" TargetMode="External"/><Relationship Id="rId5" Type="http://schemas.openxmlformats.org/officeDocument/2006/relationships/hyperlink" Target="https://&#1084;&#1086;&#1080;&#1092;&#1080;&#1085;&#1072;&#1085;&#1089;&#1099;.&#1088;&#1092;/materials/edinaya-ramka-kompetencij-po-finansovoj-gramotnosti-dlya-shkolnikov-i-vzroslyh/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D2540DD-A5D4-4869-BF31-438B12115DFC}"/>
              </a:ext>
            </a:extLst>
          </p:cNvPr>
          <p:cNvSpPr/>
          <p:nvPr/>
        </p:nvSpPr>
        <p:spPr>
          <a:xfrm>
            <a:off x="4325071" y="1752600"/>
            <a:ext cx="3429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выступления:</a:t>
            </a:r>
          </a:p>
          <a:p>
            <a:pPr algn="ctr"/>
            <a:r>
              <a:rPr lang="ru-RU" sz="2400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«Интеграция финансовой грамотности в содержание уроков математики в начальной школе»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B810620-AEF4-4334-8104-70A6346BC14B}"/>
              </a:ext>
            </a:extLst>
          </p:cNvPr>
          <p:cNvSpPr/>
          <p:nvPr/>
        </p:nvSpPr>
        <p:spPr>
          <a:xfrm>
            <a:off x="-18288" y="4741684"/>
            <a:ext cx="6057859" cy="1950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800"/>
              </a:spcAft>
            </a:pPr>
            <a:r>
              <a:rPr lang="ru-RU" sz="3000" b="1" spc="-1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Гребенникова </a:t>
            </a:r>
          </a:p>
          <a:p>
            <a:pPr algn="ctr">
              <a:lnSpc>
                <a:spcPct val="80000"/>
              </a:lnSpc>
              <a:spcAft>
                <a:spcPts val="800"/>
              </a:spcAft>
            </a:pPr>
            <a:r>
              <a:rPr lang="ru-RU" sz="3000" b="1" spc="-1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Викторовна</a:t>
            </a:r>
          </a:p>
          <a:p>
            <a:pPr algn="ctr">
              <a:lnSpc>
                <a:spcPct val="90000"/>
              </a:lnSpc>
            </a:pPr>
            <a:r>
              <a:rPr lang="ru-RU" sz="2200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ctr">
              <a:lnSpc>
                <a:spcPct val="90000"/>
              </a:lnSpc>
            </a:pPr>
            <a:r>
              <a:rPr lang="ru-RU" sz="2200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«Гимназия 1 им. И. В. Курчатова»</a:t>
            </a:r>
          </a:p>
          <a:p>
            <a:pPr algn="ctr">
              <a:lnSpc>
                <a:spcPct val="90000"/>
              </a:lnSpc>
            </a:pPr>
            <a:r>
              <a:rPr lang="ru-RU" sz="2200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Симферополь Республика Крым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7C9E184-3FEA-B042-8FA5-E4564C6D0B72}"/>
              </a:ext>
            </a:extLst>
          </p:cNvPr>
          <p:cNvSpPr/>
          <p:nvPr/>
        </p:nvSpPr>
        <p:spPr>
          <a:xfrm>
            <a:off x="2238967" y="98990"/>
            <a:ext cx="7612349" cy="88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научно-методическая конференция </a:t>
            </a:r>
          </a:p>
          <a:p>
            <a:pPr algn="ctr">
              <a:lnSpc>
                <a:spcPct val="95000"/>
              </a:lnSpc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«Финансовая грамотность в системе образования Республики Крым»</a:t>
            </a:r>
          </a:p>
          <a:p>
            <a:pPr algn="ctr">
              <a:lnSpc>
                <a:spcPct val="95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22-25 октября 2024 года</a:t>
            </a:r>
          </a:p>
        </p:txBody>
      </p:sp>
      <p:pic>
        <p:nvPicPr>
          <p:cNvPr id="11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>
            <a:extLst>
              <a:ext uri="{FF2B5EF4-FFF2-40B4-BE49-F238E27FC236}">
                <a16:creationId xmlns:a16="http://schemas.microsoft.com/office/drawing/2014/main" id="{220453C7-9CBA-8020-B3E7-F9E03A9F3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87" y="211083"/>
            <a:ext cx="987927" cy="61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685D3FE-DD94-D543-BF43-32F97F2C8A30}"/>
              </a:ext>
            </a:extLst>
          </p:cNvPr>
          <p:cNvSpPr/>
          <p:nvPr/>
        </p:nvSpPr>
        <p:spPr>
          <a:xfrm>
            <a:off x="64730" y="84320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55B37DB-6855-2693-1364-8568CB1782F8}"/>
              </a:ext>
            </a:extLst>
          </p:cNvPr>
          <p:cNvSpPr/>
          <p:nvPr/>
        </p:nvSpPr>
        <p:spPr>
          <a:xfrm>
            <a:off x="64729" y="890987"/>
            <a:ext cx="1305775" cy="1309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КРИППО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CD117F-A9B1-4B51-8A3E-477E2E962B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33135" r="13119" b="21188"/>
          <a:stretch/>
        </p:blipFill>
        <p:spPr>
          <a:xfrm>
            <a:off x="10719781" y="-3647"/>
            <a:ext cx="1472219" cy="10256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6748" y="1087717"/>
            <a:ext cx="2338118" cy="35085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B810620-AEF4-4334-8104-70A6346BC14B}"/>
              </a:ext>
            </a:extLst>
          </p:cNvPr>
          <p:cNvSpPr/>
          <p:nvPr/>
        </p:nvSpPr>
        <p:spPr>
          <a:xfrm>
            <a:off x="6324600" y="4703211"/>
            <a:ext cx="5638800" cy="2027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  <a:spcAft>
                <a:spcPts val="800"/>
              </a:spcAft>
            </a:pPr>
            <a:r>
              <a:rPr lang="ru-RU" sz="3000" b="1" spc="-1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Римская </a:t>
            </a:r>
          </a:p>
          <a:p>
            <a:pPr algn="ctr">
              <a:lnSpc>
                <a:spcPct val="70000"/>
              </a:lnSpc>
              <a:spcAft>
                <a:spcPts val="800"/>
              </a:spcAft>
            </a:pPr>
            <a:r>
              <a:rPr lang="ru-RU" sz="3000" b="1" spc="-1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Светлана Вячеславовна</a:t>
            </a:r>
          </a:p>
          <a:p>
            <a:pPr algn="ctr">
              <a:lnSpc>
                <a:spcPct val="80000"/>
              </a:lnSpc>
            </a:pPr>
            <a:r>
              <a:rPr lang="ru-RU" sz="2200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ctr">
              <a:lnSpc>
                <a:spcPct val="80000"/>
              </a:lnSpc>
            </a:pPr>
            <a:r>
              <a:rPr lang="ru-RU" sz="2200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«Симферопольская академическая гимназия»</a:t>
            </a:r>
          </a:p>
          <a:p>
            <a:pPr algn="ctr">
              <a:lnSpc>
                <a:spcPct val="80000"/>
              </a:lnSpc>
            </a:pPr>
            <a:r>
              <a:rPr lang="ru-RU" sz="2200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Симферополь Республика Крым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4"/>
          <a:stretch/>
        </p:blipFill>
        <p:spPr>
          <a:xfrm>
            <a:off x="8157615" y="948582"/>
            <a:ext cx="2586852" cy="36476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8412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6640" y="76200"/>
            <a:ext cx="1475360" cy="1030313"/>
          </a:xfrm>
          <a:prstGeom prst="rect">
            <a:avLst/>
          </a:prstGeom>
        </p:spPr>
      </p:pic>
      <p:pic>
        <p:nvPicPr>
          <p:cNvPr id="3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>
            <a:extLst>
              <a:ext uri="{FF2B5EF4-FFF2-40B4-BE49-F238E27FC236}">
                <a16:creationId xmlns:a16="http://schemas.microsoft.com/office/drawing/2014/main" id="{220453C7-9CBA-8020-B3E7-F9E03A9F3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87" y="211083"/>
            <a:ext cx="987927" cy="61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685D3FE-DD94-D543-BF43-32F97F2C8A30}"/>
              </a:ext>
            </a:extLst>
          </p:cNvPr>
          <p:cNvSpPr/>
          <p:nvPr/>
        </p:nvSpPr>
        <p:spPr>
          <a:xfrm>
            <a:off x="64730" y="84320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85D3FE-DD94-D543-BF43-32F97F2C8A30}"/>
              </a:ext>
            </a:extLst>
          </p:cNvPr>
          <p:cNvSpPr/>
          <p:nvPr/>
        </p:nvSpPr>
        <p:spPr>
          <a:xfrm>
            <a:off x="64729" y="846391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209800" y="211083"/>
            <a:ext cx="8153400" cy="461665"/>
          </a:xfrm>
        </p:spPr>
        <p:txBody>
          <a:bodyPr/>
          <a:lstStyle/>
          <a:p>
            <a:pPr algn="ctr"/>
            <a:r>
              <a:rPr lang="ru-RU" sz="3000" dirty="0"/>
              <a:t>Олимпиадные задачи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4"/>
          </p:nvPr>
        </p:nvSpPr>
        <p:spPr>
          <a:xfrm>
            <a:off x="990600" y="1076914"/>
            <a:ext cx="6633281" cy="2808461"/>
          </a:xfrm>
        </p:spPr>
        <p:txBody>
          <a:bodyPr/>
          <a:lstStyle/>
          <a:p>
            <a:pPr lvl="0" algn="just">
              <a:lnSpc>
                <a:spcPct val="120000"/>
              </a:lnSpc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Школьникам предложили поучаствовать в ярмарке поделок. Для участия необходимо было заплатить взнос в размере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 рублей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Таня решила продавать на ярмарке игрушки. Она выставила стоимость одной игрушки –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 рублей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Коля захотел продавать на ярмарке поделки из дерева. Стоимость одной поделки –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220 рублей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19414" y="2967335"/>
            <a:ext cx="10210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036" name="Picture 12" descr="Выставка поделок из природного материала «Ярмарка осенних затей».  Фотоотчёт. (17 фото). Воспитателям детских садов, школьным учителям и  педагогам - Маам.ру">
            <a:extLst>
              <a:ext uri="{FF2B5EF4-FFF2-40B4-BE49-F238E27FC236}">
                <a16:creationId xmlns:a16="http://schemas.microsoft.com/office/drawing/2014/main" id="{D6F05514-E148-DD28-B27A-FE57F6A81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251" y="388868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Игрушки Ручной работы, поделки для детей Ярмарка - YouTube">
            <a:extLst>
              <a:ext uri="{FF2B5EF4-FFF2-40B4-BE49-F238E27FC236}">
                <a16:creationId xmlns:a16="http://schemas.microsoft.com/office/drawing/2014/main" id="{7F742E70-8519-ECDA-4CA0-A5AC575B98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1" b="7076"/>
          <a:stretch/>
        </p:blipFill>
        <p:spPr bwMode="auto">
          <a:xfrm>
            <a:off x="931412" y="4141519"/>
            <a:ext cx="3960327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Поделки для благотворительной ярмарки - картинки и фото (50 шт)">
            <a:extLst>
              <a:ext uri="{FF2B5EF4-FFF2-40B4-BE49-F238E27FC236}">
                <a16:creationId xmlns:a16="http://schemas.microsoft.com/office/drawing/2014/main" id="{D360BD68-F82E-B86A-CE3E-161E6A278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680" y="1242021"/>
            <a:ext cx="3990401" cy="247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D10CDC4-86F4-F123-37B2-586AB66117F0}"/>
              </a:ext>
            </a:extLst>
          </p:cNvPr>
          <p:cNvSpPr txBox="1"/>
          <p:nvPr/>
        </p:nvSpPr>
        <p:spPr>
          <a:xfrm>
            <a:off x="5130931" y="4289541"/>
            <a:ext cx="4876800" cy="1681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наименьшее количество поделок нужно обязательно продать Тане и Коле, чтобы уйти с ярмарки с прибылью?</a:t>
            </a:r>
          </a:p>
        </p:txBody>
      </p:sp>
    </p:spTree>
    <p:extLst>
      <p:ext uri="{BB962C8B-B14F-4D97-AF65-F5344CB8AC3E}">
        <p14:creationId xmlns:p14="http://schemas.microsoft.com/office/powerpoint/2010/main" val="3393484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7" r="15429" b="1714"/>
          <a:stretch/>
        </p:blipFill>
        <p:spPr bwMode="auto">
          <a:xfrm>
            <a:off x="304801" y="228600"/>
            <a:ext cx="1981200" cy="2793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228600"/>
            <a:ext cx="4698094" cy="640388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7107" y="3279338"/>
            <a:ext cx="21335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Первые понятия, связанные с начальными представлениями о финансах, вводятся с 1-го класса, происходит знакомство с понятием «монета»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r="2082"/>
          <a:stretch/>
        </p:blipFill>
        <p:spPr>
          <a:xfrm>
            <a:off x="7288893" y="228600"/>
            <a:ext cx="4750708" cy="640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97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9886"/>
            <a:ext cx="2120545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7107" y="3279338"/>
            <a:ext cx="301329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Введение понятия денег, их функций: средство обращения, мера стоимости, средство накопления, платежа. Ученики расширяют знания по денежным знакам: появление купюр, монет до 100 р. Дети обучаются переводу рублей в копейки и наоборот. Также происходит появление понятия цена товара, стоимость покупки, количество. Ученики решают задачи, связанные со стоимостью товара, оплатой его, получением сдачи. Ведутся разговоры о карманных деньгах, о наличии у ребенка карманных денег для трат</a:t>
            </a:r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132" y="190640"/>
            <a:ext cx="4523833" cy="62350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b="75571"/>
          <a:stretch/>
        </p:blipFill>
        <p:spPr>
          <a:xfrm>
            <a:off x="7975348" y="381000"/>
            <a:ext cx="3879755" cy="7486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6679" y="1676400"/>
            <a:ext cx="3981471" cy="1524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3662" y="3881673"/>
            <a:ext cx="3884488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3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"/>
            <a:ext cx="2225878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4800" y="3318570"/>
            <a:ext cx="3048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Знакомство учеников с денежными знаками: купюрами, монетами в пределах 1000 р., переводом рублей в копейки и назад. Ученики приступают к использованию формулы стоимости. Происходит решение разных задач на поиск стоимости, количества, цены. Объем карманных денег повышается до 1000р. Ребенок должен понимать цены продуктов питания, канцелярских товаров и пр.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93964"/>
            <a:ext cx="4289110" cy="44888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4405" t="8255"/>
          <a:stretch/>
        </p:blipFill>
        <p:spPr>
          <a:xfrm>
            <a:off x="7794310" y="1066800"/>
            <a:ext cx="4342251" cy="33874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3029" y="5088285"/>
            <a:ext cx="4305081" cy="9799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4800" y="235527"/>
            <a:ext cx="4083408" cy="8312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8477" y="4682838"/>
            <a:ext cx="4468102" cy="141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445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66" r="30667"/>
          <a:stretch/>
        </p:blipFill>
        <p:spPr bwMode="auto">
          <a:xfrm>
            <a:off x="152400" y="228600"/>
            <a:ext cx="2590800" cy="3517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2400" y="4114800"/>
            <a:ext cx="259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4 классе появляются такие понятия, как: семейный бюджет, его планирование, статья доходов, расходов семьи.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21052" t="28070" r="35965" b="24210"/>
          <a:stretch/>
        </p:blipFill>
        <p:spPr>
          <a:xfrm>
            <a:off x="2971799" y="228600"/>
            <a:ext cx="9005047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268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8261" t="22029" r="27536" b="29276"/>
          <a:stretch/>
        </p:blipFill>
        <p:spPr>
          <a:xfrm>
            <a:off x="762000" y="93639"/>
            <a:ext cx="10972800" cy="6715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54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елюбовь детей к урокам математики: отсутствие способностей или другие  причины? | MedAboutMe">
            <a:extLst>
              <a:ext uri="{FF2B5EF4-FFF2-40B4-BE49-F238E27FC236}">
                <a16:creationId xmlns:a16="http://schemas.microsoft.com/office/drawing/2014/main" id="{05E58E17-DC7F-4F7D-B111-0044F1CA3A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151" y="4409880"/>
            <a:ext cx="2590800" cy="1762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клонность к математике: как выявить и развить математические способности у  ребенка | Счастливые родители">
            <a:extLst>
              <a:ext uri="{FF2B5EF4-FFF2-40B4-BE49-F238E27FC236}">
                <a16:creationId xmlns:a16="http://schemas.microsoft.com/office/drawing/2014/main" id="{9F9BD23D-BCE9-457A-BD12-B17E5A2BA8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5303">
            <a:off x="1206011" y="1426679"/>
            <a:ext cx="2843905" cy="1828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ажно, чтобы ребенок видел много вариантов решений, развивал мышление»">
            <a:extLst>
              <a:ext uri="{FF2B5EF4-FFF2-40B4-BE49-F238E27FC236}">
                <a16:creationId xmlns:a16="http://schemas.microsoft.com/office/drawing/2014/main" id="{90B6E5B3-CE50-4747-8DBB-B1EB1F3A5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867" y="1000489"/>
            <a:ext cx="2619375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Онлайн школа математики для детей Virtumath | New York FL">
            <a:extLst>
              <a:ext uri="{FF2B5EF4-FFF2-40B4-BE49-F238E27FC236}">
                <a16:creationId xmlns:a16="http://schemas.microsoft.com/office/drawing/2014/main" id="{0FD4873F-D4BE-47BC-B04D-5EBCB7182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869" y="4449579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к учить детей математике, чтобы они ее не возненавидели - AIN">
            <a:extLst>
              <a:ext uri="{FF2B5EF4-FFF2-40B4-BE49-F238E27FC236}">
                <a16:creationId xmlns:a16="http://schemas.microsoft.com/office/drawing/2014/main" id="{55C9D1C0-A07F-4831-87A4-0EF794E7E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7595">
            <a:off x="9052989" y="4481316"/>
            <a:ext cx="2819400" cy="16192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Финансовая грамотность для детей с ОВЗ">
            <a:extLst>
              <a:ext uri="{FF2B5EF4-FFF2-40B4-BE49-F238E27FC236}">
                <a16:creationId xmlns:a16="http://schemas.microsoft.com/office/drawing/2014/main" id="{501440F2-8B24-4B13-91F8-015FEC760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469" y="1012395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Финансовая грамотность для детей: для чего, с какого возраста и как развить  | РБК Стиль">
            <a:extLst>
              <a:ext uri="{FF2B5EF4-FFF2-40B4-BE49-F238E27FC236}">
                <a16:creationId xmlns:a16="http://schemas.microsoft.com/office/drawing/2014/main" id="{A692E3CF-2258-4A09-91DA-4D4192296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109" y="2731657"/>
            <a:ext cx="2619375" cy="1743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Финансовая грамотность для ребенка — что нужно знать о деньгах в  зависимости от возраста">
            <a:extLst>
              <a:ext uri="{FF2B5EF4-FFF2-40B4-BE49-F238E27FC236}">
                <a16:creationId xmlns:a16="http://schemas.microsoft.com/office/drawing/2014/main" id="{22A3A10C-4375-4860-9006-FE537F32D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11" y="3323196"/>
            <a:ext cx="2910049" cy="193650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CDDBF60-957A-4183-90E9-13C4CDE5A6A3}"/>
              </a:ext>
            </a:extLst>
          </p:cNvPr>
          <p:cNvSpPr txBox="1"/>
          <p:nvPr/>
        </p:nvSpPr>
        <p:spPr>
          <a:xfrm>
            <a:off x="2627964" y="105472"/>
            <a:ext cx="64583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0070C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438495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6640" y="76200"/>
            <a:ext cx="1475360" cy="1030313"/>
          </a:xfrm>
          <a:prstGeom prst="rect">
            <a:avLst/>
          </a:prstGeom>
        </p:spPr>
      </p:pic>
      <p:pic>
        <p:nvPicPr>
          <p:cNvPr id="3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>
            <a:extLst>
              <a:ext uri="{FF2B5EF4-FFF2-40B4-BE49-F238E27FC236}">
                <a16:creationId xmlns:a16="http://schemas.microsoft.com/office/drawing/2014/main" id="{220453C7-9CBA-8020-B3E7-F9E03A9F3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87" y="211083"/>
            <a:ext cx="987927" cy="61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685D3FE-DD94-D543-BF43-32F97F2C8A30}"/>
              </a:ext>
            </a:extLst>
          </p:cNvPr>
          <p:cNvSpPr/>
          <p:nvPr/>
        </p:nvSpPr>
        <p:spPr>
          <a:xfrm>
            <a:off x="64730" y="84320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85D3FE-DD94-D543-BF43-32F97F2C8A30}"/>
              </a:ext>
            </a:extLst>
          </p:cNvPr>
          <p:cNvSpPr/>
          <p:nvPr/>
        </p:nvSpPr>
        <p:spPr>
          <a:xfrm>
            <a:off x="64729" y="846391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209800" y="211083"/>
            <a:ext cx="8153400" cy="40011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Нормативные документы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4"/>
          </p:nvPr>
        </p:nvSpPr>
        <p:spPr>
          <a:xfrm>
            <a:off x="990600" y="973153"/>
            <a:ext cx="10058400" cy="3570208"/>
          </a:xfrm>
        </p:spPr>
        <p:txBody>
          <a:bodyPr/>
          <a:lstStyle/>
          <a:p>
            <a:endParaRPr lang="ru-RU" dirty="0"/>
          </a:p>
          <a:p>
            <a:endParaRPr lang="ru-RU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9414" y="2967335"/>
            <a:ext cx="10210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9285" y="1025201"/>
            <a:ext cx="7844347" cy="38054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466FA35-0E05-2C44-A439-3F31E38CC05C}"/>
              </a:ext>
            </a:extLst>
          </p:cNvPr>
          <p:cNvSpPr txBox="1"/>
          <p:nvPr/>
        </p:nvSpPr>
        <p:spPr>
          <a:xfrm>
            <a:off x="1047803" y="5117849"/>
            <a:ext cx="10477394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системное и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гармоничное развитие личности обучающегося, освоение им знаний, компетенций, необходимых как для жизни в современном обществе…</a:t>
            </a:r>
          </a:p>
          <a:p>
            <a:pPr>
              <a:lnSpc>
                <a:spcPct val="90000"/>
              </a:lnSpc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П.34.2. ….должны создаваться условия, обеспечивающие возможность: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 формирования функциональной грамотности обучающихся… 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object 3">
            <a:extLst>
              <a:ext uri="{FF2B5EF4-FFF2-40B4-BE49-F238E27FC236}">
                <a16:creationId xmlns:a16="http://schemas.microsoft.com/office/drawing/2014/main" id="{AA06B30F-2D10-AA85-2572-16E68119E6A2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3470" y="1228265"/>
            <a:ext cx="2229279" cy="90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48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6640" y="76200"/>
            <a:ext cx="1475360" cy="1030313"/>
          </a:xfrm>
          <a:prstGeom prst="rect">
            <a:avLst/>
          </a:prstGeom>
        </p:spPr>
      </p:pic>
      <p:pic>
        <p:nvPicPr>
          <p:cNvPr id="3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>
            <a:extLst>
              <a:ext uri="{FF2B5EF4-FFF2-40B4-BE49-F238E27FC236}">
                <a16:creationId xmlns:a16="http://schemas.microsoft.com/office/drawing/2014/main" id="{220453C7-9CBA-8020-B3E7-F9E03A9F3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87" y="211083"/>
            <a:ext cx="987927" cy="61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685D3FE-DD94-D543-BF43-32F97F2C8A30}"/>
              </a:ext>
            </a:extLst>
          </p:cNvPr>
          <p:cNvSpPr/>
          <p:nvPr/>
        </p:nvSpPr>
        <p:spPr>
          <a:xfrm>
            <a:off x="64730" y="84320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85D3FE-DD94-D543-BF43-32F97F2C8A30}"/>
              </a:ext>
            </a:extLst>
          </p:cNvPr>
          <p:cNvSpPr/>
          <p:nvPr/>
        </p:nvSpPr>
        <p:spPr>
          <a:xfrm>
            <a:off x="64729" y="846391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209800" y="77708"/>
            <a:ext cx="8153400" cy="40011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Нормативные документы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4"/>
          </p:nvPr>
        </p:nvSpPr>
        <p:spPr>
          <a:xfrm>
            <a:off x="990600" y="1106513"/>
            <a:ext cx="10591800" cy="3447098"/>
          </a:xfrm>
        </p:spPr>
        <p:txBody>
          <a:bodyPr/>
          <a:lstStyle/>
          <a:p>
            <a:r>
              <a:rPr lang="ru-RU"/>
              <a:t> </a:t>
            </a:r>
          </a:p>
          <a:p>
            <a:endParaRPr lang="ru-RU" b="1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9414" y="2967335"/>
            <a:ext cx="10210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3183" y="898319"/>
            <a:ext cx="8049641" cy="36750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32DD767-4642-40DF-2D53-332D2DD47F6D}"/>
              </a:ext>
            </a:extLst>
          </p:cNvPr>
          <p:cNvSpPr txBox="1"/>
          <p:nvPr/>
        </p:nvSpPr>
        <p:spPr>
          <a:xfrm>
            <a:off x="832105" y="4649957"/>
            <a:ext cx="10591799" cy="2088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sz="19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43.4. Предметные результаты по учебному предмету "Математика" предметной области "Математика и информатика" должны обеспечивать: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сформированность системы знаний о числе как результате счета и измерения;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начальных математических знаний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решении учебных и практических задач и в повседневных ситуациях для описания и объяснения окружающих предметов, процессов и явлений, оценки их количественных и пространственных отношений, в том числе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личных и семейных финансов.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C4DAE0-1C23-3DF3-5ACB-4FE545C53BE1}"/>
              </a:ext>
            </a:extLst>
          </p:cNvPr>
          <p:cNvSpPr txBox="1"/>
          <p:nvPr/>
        </p:nvSpPr>
        <p:spPr>
          <a:xfrm>
            <a:off x="5452978" y="446281"/>
            <a:ext cx="17434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ФОП НОО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652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D96795-C04B-07CB-B16F-388A1F067481}"/>
              </a:ext>
            </a:extLst>
          </p:cNvPr>
          <p:cNvSpPr txBox="1"/>
          <p:nvPr/>
        </p:nvSpPr>
        <p:spPr>
          <a:xfrm>
            <a:off x="623175" y="119883"/>
            <a:ext cx="1122426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 ФГОС НОО к </a:t>
            </a:r>
            <a:r>
              <a:rPr lang="ru-RU" sz="2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результатам</a:t>
            </a:r>
            <a:r>
              <a:rPr lang="ru-RU" sz="2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освоения программы начального общего образования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254B1-4A46-41CC-C09A-96E9CC35268E}"/>
              </a:ext>
            </a:extLst>
          </p:cNvPr>
          <p:cNvSpPr txBox="1"/>
          <p:nvPr/>
        </p:nvSpPr>
        <p:spPr>
          <a:xfrm>
            <a:off x="492519" y="550770"/>
            <a:ext cx="11354925" cy="1992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>
              <a:lnSpc>
                <a:spcPct val="87000"/>
              </a:lnSpc>
              <a:spcAft>
                <a:spcPts val="200"/>
              </a:spcAft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В обновленном ФГОС НОО элементы финансовой грамотности включены в требования к результатам освоения предметов «Математика» и «Окружающий мир» </a:t>
            </a: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(</a:t>
            </a:r>
            <a:r>
              <a:rPr lang="ru-RU" sz="19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пп</a:t>
            </a: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. 7 п. 43.4 и </a:t>
            </a:r>
            <a:r>
              <a:rPr lang="ru-RU" sz="19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пп</a:t>
            </a: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. 9 п. 43.5 ФГОС НОО). </a:t>
            </a:r>
          </a:p>
          <a:p>
            <a:pPr indent="360000" algn="just">
              <a:lnSpc>
                <a:spcPct val="87000"/>
              </a:lnSpc>
              <a:spcAft>
                <a:spcPts val="200"/>
              </a:spcAft>
            </a:pPr>
            <a:r>
              <a:rPr lang="ru-RU" sz="1900" b="1" i="0" spc="-2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43.4.</a:t>
            </a:r>
            <a:r>
              <a:rPr lang="ru-RU" sz="1900" b="0" i="0" spc="-2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i="0" spc="-2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результаты</a:t>
            </a:r>
            <a:r>
              <a:rPr lang="ru-RU" sz="1900" b="0" i="0" spc="-2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по учебному предмету </a:t>
            </a:r>
            <a:r>
              <a:rPr lang="ru-RU" sz="1900" b="1" spc="-2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«Математика» </a:t>
            </a:r>
            <a:r>
              <a:rPr lang="ru-RU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в предметной области «Математика и информатика» должны обеспечивать:</a:t>
            </a:r>
          </a:p>
          <a:p>
            <a:pPr algn="just">
              <a:lnSpc>
                <a:spcPct val="87000"/>
              </a:lnSpc>
              <a:spcAft>
                <a:spcPts val="1415"/>
              </a:spcAft>
            </a:pPr>
            <a:r>
              <a:rPr lang="ru-RU" sz="1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использование начальных математических знаний при решении учебных и практических задач и в повседневных ситуациях для описания и объяснения окружающих предметов, процессов и явлений, оценки их количественных и пространственных отношений, </a:t>
            </a: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в том числе в сфере личных и семейных финансов. 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F533A783-F042-35F3-05E1-F62AD2A5C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5615302"/>
              </p:ext>
            </p:extLst>
          </p:nvPr>
        </p:nvGraphicFramePr>
        <p:xfrm>
          <a:off x="313945" y="2125980"/>
          <a:ext cx="11564110" cy="50982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319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C44315B-C496-8FB4-766D-898784DF73CA}"/>
              </a:ext>
            </a:extLst>
          </p:cNvPr>
          <p:cNvSpPr txBox="1"/>
          <p:nvPr/>
        </p:nvSpPr>
        <p:spPr>
          <a:xfrm>
            <a:off x="0" y="-5243"/>
            <a:ext cx="11836695" cy="70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95000"/>
              </a:lnSpc>
            </a:pPr>
            <a:r>
              <a:rPr lang="ru-RU" sz="21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Планируемые образовательные результаты по математике </a:t>
            </a:r>
            <a:r>
              <a:rPr lang="ru-RU" sz="21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ФРП по учебному предмету «Математика» в </a:t>
            </a:r>
            <a:r>
              <a:rPr lang="ru-RU" sz="21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</a:rPr>
              <a:t>разделе 162 ФОП НОО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A9C32A-55FE-D2CC-2405-862BB7EF5A03}"/>
              </a:ext>
            </a:extLst>
          </p:cNvPr>
          <p:cNvSpPr txBox="1"/>
          <p:nvPr/>
        </p:nvSpPr>
        <p:spPr>
          <a:xfrm>
            <a:off x="699092" y="450847"/>
            <a:ext cx="3064834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Личностные результаты</a:t>
            </a:r>
            <a:endParaRPr lang="ru-RU" sz="17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6416B3-E9B8-44EB-CC33-44F618736092}"/>
              </a:ext>
            </a:extLst>
          </p:cNvPr>
          <p:cNvSpPr txBox="1"/>
          <p:nvPr/>
        </p:nvSpPr>
        <p:spPr>
          <a:xfrm>
            <a:off x="44303" y="679665"/>
            <a:ext cx="3873794" cy="1779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87000"/>
              </a:lnSpc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математику для решения практических задач в повседневной жизни в сфере личных и семейных финансов;</a:t>
            </a:r>
          </a:p>
          <a:p>
            <a:pPr marL="285750" indent="-285750" algn="just">
              <a:lnSpc>
                <a:spcPct val="87000"/>
              </a:lnSpc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практические ситуации с точки зрения возможности применения математики для рационального и эффективного решения жизненных проблем, в том числе в вопросах личных и семейных финансов.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388DA7-812F-FAE5-035F-84638DE47510}"/>
              </a:ext>
            </a:extLst>
          </p:cNvPr>
          <p:cNvSpPr txBox="1"/>
          <p:nvPr/>
        </p:nvSpPr>
        <p:spPr>
          <a:xfrm>
            <a:off x="-1327" y="2898682"/>
            <a:ext cx="3873794" cy="1216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87000"/>
              </a:lnSpc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Устанавливать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связи и зависимости между объектами (часть-целое; причина-следствие);</a:t>
            </a:r>
          </a:p>
          <a:p>
            <a:pPr marL="285750" indent="-285750" algn="just">
              <a:lnSpc>
                <a:spcPct val="87000"/>
              </a:lnSpc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базовые логические универсальные действия: сравнение, анализ, классификация (группировка).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FA0CFD-59C5-45E6-975C-B607A7D4A1FA}"/>
              </a:ext>
            </a:extLst>
          </p:cNvPr>
          <p:cNvSpPr txBox="1"/>
          <p:nvPr/>
        </p:nvSpPr>
        <p:spPr>
          <a:xfrm>
            <a:off x="6809354" y="575976"/>
            <a:ext cx="4117725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Предметные результаты (продолжение)</a:t>
            </a:r>
            <a:endParaRPr lang="ru-RU" sz="17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103660-BFD9-DA24-B029-23FF764F5871}"/>
              </a:ext>
            </a:extLst>
          </p:cNvPr>
          <p:cNvSpPr txBox="1"/>
          <p:nvPr/>
        </p:nvSpPr>
        <p:spPr>
          <a:xfrm>
            <a:off x="4009355" y="929919"/>
            <a:ext cx="7979300" cy="6033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935" indent="-285750" algn="just">
              <a:lnSpc>
                <a:spcPts val="1210"/>
              </a:lnSpc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Распознавать верные (истинные) и неверные (ложные) утверждения относительно заданного набора объектов/предметов;</a:t>
            </a:r>
          </a:p>
          <a:p>
            <a:pPr marL="114935" indent="-285750" algn="just">
              <a:lnSpc>
                <a:spcPts val="1210"/>
              </a:lnSpc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Группировать объекты по заданному признаку; находить и называть закономерности в ряду объектов повседневной жизни.</a:t>
            </a:r>
          </a:p>
          <a:p>
            <a:pPr marL="720000" indent="-215900" algn="just">
              <a:lnSpc>
                <a:spcPts val="1210"/>
              </a:lnSpc>
              <a:spcBef>
                <a:spcPts val="200"/>
              </a:spcBef>
            </a:pPr>
            <a:r>
              <a:rPr lang="ru-RU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концу обучения во </a:t>
            </a:r>
            <a:r>
              <a:rPr lang="ru-RU" sz="1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классе</a:t>
            </a:r>
            <a:r>
              <a:rPr lang="ru-RU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обучающийся научится: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935" indent="-285750" algn="just">
              <a:lnSpc>
                <a:spcPts val="1210"/>
              </a:lnSpc>
              <a:buFont typeface="Wingdings" panose="05000000000000000000" pitchFamily="2" charset="2"/>
              <a:buChar char="ü"/>
              <a:tabLst>
                <a:tab pos="45085" algn="l"/>
              </a:tabLs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Использовать при выполнении практических заданий единицы величины стоимости (рубль, копейка); преобразовывать одни единицы данной величины в другие;</a:t>
            </a:r>
          </a:p>
          <a:p>
            <a:pPr marL="114935" indent="-285750" algn="just">
              <a:lnSpc>
                <a:spcPts val="1210"/>
              </a:lnSpc>
              <a:buFont typeface="Wingdings" panose="05000000000000000000" pitchFamily="2" charset="2"/>
              <a:buChar char="ü"/>
              <a:tabLst>
                <a:tab pos="45085" algn="l"/>
              </a:tabLst>
            </a:pPr>
            <a:r>
              <a:rPr lang="ru-RU" sz="14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Сравнивать величины стоимости, устанавливая между ними соотношение «больше/меньше на»;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  <a:tabLst>
                <a:tab pos="45085" algn="l"/>
                <a:tab pos="134620" algn="l"/>
              </a:tabLst>
            </a:pPr>
            <a:r>
              <a:rPr lang="ru-RU" sz="1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Распознавать верные (истинные) и неверные (ложные) утверждения со словами «все», «каждый»; проводить одно – двух шаговые логические рассуждения и делать выводы;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935" indent="-285750" algn="l">
              <a:lnSpc>
                <a:spcPts val="1210"/>
              </a:lnSpc>
              <a:buFont typeface="Wingdings" panose="05000000000000000000" pitchFamily="2" charset="2"/>
              <a:buChar char="ü"/>
              <a:tabLst>
                <a:tab pos="45085" algn="l"/>
              </a:tabLs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Подбирать примеры, подтверждающие суждение, ответ.</a:t>
            </a:r>
          </a:p>
          <a:p>
            <a:pPr marL="720000" indent="-215900" algn="just">
              <a:lnSpc>
                <a:spcPts val="1210"/>
              </a:lnSpc>
              <a:spcBef>
                <a:spcPts val="300"/>
              </a:spcBef>
              <a:tabLst>
                <a:tab pos="45085" algn="l"/>
              </a:tabLst>
            </a:pPr>
            <a:r>
              <a:rPr lang="ru-RU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концу обучения </a:t>
            </a:r>
            <a:r>
              <a:rPr lang="ru-RU" sz="1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3 классе </a:t>
            </a:r>
            <a:r>
              <a:rPr lang="ru-RU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обучающийся научится: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  <a:tabLst>
                <a:tab pos="45085" algn="l"/>
              </a:tabLs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Использовать при выполнении практических заданий и решении задач единицы: массы (грамм, килограмм), стоимости (копейка, рубль); преобразовывать одни единицы данной величины в другие;</a:t>
            </a: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  <a:tabLst>
                <a:tab pos="45085" algn="l"/>
              </a:tabLst>
            </a:pPr>
            <a:r>
              <a:rPr lang="ru-RU" sz="14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Сравнивать величины стоимости, устанавливая между ними соотношение «больше/меньше на/в»;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  <a:tabLst>
                <a:tab pos="134620" algn="l"/>
              </a:tabLs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Называть, находить долю величины (половина, четверть);</a:t>
            </a: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  <a:tabLst>
                <a:tab pos="134620" algn="l"/>
              </a:tabLs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Знать и использовать в практических ситуациях (покупка товара, выполнение расчётов) соотношение между величинами; выполнять сложение и вычитание однородных величин, умножение и деление величины на однозначное число;</a:t>
            </a: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  <a:tabLst>
                <a:tab pos="134620" algn="l"/>
              </a:tabLst>
            </a:pPr>
            <a:r>
              <a:rPr lang="ru-RU" sz="1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Извлекать и использовать информацию, представленную в таблицах с данными о реальных процессах и явлениях окружающего мира, в предметах повседневной жизни (например, ценник, этикетка).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20000" indent="-216000" algn="just">
              <a:lnSpc>
                <a:spcPts val="1200"/>
              </a:lnSpc>
              <a:spcBef>
                <a:spcPts val="300"/>
              </a:spcBef>
            </a:pPr>
            <a:r>
              <a:rPr lang="ru-RU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концу обучения </a:t>
            </a:r>
            <a:r>
              <a:rPr lang="ru-RU" sz="1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классе</a:t>
            </a:r>
            <a:r>
              <a:rPr lang="ru-RU" sz="1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обучающийся научится: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Выполнять прикидку результата вычислений; осуществлять проверку полученного результата по критериям: достоверность/реальность), соответствие правилу/алгоритму, а также с помощью калькулятора;</a:t>
            </a: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Использовать при решении задач единицы массы (грамм, килограмм, центнер, тонна), стоимости (копейка, рубль) и др.;</a:t>
            </a: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Решать практические задачи, связанные с повседневной жизнью (на покупки и т. п.), в том числе, с избыточными данными, находить недостающую информацию (например, из таблиц, схем), находить и оценивать различные способы решения, использовать подходящие способы проверки;</a:t>
            </a: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Распознавать верные (истинные) и неверные (ложные) утверждения; приводить пример, контрпример;</a:t>
            </a: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  <a:tabLst>
                <a:tab pos="134620" algn="l"/>
              </a:tabLs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Извлекать и использовать для решения практических задач информацию, представленную в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простейших столбчатых диаграммах, таблицах с данными о реальных процессах и явлениях окружающего мира, в предметах повседневной жизни (например, счет, прайс-лист, объявление);</a:t>
            </a:r>
          </a:p>
          <a:p>
            <a:pPr marL="113665" indent="-285750" algn="just">
              <a:lnSpc>
                <a:spcPts val="1210"/>
              </a:lnSpc>
              <a:buFont typeface="Wingdings" panose="05000000000000000000" pitchFamily="2" charset="2"/>
              <a:buChar char="ü"/>
              <a:tabLst>
                <a:tab pos="134620" algn="l"/>
              </a:tabLs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формализованные описания последовательности действий (алгоритм, план, схема) в практических ситуациях; дополнять алгоритм, упорядочивать шаги алгоритма.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6D614D-F7B2-DFAA-49A5-CA7FF0CBDFF1}"/>
              </a:ext>
            </a:extLst>
          </p:cNvPr>
          <p:cNvSpPr txBox="1"/>
          <p:nvPr/>
        </p:nvSpPr>
        <p:spPr>
          <a:xfrm>
            <a:off x="135563" y="2472068"/>
            <a:ext cx="3782532" cy="547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7000"/>
              </a:lnSpc>
            </a:pPr>
            <a:r>
              <a:rPr 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 результаты (познавательные УУД)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9381AA-90F7-5C5F-28BB-DA23979DFE3E}"/>
              </a:ext>
            </a:extLst>
          </p:cNvPr>
          <p:cNvSpPr txBox="1"/>
          <p:nvPr/>
        </p:nvSpPr>
        <p:spPr>
          <a:xfrm>
            <a:off x="89933" y="4115554"/>
            <a:ext cx="3782532" cy="547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7000"/>
              </a:lnSpc>
            </a:pPr>
            <a:r>
              <a:rPr 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 результаты (регулятивные УУД)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648C38-5A3A-BBEE-71A2-04459AAC53ED}"/>
              </a:ext>
            </a:extLst>
          </p:cNvPr>
          <p:cNvSpPr txBox="1"/>
          <p:nvPr/>
        </p:nvSpPr>
        <p:spPr>
          <a:xfrm>
            <a:off x="44303" y="4614143"/>
            <a:ext cx="3873793" cy="654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87000"/>
              </a:lnSpc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безопасного использования электронных средств, предлагаемых в процессе обучения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7E615F-20CD-26C7-B551-A287BE97BF16}"/>
              </a:ext>
            </a:extLst>
          </p:cNvPr>
          <p:cNvSpPr txBox="1"/>
          <p:nvPr/>
        </p:nvSpPr>
        <p:spPr>
          <a:xfrm>
            <a:off x="548240" y="5285869"/>
            <a:ext cx="282028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Предметные результаты</a:t>
            </a:r>
            <a:endParaRPr lang="ru-RU" sz="17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23366AC-E96D-6994-A02C-4B6AD89411DE}"/>
              </a:ext>
            </a:extLst>
          </p:cNvPr>
          <p:cNvSpPr txBox="1"/>
          <p:nvPr/>
        </p:nvSpPr>
        <p:spPr>
          <a:xfrm>
            <a:off x="21487" y="5656936"/>
            <a:ext cx="3873793" cy="1198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00" indent="-215900" algn="just">
              <a:lnSpc>
                <a:spcPts val="1210"/>
              </a:lnSpc>
            </a:pPr>
            <a:r>
              <a:rPr lang="ru-RU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концу обучения в 1 классе обучающийся научится: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935" indent="-285750" algn="just">
              <a:lnSpc>
                <a:spcPts val="1210"/>
              </a:lnSpc>
              <a:spcBef>
                <a:spcPts val="200"/>
              </a:spcBef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Пересчитывать различные объекты, устанавливать порядковый номер объекта;</a:t>
            </a:r>
          </a:p>
          <a:p>
            <a:pPr marL="114935" indent="-285750" algn="just">
              <a:lnSpc>
                <a:spcPts val="1210"/>
              </a:lnSpc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Решать текстовые задачи в одно действие на сложение и вычитание: выделять условие и требование (вопрос);</a:t>
            </a:r>
          </a:p>
        </p:txBody>
      </p:sp>
    </p:spTree>
    <p:extLst>
      <p:ext uri="{BB962C8B-B14F-4D97-AF65-F5344CB8AC3E}">
        <p14:creationId xmlns:p14="http://schemas.microsoft.com/office/powerpoint/2010/main" val="2904830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29882CB-60B0-4D88-A79C-3834E68E08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25" t="22223" r="26250" b="4444"/>
          <a:stretch/>
        </p:blipFill>
        <p:spPr>
          <a:xfrm>
            <a:off x="528756" y="242750"/>
            <a:ext cx="4323334" cy="5383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910EB8E-D963-4F90-8140-A3A397CCF10B}"/>
              </a:ext>
            </a:extLst>
          </p:cNvPr>
          <p:cNvSpPr/>
          <p:nvPr/>
        </p:nvSpPr>
        <p:spPr>
          <a:xfrm>
            <a:off x="594097" y="5806896"/>
            <a:ext cx="41666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hlinkClick r:id="rId3"/>
              </a:rPr>
              <a:t>https://sudact.ru/law/pismo-minprosveshcheniia-rossii-ot-20022024-n-03-208/</a:t>
            </a:r>
            <a:r>
              <a:rPr lang="ru-RU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6E2F2A-25B3-4B88-A736-F72A7F4F8E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797" t="11806" r="17422" b="16241"/>
          <a:stretch/>
        </p:blipFill>
        <p:spPr>
          <a:xfrm>
            <a:off x="6188480" y="180684"/>
            <a:ext cx="4600575" cy="283062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B6637D8-55D6-4F0B-A9BF-31DB3F2C5FAB}"/>
              </a:ext>
            </a:extLst>
          </p:cNvPr>
          <p:cNvSpPr/>
          <p:nvPr/>
        </p:nvSpPr>
        <p:spPr>
          <a:xfrm>
            <a:off x="5276328" y="3075407"/>
            <a:ext cx="6810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hlinkClick r:id="rId5"/>
              </a:rPr>
              <a:t>https://xn--80apaohbc3aw9e.xn--p1ai/materials/edinaya-ramka-kompetencij-po-finansovoj-gramotnosti-dlya-shkolnikov-i-vzroslyh/</a:t>
            </a:r>
            <a:r>
              <a:rPr lang="ru-RU" dirty="0"/>
              <a:t>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E920E6C-E90E-4001-86F5-7190E2DFA7F7}"/>
              </a:ext>
            </a:extLst>
          </p:cNvPr>
          <p:cNvSpPr/>
          <p:nvPr/>
        </p:nvSpPr>
        <p:spPr>
          <a:xfrm>
            <a:off x="6851117" y="6425276"/>
            <a:ext cx="3937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6"/>
              </a:rPr>
              <a:t>https://edsoo.ru/rabochie-programmy/</a:t>
            </a:r>
            <a:r>
              <a:rPr lang="ru-RU" dirty="0"/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67C1C6-4D44-48C4-9461-106A8B1D30F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2570" t="17956" r="26875" b="7778"/>
          <a:stretch/>
        </p:blipFill>
        <p:spPr>
          <a:xfrm>
            <a:off x="7941844" y="3872752"/>
            <a:ext cx="1756484" cy="2401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1232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29882CB-60B0-4D88-A79C-3834E68E08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25" t="22223" r="26250" b="4444"/>
          <a:stretch/>
        </p:blipFill>
        <p:spPr>
          <a:xfrm>
            <a:off x="528756" y="242750"/>
            <a:ext cx="4323334" cy="5383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910EB8E-D963-4F90-8140-A3A397CCF10B}"/>
              </a:ext>
            </a:extLst>
          </p:cNvPr>
          <p:cNvSpPr/>
          <p:nvPr/>
        </p:nvSpPr>
        <p:spPr>
          <a:xfrm>
            <a:off x="594097" y="5806896"/>
            <a:ext cx="41666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hlinkClick r:id="rId3"/>
              </a:rPr>
              <a:t>https://sudact.ru/law/pismo-minprosveshcheniia-rossii-ot-20022024-n-03-208/</a:t>
            </a:r>
            <a:r>
              <a:rPr lang="ru-RU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6E2F2A-25B3-4B88-A736-F72A7F4F8E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797" t="11806" r="17422" b="16241"/>
          <a:stretch/>
        </p:blipFill>
        <p:spPr>
          <a:xfrm>
            <a:off x="6188480" y="180684"/>
            <a:ext cx="4600575" cy="283062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B6637D8-55D6-4F0B-A9BF-31DB3F2C5FAB}"/>
              </a:ext>
            </a:extLst>
          </p:cNvPr>
          <p:cNvSpPr/>
          <p:nvPr/>
        </p:nvSpPr>
        <p:spPr>
          <a:xfrm>
            <a:off x="5276328" y="3075407"/>
            <a:ext cx="6810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hlinkClick r:id="rId5"/>
              </a:rPr>
              <a:t>https://xn--80apaohbc3aw9e.xn--p1ai/materials/edinaya-ramka-kompetencij-po-finansovoj-gramotnosti-dlya-shkolnikov-i-vzroslyh/</a:t>
            </a:r>
            <a:r>
              <a:rPr lang="ru-RU" dirty="0"/>
              <a:t>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E920E6C-E90E-4001-86F5-7190E2DFA7F7}"/>
              </a:ext>
            </a:extLst>
          </p:cNvPr>
          <p:cNvSpPr/>
          <p:nvPr/>
        </p:nvSpPr>
        <p:spPr>
          <a:xfrm>
            <a:off x="6851117" y="6425276"/>
            <a:ext cx="3937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6"/>
              </a:rPr>
              <a:t>https://edsoo.ru/rabochie-programmy/</a:t>
            </a:r>
            <a:r>
              <a:rPr lang="ru-RU" dirty="0"/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67C1C6-4D44-48C4-9461-106A8B1D30F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2570" t="17956" r="26875" b="7778"/>
          <a:stretch/>
        </p:blipFill>
        <p:spPr>
          <a:xfrm>
            <a:off x="7803273" y="3881896"/>
            <a:ext cx="1756484" cy="2401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7991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6640" y="76200"/>
            <a:ext cx="1475360" cy="1030313"/>
          </a:xfrm>
          <a:prstGeom prst="rect">
            <a:avLst/>
          </a:prstGeom>
        </p:spPr>
      </p:pic>
      <p:pic>
        <p:nvPicPr>
          <p:cNvPr id="3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>
            <a:extLst>
              <a:ext uri="{FF2B5EF4-FFF2-40B4-BE49-F238E27FC236}">
                <a16:creationId xmlns:a16="http://schemas.microsoft.com/office/drawing/2014/main" id="{220453C7-9CBA-8020-B3E7-F9E03A9F3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87" y="211083"/>
            <a:ext cx="987927" cy="61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685D3FE-DD94-D543-BF43-32F97F2C8A30}"/>
              </a:ext>
            </a:extLst>
          </p:cNvPr>
          <p:cNvSpPr/>
          <p:nvPr/>
        </p:nvSpPr>
        <p:spPr>
          <a:xfrm>
            <a:off x="64730" y="84320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85D3FE-DD94-D543-BF43-32F97F2C8A30}"/>
              </a:ext>
            </a:extLst>
          </p:cNvPr>
          <p:cNvSpPr/>
          <p:nvPr/>
        </p:nvSpPr>
        <p:spPr>
          <a:xfrm>
            <a:off x="64729" y="846391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107660" y="273964"/>
            <a:ext cx="8153400" cy="461665"/>
          </a:xfrm>
        </p:spPr>
        <p:txBody>
          <a:bodyPr/>
          <a:lstStyle/>
          <a:p>
            <a:pPr algn="ctr"/>
            <a:r>
              <a:rPr lang="ru-RU" sz="3000" dirty="0"/>
              <a:t>Олимпиадные задачи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4"/>
          </p:nvPr>
        </p:nvSpPr>
        <p:spPr>
          <a:xfrm>
            <a:off x="1524000" y="1106513"/>
            <a:ext cx="9015920" cy="55399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9414" y="2967335"/>
            <a:ext cx="10210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52607" y="1084256"/>
            <a:ext cx="10744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Мама решила отправиться за продуктами в магазин. В таблице показана стоимость продуктов в магазине № 1 и в магазине № 2. 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Сосчитай, сколько необходимо потратить денег в магазинах, внеси ответ в таблицу.  Магазин № 1 находится рядом, а до магазина № 2 необходимо добираться на маршрутном такси. Стоимость проезда на маршрутном такси туда -обратно обойдётся в 86 рублей.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выгоднее окажется приобрести продукты?</a:t>
            </a:r>
          </a:p>
          <a:p>
            <a:pPr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482606"/>
              </p:ext>
            </p:extLst>
          </p:nvPr>
        </p:nvGraphicFramePr>
        <p:xfrm>
          <a:off x="1828800" y="3752431"/>
          <a:ext cx="8711120" cy="28007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99468">
                  <a:extLst>
                    <a:ext uri="{9D8B030D-6E8A-4147-A177-3AD203B41FA5}">
                      <a16:colId xmlns:a16="http://schemas.microsoft.com/office/drawing/2014/main" val="1179848666"/>
                    </a:ext>
                  </a:extLst>
                </a:gridCol>
                <a:gridCol w="2074521">
                  <a:extLst>
                    <a:ext uri="{9D8B030D-6E8A-4147-A177-3AD203B41FA5}">
                      <a16:colId xmlns:a16="http://schemas.microsoft.com/office/drawing/2014/main" val="889905595"/>
                    </a:ext>
                  </a:extLst>
                </a:gridCol>
                <a:gridCol w="2137131">
                  <a:extLst>
                    <a:ext uri="{9D8B030D-6E8A-4147-A177-3AD203B41FA5}">
                      <a16:colId xmlns:a16="http://schemas.microsoft.com/office/drawing/2014/main" val="4046794112"/>
                    </a:ext>
                  </a:extLst>
                </a:gridCol>
              </a:tblGrid>
              <a:tr h="350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Наименование продуктов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Магазин № 1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Магазин № 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5899878"/>
                  </a:ext>
                </a:extLst>
              </a:tr>
              <a:tr h="350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Мука (1 кг)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35 руб.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29 руб.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6971907"/>
                  </a:ext>
                </a:extLst>
              </a:tr>
              <a:tr h="350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Капуста (1 кг)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18 руб.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18 руб.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3333279"/>
                  </a:ext>
                </a:extLst>
              </a:tr>
              <a:tr h="350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Яблоки (1 кг)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76 руб.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54 руб.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5824102"/>
                  </a:ext>
                </a:extLst>
              </a:tr>
              <a:tr h="350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Сахар (1 кг)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40 руб.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35 руб.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6472741"/>
                  </a:ext>
                </a:extLst>
              </a:tr>
              <a:tr h="350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Молоко (1 л)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70 руб.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67 руб.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749808"/>
                  </a:ext>
                </a:extLst>
              </a:tr>
              <a:tr h="350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Яйца (десяток)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57 руб.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51 руб.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6697630"/>
                  </a:ext>
                </a:extLst>
              </a:tr>
              <a:tr h="350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Всего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20037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1659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6640" y="76200"/>
            <a:ext cx="1475360" cy="1030313"/>
          </a:xfrm>
          <a:prstGeom prst="rect">
            <a:avLst/>
          </a:prstGeom>
        </p:spPr>
      </p:pic>
      <p:pic>
        <p:nvPicPr>
          <p:cNvPr id="3" name="Picture 8" descr="Крымский республиканский институт постдипломного педагогического  образования (КРИППО) – Симферополь | Повышение квалификации – Симферополь,  Крым | Единая справочная">
            <a:extLst>
              <a:ext uri="{FF2B5EF4-FFF2-40B4-BE49-F238E27FC236}">
                <a16:creationId xmlns:a16="http://schemas.microsoft.com/office/drawing/2014/main" id="{220453C7-9CBA-8020-B3E7-F9E03A9F3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87" y="211083"/>
            <a:ext cx="987927" cy="61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685D3FE-DD94-D543-BF43-32F97F2C8A30}"/>
              </a:ext>
            </a:extLst>
          </p:cNvPr>
          <p:cNvSpPr/>
          <p:nvPr/>
        </p:nvSpPr>
        <p:spPr>
          <a:xfrm>
            <a:off x="64730" y="84320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85D3FE-DD94-D543-BF43-32F97F2C8A30}"/>
              </a:ext>
            </a:extLst>
          </p:cNvPr>
          <p:cNvSpPr/>
          <p:nvPr/>
        </p:nvSpPr>
        <p:spPr>
          <a:xfrm>
            <a:off x="64729" y="846391"/>
            <a:ext cx="1305775" cy="126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209800" y="211083"/>
            <a:ext cx="8153400" cy="461665"/>
          </a:xfrm>
        </p:spPr>
        <p:txBody>
          <a:bodyPr/>
          <a:lstStyle/>
          <a:p>
            <a:pPr algn="ctr"/>
            <a:r>
              <a:rPr lang="ru-RU" sz="3000" dirty="0"/>
              <a:t>Олимпиадные задачи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4"/>
          </p:nvPr>
        </p:nvSpPr>
        <p:spPr>
          <a:xfrm>
            <a:off x="2171993" y="615740"/>
            <a:ext cx="8639256" cy="2142125"/>
          </a:xfrm>
        </p:spPr>
        <p:txBody>
          <a:bodyPr/>
          <a:lstStyle/>
          <a:p>
            <a:r>
              <a:rPr lang="ru-RU" sz="2400" dirty="0"/>
              <a:t> </a:t>
            </a:r>
          </a:p>
          <a:p>
            <a:pPr fontAlgn="t">
              <a:lnSpc>
                <a:spcPct val="12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Одинаковые фрукты имеют одинаковую цену. Общая стоимость фруктов по вертикали и горизонтали указана в таблице.</a:t>
            </a:r>
          </a:p>
          <a:p>
            <a:pPr fontAlgn="t">
              <a:lnSpc>
                <a:spcPct val="12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Требование: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Найди цену ПЕРСИКА.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9414" y="2967335"/>
            <a:ext cx="10210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2743200"/>
            <a:ext cx="7086600" cy="411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274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2573</TotalTime>
  <Words>1570</Words>
  <Application>Microsoft Office PowerPoint</Application>
  <PresentationFormat>Широкоэкранный</PresentationFormat>
  <Paragraphs>153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Office Theme</vt:lpstr>
      <vt:lpstr>Презентация PowerPoint</vt:lpstr>
      <vt:lpstr>Нормативные документы</vt:lpstr>
      <vt:lpstr>Нормативные документы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Олимпиадные задачи</vt:lpstr>
      <vt:lpstr>Олимпиадные задачи</vt:lpstr>
      <vt:lpstr>Олимпиадные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ДПО РК «КРЫМСКИЙ РЕСПУБЛИКАНСКИЙ ИНСТИТУТ  ПОСТДИПЛОМНОГО ПЕДАГОГИЧЕСКОГО ОБРАЗОВАНИЯ»</dc:title>
  <dc:creator>Гюльнара Находкина</dc:creator>
  <cp:lastModifiedBy>Krippo7_Nahodkina</cp:lastModifiedBy>
  <cp:revision>272</cp:revision>
  <dcterms:created xsi:type="dcterms:W3CDTF">2021-10-21T07:08:01Z</dcterms:created>
  <dcterms:modified xsi:type="dcterms:W3CDTF">2024-10-22T07:02:11Z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2021-04-27T00:00:00Z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2021-10-21T00:00:00Z</vt:filetime>
  </property>
</Properties>
</file>