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61" r:id="rId3"/>
    <p:sldId id="259" r:id="rId4"/>
    <p:sldId id="257" r:id="rId5"/>
    <p:sldId id="263" r:id="rId6"/>
    <p:sldId id="265" r:id="rId7"/>
    <p:sldId id="285" r:id="rId8"/>
    <p:sldId id="287" r:id="rId9"/>
    <p:sldId id="267" r:id="rId10"/>
    <p:sldId id="281" r:id="rId11"/>
    <p:sldId id="283" r:id="rId12"/>
    <p:sldId id="269" r:id="rId13"/>
    <p:sldId id="273" r:id="rId14"/>
    <p:sldId id="275" r:id="rId15"/>
    <p:sldId id="277" r:id="rId16"/>
    <p:sldId id="27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CDCF71-B964-4F4B-ABCC-9EFA8029B6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1323AD-FB6B-48A6-B1AA-86B0495C6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222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Педагогические работники – одна из важных целевых аудиторий,</a:t>
            </a:r>
            <a:r>
              <a:rPr lang="ru-RU" baseline="0" dirty="0" smtClean="0"/>
              <a:t> так как благодаря им обучающиеся получают знания по финансовой грамотности, которые помогают формировать финансовое поведение.</a:t>
            </a:r>
          </a:p>
          <a:p>
            <a:r>
              <a:rPr lang="ru-RU" dirty="0" smtClean="0"/>
              <a:t>Для учителей</a:t>
            </a:r>
            <a:r>
              <a:rPr lang="ru-RU" baseline="0" dirty="0" smtClean="0"/>
              <a:t> и преподавателей создан раздел на портале «Финансовая культура», где размещаются основные методические разработки и материалы. </a:t>
            </a:r>
          </a:p>
          <a:p>
            <a:r>
              <a:rPr lang="ru-RU" dirty="0" smtClean="0"/>
              <a:t>Также для постоянного контакта</a:t>
            </a:r>
            <a:r>
              <a:rPr lang="ru-RU" baseline="0" dirty="0" smtClean="0"/>
              <a:t> с педагогическим сообществом Банком России создано сообщество для обмена опытом и знаниями, а также обмена кейсами к занятиям по финансовой грамотности. </a:t>
            </a:r>
          </a:p>
          <a:p>
            <a:r>
              <a:rPr lang="ru-RU" baseline="0" dirty="0" smtClean="0"/>
              <a:t>В 2023 году Банк России принял участие в разработке отдельной программы повышения квалификации для учителей обществознания, ежегодно по программе проходят обучение более 1 тыс. учителей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779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Банк России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постоянно изучает потребности аудитории, а также смотрит на внешние факторы, которые непосредственно влияют на наши продукты и материалы.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Остановимся более подробно на продуктах дл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 различных целевых аудиторий, начнем с дошкольников. С финансовой грамотностью мы встречаемся каждый день и с самого маленького возраста. 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этой аудитории разработаны книги загадок и ребусов, а также мультфильмы и игры. 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Более подробно можно ознакомиться с каждым продуктов по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куар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-коду.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299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Следующая наша аудитория</a:t>
            </a:r>
            <a:r>
              <a:rPr lang="ru-RU" baseline="0" dirty="0" smtClean="0"/>
              <a:t> – школьники и здесь важно отметить, что проекты и продукты создаются как для образовательного процесса, так и для использования во внеурочной деятельности и даже в рамках дополнительного образования детей. </a:t>
            </a:r>
          </a:p>
          <a:p>
            <a:r>
              <a:rPr lang="ru-RU" dirty="0" smtClean="0"/>
              <a:t>Сайт </a:t>
            </a:r>
            <a:r>
              <a:rPr lang="ru-RU" dirty="0" err="1" smtClean="0"/>
              <a:t>Долигра</a:t>
            </a:r>
            <a:r>
              <a:rPr lang="ru-RU" dirty="0" smtClean="0"/>
              <a:t> собрал различные игры и активности по финансовой грамотности, которые могут использовать</a:t>
            </a:r>
            <a:r>
              <a:rPr lang="ru-RU" baseline="0" dirty="0" smtClean="0"/>
              <a:t> как для проведения времени с детьми в летних лагерях отдыха, так и в рамках различных мероприятий для школьной аудитории.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Онлайн продукты действительно вызывают интерес у современного общества. Мы постоянно работаем над расширением перечня тем и поддержанию в актуальном состоянии уже готовых проектов.</a:t>
            </a:r>
            <a:endParaRPr lang="ru-RU" baseline="0" dirty="0" smtClean="0"/>
          </a:p>
          <a:p>
            <a:r>
              <a:rPr lang="ru-RU" baseline="0" dirty="0" smtClean="0"/>
              <a:t>Онлайн-уроки Банка России успешно реализуются и мы постоянно совершенствуем проект добавляя новые темы.</a:t>
            </a:r>
          </a:p>
          <a:p>
            <a:r>
              <a:rPr lang="ru-RU" baseline="0" dirty="0" smtClean="0"/>
              <a:t>В 2024 году Банк России является организатором тематической смены по финансовой грамотности в МДЦ «Артек» , запланирована реализация общеразвивающий программы «Инвестирую в знания», которая включает в себя лекции, </a:t>
            </a:r>
            <a:r>
              <a:rPr lang="ru-RU" baseline="0" dirty="0" err="1" smtClean="0"/>
              <a:t>интерактивы</a:t>
            </a:r>
            <a:r>
              <a:rPr lang="ru-RU" baseline="0" dirty="0" smtClean="0"/>
              <a:t>, практическую и проектную работу, а также разбор реальных жизненных ситуаций, связанных с финансами (в формате кейсов).</a:t>
            </a:r>
          </a:p>
          <a:p>
            <a:r>
              <a:rPr lang="ru-RU" baseline="0" dirty="0" smtClean="0"/>
              <a:t>Смена состоится в октябре текущего года и в ней примут участие 50 детей из разных регионов страны.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46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DF82C-E22F-4402-8F65-6FEE1D1D4A5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189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Также рекомендуем</a:t>
            </a:r>
            <a:r>
              <a:rPr lang="ru-RU" baseline="0" dirty="0" smtClean="0"/>
              <a:t> использовать и другие информационные каналы Банка России: </a:t>
            </a:r>
          </a:p>
          <a:p>
            <a:r>
              <a:rPr lang="ru-RU" baseline="0" dirty="0" smtClean="0"/>
              <a:t>Информационно-просветительский портал «Финансовая культура» постоянно пополняется новыми актуальным материалами для разных целевых аудиторий, которые можно применять и на занятиях, и в реальной жизни. А для педагогов там есть отдельный раздел – «Преподавательская». </a:t>
            </a:r>
          </a:p>
          <a:p>
            <a:endParaRPr lang="ru-RU" baseline="0" dirty="0" smtClean="0"/>
          </a:p>
          <a:p>
            <a:r>
              <a:rPr lang="ru-RU" baseline="0" dirty="0" smtClean="0"/>
              <a:t>В </a:t>
            </a:r>
            <a:r>
              <a:rPr lang="ru-RU" baseline="0" dirty="0" err="1" smtClean="0"/>
              <a:t>телеграм</a:t>
            </a:r>
            <a:r>
              <a:rPr lang="ru-RU" baseline="0" dirty="0" smtClean="0"/>
              <a:t>-канале Банка России регулярно публикуется самая достоверная и оперативная информация о важных событиях и решениях из сферы финансов от значения ключевой ставки до выпуска новых монет, а также мнения ведущих экспертов Банка Росси.</a:t>
            </a:r>
          </a:p>
          <a:p>
            <a:endParaRPr lang="ru-RU" baseline="0" dirty="0" smtClean="0"/>
          </a:p>
          <a:p>
            <a:r>
              <a:rPr lang="ru-RU" baseline="0" dirty="0" smtClean="0"/>
              <a:t>Мобильное приложение ЦБ-онлайн – официальное приложение Банка России, помощник для тех, кто пользуется финансовыми услугами. В приложении можно, например, проверить банк или страховую компанию на наличие лицензии, поделиться с регулятором опытом приобретения и использования финансовых услуг и продуктов, а также получить ответ на вопрос о таких продуктах и услугах в режиме онлайн.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16070C-9839-704F-966F-3E29B2481B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9071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E3750-D0D7-403A-BCC1-A2CEB8FDFF5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941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2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207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508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Облож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61C94846-A41A-46A4-82FC-F70C44E97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2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8" name="Текст 9">
            <a:extLst>
              <a:ext uri="{FF2B5EF4-FFF2-40B4-BE49-F238E27FC236}">
                <a16:creationId xmlns:a16="http://schemas.microsoft.com/office/drawing/2014/main" xmlns="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FF4B885-5B69-4FE3-925A-37317C9E4C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21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AA99AE-6A35-4C1E-8082-A4A87B5CA521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5272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57438" y="411922"/>
            <a:ext cx="8439150" cy="324001"/>
          </a:xfrm>
        </p:spPr>
        <p:txBody>
          <a:bodyPr/>
          <a:lstStyle>
            <a:lvl1pPr>
              <a:defRPr sz="2800">
                <a:solidFill>
                  <a:srgbClr val="0082BB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3896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онтент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5A29CAC8-997D-854C-98D4-048A58E63AC0}"/>
              </a:ext>
            </a:extLst>
          </p:cNvPr>
          <p:cNvSpPr txBox="1">
            <a:spLocks/>
          </p:cNvSpPr>
          <p:nvPr userDrawn="1"/>
        </p:nvSpPr>
        <p:spPr>
          <a:xfrm>
            <a:off x="568783" y="59481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200" dirty="0"/>
          </a:p>
        </p:txBody>
      </p:sp>
      <p:sp>
        <p:nvSpPr>
          <p:cNvPr id="9" name="Title Placeholder 1">
            <a:extLst>
              <a:ext uri="{FF2B5EF4-FFF2-40B4-BE49-F238E27FC236}">
                <a16:creationId xmlns="" xmlns:a16="http://schemas.microsoft.com/office/drawing/2014/main" id="{4C48C0A7-A155-D64E-BBC8-3BC84F68C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7956" y="288927"/>
            <a:ext cx="8158595" cy="568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F67FCBEE-D316-6148-9654-A7F5CBCC29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390527"/>
            <a:ext cx="581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2ED1534-C449-B249-B62F-D76E8C2D94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628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872A6-19AE-4C03-98BE-000999E63D10}" type="datetime1">
              <a:rPr lang="ru-RU" smtClean="0"/>
              <a:t>26.09.2024</a:t>
            </a:fld>
            <a:endParaRPr lang="en-US" smtClean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8575">
              <a:lnSpc>
                <a:spcPct val="100000"/>
              </a:lnSpc>
            </a:pPr>
            <a:fld id="{81D60167-4931-47E6-BA6A-407CBD079E47}" type="slidenum">
              <a:rPr sz="1800" dirty="0" smtClean="0">
                <a:solidFill>
                  <a:srgbClr val="FFFF00"/>
                </a:solidFill>
                <a:latin typeface="Arial"/>
                <a:cs typeface="Arial"/>
              </a:rPr>
              <a:t>‹#›</a:t>
            </a:fld>
            <a:endParaRPr sz="18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21089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3075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Заключите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=""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3389" y="4178299"/>
            <a:ext cx="11325224" cy="2303463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Служба по защите прав потребителей </a:t>
            </a:r>
          </a:p>
          <a:p>
            <a:pPr lvl="0"/>
            <a:r>
              <a:rPr lang="ru-RU" dirty="0"/>
              <a:t>финансовых услуг и миноритарных акционеров</a:t>
            </a:r>
          </a:p>
          <a:p>
            <a:pPr lvl="0"/>
            <a:r>
              <a:rPr lang="ru-RU" dirty="0"/>
              <a:t>Пункт приема корреспонденции: 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02FD43A-C81A-4B12-B731-C0200E4E9C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60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712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4292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srgbClr val="888A8D"/>
                </a:solidFill>
              </a:rPr>
              <a:t>Колонтитул раздела или подраздела</a:t>
            </a:r>
            <a:endParaRPr lang="ru-RU">
              <a:solidFill>
                <a:srgbClr val="888A8D"/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>
                <a:solidFill>
                  <a:srgbClr val="888A8D"/>
                </a:solidFill>
              </a:rPr>
              <a:pPr/>
              <a:t>‹#›</a:t>
            </a:fld>
            <a:endParaRPr lang="ru-RU">
              <a:solidFill>
                <a:srgbClr val="888A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6522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srgbClr val="888A8D"/>
                </a:solidFill>
              </a:rPr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>
                <a:solidFill>
                  <a:srgbClr val="888A8D"/>
                </a:solidFill>
              </a:rPr>
              <a:pPr/>
              <a:t>‹#›</a:t>
            </a:fld>
            <a:endParaRPr lang="ru-RU">
              <a:solidFill>
                <a:srgbClr val="888A8D"/>
              </a:solidFill>
            </a:endParaRPr>
          </a:p>
        </p:txBody>
      </p:sp>
      <p:sp>
        <p:nvSpPr>
          <p:cNvPr id="8" name="Текст 7">
            <a:extLst>
              <a:ext uri="{FF2B5EF4-FFF2-40B4-BE49-F238E27FC236}">
                <a16:creationId xmlns=""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555466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=""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3951" y="1971675"/>
            <a:ext cx="5554659" cy="4452938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121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271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445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652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018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124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12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8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D19D0-59E0-4F03-BEFC-E09F7095A11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4DE3-8B43-4FA8-9990-AE6A6D7CB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360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4.png"/><Relationship Id="rId21" Type="http://schemas.openxmlformats.org/officeDocument/2006/relationships/image" Target="../media/image59.png"/><Relationship Id="rId34" Type="http://schemas.openxmlformats.org/officeDocument/2006/relationships/image" Target="../media/image72.png"/><Relationship Id="rId42" Type="http://schemas.openxmlformats.org/officeDocument/2006/relationships/image" Target="../media/image80.png"/><Relationship Id="rId47" Type="http://schemas.openxmlformats.org/officeDocument/2006/relationships/image" Target="../media/image85.jpg"/><Relationship Id="rId50" Type="http://schemas.openxmlformats.org/officeDocument/2006/relationships/image" Target="../media/image88.png"/><Relationship Id="rId55" Type="http://schemas.openxmlformats.org/officeDocument/2006/relationships/image" Target="../media/image93.png"/><Relationship Id="rId63" Type="http://schemas.openxmlformats.org/officeDocument/2006/relationships/image" Target="../media/image10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6" Type="http://schemas.openxmlformats.org/officeDocument/2006/relationships/image" Target="../media/image54.png"/><Relationship Id="rId29" Type="http://schemas.openxmlformats.org/officeDocument/2006/relationships/image" Target="../media/image67.png"/><Relationship Id="rId11" Type="http://schemas.openxmlformats.org/officeDocument/2006/relationships/image" Target="../media/image49.png"/><Relationship Id="rId24" Type="http://schemas.openxmlformats.org/officeDocument/2006/relationships/image" Target="../media/image62.png"/><Relationship Id="rId32" Type="http://schemas.openxmlformats.org/officeDocument/2006/relationships/image" Target="../media/image70.png"/><Relationship Id="rId37" Type="http://schemas.openxmlformats.org/officeDocument/2006/relationships/image" Target="../media/image75.jpg"/><Relationship Id="rId40" Type="http://schemas.openxmlformats.org/officeDocument/2006/relationships/image" Target="../media/image78.png"/><Relationship Id="rId45" Type="http://schemas.openxmlformats.org/officeDocument/2006/relationships/image" Target="../media/image83.jpg"/><Relationship Id="rId53" Type="http://schemas.openxmlformats.org/officeDocument/2006/relationships/image" Target="../media/image91.png"/><Relationship Id="rId58" Type="http://schemas.openxmlformats.org/officeDocument/2006/relationships/image" Target="../media/image96.png"/><Relationship Id="rId66" Type="http://schemas.openxmlformats.org/officeDocument/2006/relationships/image" Target="../media/image104.png"/><Relationship Id="rId5" Type="http://schemas.openxmlformats.org/officeDocument/2006/relationships/image" Target="../media/image43.png"/><Relationship Id="rId61" Type="http://schemas.openxmlformats.org/officeDocument/2006/relationships/image" Target="../media/image99.png"/><Relationship Id="rId19" Type="http://schemas.openxmlformats.org/officeDocument/2006/relationships/image" Target="../media/image57.png"/><Relationship Id="rId14" Type="http://schemas.openxmlformats.org/officeDocument/2006/relationships/image" Target="../media/image52.png"/><Relationship Id="rId22" Type="http://schemas.openxmlformats.org/officeDocument/2006/relationships/image" Target="../media/image60.png"/><Relationship Id="rId27" Type="http://schemas.openxmlformats.org/officeDocument/2006/relationships/image" Target="../media/image65.png"/><Relationship Id="rId30" Type="http://schemas.openxmlformats.org/officeDocument/2006/relationships/image" Target="../media/image68.png"/><Relationship Id="rId35" Type="http://schemas.openxmlformats.org/officeDocument/2006/relationships/image" Target="../media/image73.jpg"/><Relationship Id="rId43" Type="http://schemas.openxmlformats.org/officeDocument/2006/relationships/image" Target="../media/image81.jpg"/><Relationship Id="rId48" Type="http://schemas.openxmlformats.org/officeDocument/2006/relationships/image" Target="../media/image86.png"/><Relationship Id="rId56" Type="http://schemas.openxmlformats.org/officeDocument/2006/relationships/image" Target="../media/image94.png"/><Relationship Id="rId64" Type="http://schemas.openxmlformats.org/officeDocument/2006/relationships/image" Target="../media/image102.png"/><Relationship Id="rId8" Type="http://schemas.openxmlformats.org/officeDocument/2006/relationships/image" Target="../media/image46.png"/><Relationship Id="rId51" Type="http://schemas.openxmlformats.org/officeDocument/2006/relationships/image" Target="../media/image89.png"/><Relationship Id="rId3" Type="http://schemas.openxmlformats.org/officeDocument/2006/relationships/image" Target="../media/image41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5" Type="http://schemas.openxmlformats.org/officeDocument/2006/relationships/image" Target="../media/image63.png"/><Relationship Id="rId33" Type="http://schemas.openxmlformats.org/officeDocument/2006/relationships/image" Target="../media/image71.jpg"/><Relationship Id="rId38" Type="http://schemas.openxmlformats.org/officeDocument/2006/relationships/image" Target="../media/image76.png"/><Relationship Id="rId46" Type="http://schemas.openxmlformats.org/officeDocument/2006/relationships/image" Target="../media/image84.png"/><Relationship Id="rId59" Type="http://schemas.openxmlformats.org/officeDocument/2006/relationships/image" Target="../media/image97.png"/><Relationship Id="rId20" Type="http://schemas.openxmlformats.org/officeDocument/2006/relationships/image" Target="../media/image58.png"/><Relationship Id="rId41" Type="http://schemas.openxmlformats.org/officeDocument/2006/relationships/image" Target="../media/image79.jpg"/><Relationship Id="rId54" Type="http://schemas.openxmlformats.org/officeDocument/2006/relationships/image" Target="../media/image92.png"/><Relationship Id="rId62" Type="http://schemas.openxmlformats.org/officeDocument/2006/relationships/image" Target="../media/image10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4.png"/><Relationship Id="rId15" Type="http://schemas.openxmlformats.org/officeDocument/2006/relationships/image" Target="../media/image53.png"/><Relationship Id="rId23" Type="http://schemas.openxmlformats.org/officeDocument/2006/relationships/image" Target="../media/image61.png"/><Relationship Id="rId28" Type="http://schemas.openxmlformats.org/officeDocument/2006/relationships/image" Target="../media/image66.png"/><Relationship Id="rId36" Type="http://schemas.openxmlformats.org/officeDocument/2006/relationships/image" Target="../media/image74.png"/><Relationship Id="rId49" Type="http://schemas.openxmlformats.org/officeDocument/2006/relationships/image" Target="../media/image87.png"/><Relationship Id="rId57" Type="http://schemas.openxmlformats.org/officeDocument/2006/relationships/image" Target="../media/image95.png"/><Relationship Id="rId10" Type="http://schemas.openxmlformats.org/officeDocument/2006/relationships/image" Target="../media/image48.png"/><Relationship Id="rId31" Type="http://schemas.openxmlformats.org/officeDocument/2006/relationships/image" Target="../media/image69.jpg"/><Relationship Id="rId44" Type="http://schemas.openxmlformats.org/officeDocument/2006/relationships/image" Target="../media/image82.png"/><Relationship Id="rId52" Type="http://schemas.openxmlformats.org/officeDocument/2006/relationships/image" Target="../media/image90.png"/><Relationship Id="rId60" Type="http://schemas.openxmlformats.org/officeDocument/2006/relationships/image" Target="../media/image98.png"/><Relationship Id="rId65" Type="http://schemas.openxmlformats.org/officeDocument/2006/relationships/image" Target="../media/image10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39" Type="http://schemas.openxmlformats.org/officeDocument/2006/relationships/image" Target="../media/image77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5.pn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7.png"/><Relationship Id="rId5" Type="http://schemas.microsoft.com/office/2007/relationships/hdphoto" Target="../media/hdphoto2.wdp"/><Relationship Id="rId4" Type="http://schemas.openxmlformats.org/officeDocument/2006/relationships/image" Target="../media/image10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176339" y="1801091"/>
            <a:ext cx="4062411" cy="4113934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Проекты Банка России 2024</a:t>
            </a:r>
            <a:endParaRPr lang="ru-RU" sz="2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1176339" y="4585648"/>
            <a:ext cx="4460186" cy="1896115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Барилюк Николай Николаевич 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dirty="0" smtClean="0"/>
              <a:t>Советник управляющего Отделением по Республике Крым Южного главного управления Центрального банка </a:t>
            </a:r>
          </a:p>
          <a:p>
            <a:pPr marL="0" indent="0">
              <a:buNone/>
            </a:pPr>
            <a:r>
              <a:rPr lang="ru-RU" dirty="0" smtClean="0"/>
              <a:t>Российской Федерации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34908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0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2673C61-FEF9-4CDF-AB9E-F6554221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dirty="0"/>
              <a:t>Методика организации и проведения игр по финансовой грамотности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267029B0-F3F2-4240-B91D-5F3250AC7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888A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Колонтитул раздела или подраздела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61550801-B9A2-473A-8821-C8EDD2023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AA99AE-6A35-4C1E-8082-A4A87B5CA52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srgbClr val="888A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600" b="1" i="0" u="none" strike="noStrike" kern="1200" cap="none" spc="0" normalizeH="0" baseline="0" noProof="0">
              <a:ln>
                <a:noFill/>
              </a:ln>
              <a:solidFill>
                <a:srgbClr val="888A8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CFA6D99E-A5A9-4E5B-AB0D-B0AC867C3064}"/>
              </a:ext>
            </a:extLst>
          </p:cNvPr>
          <p:cNvSpPr/>
          <p:nvPr/>
        </p:nvSpPr>
        <p:spPr>
          <a:xfrm>
            <a:off x="2663827" y="2332430"/>
            <a:ext cx="3126342" cy="859420"/>
          </a:xfrm>
          <a:prstGeom prst="roundRect">
            <a:avLst/>
          </a:prstGeom>
          <a:solidFill>
            <a:srgbClr val="D9F5FB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dirty="0" smtClean="0">
                <a:solidFill>
                  <a:srgbClr val="0082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ОНЛАЙН-УРОКИ </a:t>
            </a:r>
            <a:r>
              <a:rPr lang="ru-RU" sz="1600" dirty="0">
                <a:solidFill>
                  <a:srgbClr val="0082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ФИНАНСОВОЙ </a:t>
            </a:r>
            <a:r>
              <a:rPr lang="ru-RU" sz="1600" dirty="0" smtClean="0">
                <a:solidFill>
                  <a:srgbClr val="0082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ГРАМОТНОСТИ</a:t>
            </a:r>
            <a:endParaRPr lang="ru-RU" sz="1600" dirty="0">
              <a:solidFill>
                <a:srgbClr val="0082B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="" xmlns:a16="http://schemas.microsoft.com/office/drawing/2014/main" id="{390E66EA-60E5-42EB-846B-2A691593E31F}"/>
              </a:ext>
            </a:extLst>
          </p:cNvPr>
          <p:cNvSpPr/>
          <p:nvPr/>
        </p:nvSpPr>
        <p:spPr>
          <a:xfrm>
            <a:off x="2663828" y="3722089"/>
            <a:ext cx="3126342" cy="859420"/>
          </a:xfrm>
          <a:prstGeom prst="roundRect">
            <a:avLst/>
          </a:prstGeom>
          <a:solidFill>
            <a:srgbClr val="D9F5FB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600" dirty="0" smtClean="0">
                <a:solidFill>
                  <a:srgbClr val="0082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ИГРЫ ПО ФИНАНСОВОЙ ГРАМОТНОСТИ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82BB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="" xmlns:a16="http://schemas.microsoft.com/office/drawing/2014/main" id="{E11B89A3-118E-43FC-B363-2864BA9DDCB8}"/>
              </a:ext>
            </a:extLst>
          </p:cNvPr>
          <p:cNvSpPr/>
          <p:nvPr/>
        </p:nvSpPr>
        <p:spPr>
          <a:xfrm>
            <a:off x="2663827" y="5111747"/>
            <a:ext cx="3126342" cy="859420"/>
          </a:xfrm>
          <a:prstGeom prst="roundRect">
            <a:avLst/>
          </a:prstGeom>
          <a:solidFill>
            <a:srgbClr val="D9F5FB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dirty="0" smtClean="0">
                <a:solidFill>
                  <a:srgbClr val="0082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Получить ответы на вопросы по проведению и </a:t>
            </a:r>
            <a:r>
              <a:rPr lang="ru-RU" sz="1600" dirty="0">
                <a:solidFill>
                  <a:srgbClr val="0082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 ДОЛ-игры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="" xmlns:a16="http://schemas.microsoft.com/office/drawing/2014/main" id="{C2110531-FD83-4FE9-ADAC-6679DF44A508}"/>
              </a:ext>
            </a:extLst>
          </p:cNvPr>
          <p:cNvSpPr/>
          <p:nvPr/>
        </p:nvSpPr>
        <p:spPr>
          <a:xfrm>
            <a:off x="6459543" y="2334943"/>
            <a:ext cx="3126342" cy="85942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2400" b="1" u="sng" dirty="0">
                <a:solidFill>
                  <a:srgbClr val="0082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http://dni-fg.ru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="" xmlns:a16="http://schemas.microsoft.com/office/drawing/2014/main" id="{D9000D44-87D5-4E04-8BF9-D210684F8F11}"/>
              </a:ext>
            </a:extLst>
          </p:cNvPr>
          <p:cNvSpPr/>
          <p:nvPr/>
        </p:nvSpPr>
        <p:spPr>
          <a:xfrm>
            <a:off x="6459543" y="3723345"/>
            <a:ext cx="3126342" cy="85942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2400" b="1" u="sng" dirty="0">
                <a:solidFill>
                  <a:srgbClr val="0082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https://doligra.ru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="" xmlns:a16="http://schemas.microsoft.com/office/drawing/2014/main" id="{B112A00C-C513-4144-9166-0DC0265F8BF7}"/>
              </a:ext>
            </a:extLst>
          </p:cNvPr>
          <p:cNvSpPr/>
          <p:nvPr/>
        </p:nvSpPr>
        <p:spPr>
          <a:xfrm>
            <a:off x="6459542" y="5111747"/>
            <a:ext cx="3126342" cy="85942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2400" b="1" u="sng" dirty="0">
                <a:solidFill>
                  <a:srgbClr val="0082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metod@doligra.ru 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D81FF390-3044-4EA6-873F-42DBCECA41C5}"/>
              </a:ext>
            </a:extLst>
          </p:cNvPr>
          <p:cNvCxnSpPr>
            <a:stCxn id="5" idx="3"/>
            <a:endCxn id="21" idx="1"/>
          </p:cNvCxnSpPr>
          <p:nvPr/>
        </p:nvCxnSpPr>
        <p:spPr>
          <a:xfrm>
            <a:off x="5790169" y="2762140"/>
            <a:ext cx="669374" cy="2513"/>
          </a:xfrm>
          <a:prstGeom prst="line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="" xmlns:a16="http://schemas.microsoft.com/office/drawing/2014/main" id="{6F3FEED5-B5C2-4D0C-A9C7-0B98DCD67EBA}"/>
              </a:ext>
            </a:extLst>
          </p:cNvPr>
          <p:cNvCxnSpPr>
            <a:stCxn id="15" idx="3"/>
            <a:endCxn id="22" idx="1"/>
          </p:cNvCxnSpPr>
          <p:nvPr/>
        </p:nvCxnSpPr>
        <p:spPr>
          <a:xfrm>
            <a:off x="5790170" y="4151799"/>
            <a:ext cx="669373" cy="1256"/>
          </a:xfrm>
          <a:prstGeom prst="line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4BCE667D-C08A-44ED-A211-A4076480D1D1}"/>
              </a:ext>
            </a:extLst>
          </p:cNvPr>
          <p:cNvCxnSpPr>
            <a:stCxn id="16" idx="3"/>
            <a:endCxn id="23" idx="1"/>
          </p:cNvCxnSpPr>
          <p:nvPr/>
        </p:nvCxnSpPr>
        <p:spPr>
          <a:xfrm>
            <a:off x="5790169" y="5541457"/>
            <a:ext cx="669373" cy="0"/>
          </a:xfrm>
          <a:prstGeom prst="line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Левая круглая скобка 58">
            <a:extLst>
              <a:ext uri="{FF2B5EF4-FFF2-40B4-BE49-F238E27FC236}">
                <a16:creationId xmlns="" xmlns:a16="http://schemas.microsoft.com/office/drawing/2014/main" id="{C8D89714-165C-4D32-97DB-B15DCB5316B3}"/>
              </a:ext>
            </a:extLst>
          </p:cNvPr>
          <p:cNvSpPr/>
          <p:nvPr/>
        </p:nvSpPr>
        <p:spPr>
          <a:xfrm>
            <a:off x="2470151" y="2293051"/>
            <a:ext cx="96838" cy="3717495"/>
          </a:xfrm>
          <a:prstGeom prst="leftBracket">
            <a:avLst>
              <a:gd name="adj" fmla="val 109159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2" name="Прямоугольник: скругленные углы 61">
            <a:extLst>
              <a:ext uri="{FF2B5EF4-FFF2-40B4-BE49-F238E27FC236}">
                <a16:creationId xmlns="" xmlns:a16="http://schemas.microsoft.com/office/drawing/2014/main" id="{A77E2678-2889-4F19-B9CF-82B09740985D}"/>
              </a:ext>
            </a:extLst>
          </p:cNvPr>
          <p:cNvSpPr/>
          <p:nvPr/>
        </p:nvSpPr>
        <p:spPr>
          <a:xfrm>
            <a:off x="433388" y="3197819"/>
            <a:ext cx="1704976" cy="191392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Онлайн-проекты </a:t>
            </a:r>
          </a:p>
          <a:p>
            <a:pPr lvl="0" algn="ctr"/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Банка России</a:t>
            </a:r>
          </a:p>
        </p:txBody>
      </p:sp>
      <p:cxnSp>
        <p:nvCxnSpPr>
          <p:cNvPr id="66" name="Прямая соединительная линия 65">
            <a:extLst>
              <a:ext uri="{FF2B5EF4-FFF2-40B4-BE49-F238E27FC236}">
                <a16:creationId xmlns="" xmlns:a16="http://schemas.microsoft.com/office/drawing/2014/main" id="{07D83AFD-D4D1-4EA1-BDF5-4DC27DED7258}"/>
              </a:ext>
            </a:extLst>
          </p:cNvPr>
          <p:cNvCxnSpPr>
            <a:stCxn id="62" idx="3"/>
            <a:endCxn id="59" idx="1"/>
          </p:cNvCxnSpPr>
          <p:nvPr/>
        </p:nvCxnSpPr>
        <p:spPr>
          <a:xfrm flipV="1">
            <a:off x="2138364" y="4151799"/>
            <a:ext cx="331787" cy="2984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810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29" y="1730164"/>
            <a:ext cx="1798924" cy="92272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2BB"/>
                </a:solidFill>
                <a:effectLst/>
                <a:uLnTx/>
                <a:uFillTx/>
              </a:rPr>
              <a:t>«ОНЛАЙН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2BB"/>
                </a:solidFill>
                <a:effectLst/>
                <a:uLnTx/>
                <a:uFillTx/>
              </a:rPr>
              <a:t>-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2BB"/>
                </a:solidFill>
                <a:effectLst/>
                <a:uLnTx/>
                <a:uFillTx/>
              </a:rPr>
              <a:t>УРОКИ ФИНАНСОВОЙ ГРАМОТНОСТИ»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82BB"/>
              </a:solidFill>
              <a:effectLst/>
              <a:uLnTx/>
              <a:uFillTx/>
            </a:endParaRPr>
          </a:p>
        </p:txBody>
      </p:sp>
      <p:sp>
        <p:nvSpPr>
          <p:cNvPr id="43" name="Заголовок 1">
            <a:extLst>
              <a:ext uri="{FF2B5EF4-FFF2-40B4-BE49-F238E27FC236}">
                <a16:creationId xmlns="" xmlns:a16="http://schemas.microsoft.com/office/drawing/2014/main" id="{57956AA7-32F0-4117-BF35-5F3AFCF942CF}"/>
              </a:ext>
            </a:extLst>
          </p:cNvPr>
          <p:cNvSpPr txBox="1">
            <a:spLocks/>
          </p:cNvSpPr>
          <p:nvPr/>
        </p:nvSpPr>
        <p:spPr>
          <a:xfrm>
            <a:off x="457229" y="1100472"/>
            <a:ext cx="11301384" cy="42209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defRPr/>
            </a:pPr>
            <a:r>
              <a:rPr kumimoji="0" lang="ru-RU" sz="2800" b="1" i="0" u="none" strike="noStrike" kern="1200" cap="none" spc="75" normalizeH="0" baseline="0" noProof="0" dirty="0" smtClean="0">
                <a:ln>
                  <a:noFill/>
                </a:ln>
                <a:solidFill>
                  <a:srgbClr val="0082BB"/>
                </a:solidFill>
                <a:effectLst/>
                <a:uLnTx/>
                <a:uFillTx/>
              </a:rPr>
              <a:t>КАК ПРИНЯТЬ </a:t>
            </a:r>
            <a:r>
              <a:rPr lang="ru-RU" b="1" spc="75" dirty="0" smtClean="0">
                <a:solidFill>
                  <a:srgbClr val="0082BB"/>
                </a:solidFill>
              </a:rPr>
              <a:t>УЧАСТИЕ В ВЕСЕННЕЙ, ОСЕННЕЙ СЕССИИ</a:t>
            </a:r>
            <a:r>
              <a:rPr kumimoji="0" lang="ru-RU" sz="2800" b="1" i="0" u="none" strike="noStrike" kern="1200" cap="none" spc="75" normalizeH="0" baseline="0" noProof="0" dirty="0" smtClean="0">
                <a:ln>
                  <a:noFill/>
                </a:ln>
                <a:solidFill>
                  <a:srgbClr val="0082BB"/>
                </a:solidFill>
                <a:effectLst/>
                <a:uLnTx/>
                <a:uFillTx/>
              </a:rPr>
              <a:t>?</a:t>
            </a:r>
            <a:endParaRPr kumimoji="0" lang="ru-RU" sz="2800" b="1" i="0" u="none" strike="noStrike" kern="1200" cap="none" spc="75" normalizeH="0" baseline="0" noProof="0" dirty="0">
              <a:ln>
                <a:noFill/>
              </a:ln>
              <a:solidFill>
                <a:srgbClr val="0082BB"/>
              </a:solidFill>
              <a:effectLst/>
              <a:uLnTx/>
              <a:uFillTx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1780606" y="1708902"/>
            <a:ext cx="2011308" cy="2231864"/>
            <a:chOff x="1785911" y="1300534"/>
            <a:chExt cx="2011308" cy="2231864"/>
          </a:xfrm>
        </p:grpSpPr>
        <p:grpSp>
          <p:nvGrpSpPr>
            <p:cNvPr id="44" name="Рисунок 22">
              <a:extLst>
                <a:ext uri="{FF2B5EF4-FFF2-40B4-BE49-F238E27FC236}">
                  <a16:creationId xmlns="" xmlns:a16="http://schemas.microsoft.com/office/drawing/2014/main" id="{AB49B79E-3C4C-4163-9E0D-E66ED60C28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25929" y="1300534"/>
              <a:ext cx="1331272" cy="1201165"/>
              <a:chOff x="5657850" y="3033759"/>
              <a:chExt cx="877728" cy="790241"/>
            </a:xfrm>
            <a:noFill/>
          </p:grpSpPr>
          <p:grpSp>
            <p:nvGrpSpPr>
              <p:cNvPr id="45" name="Рисунок 22">
                <a:extLst>
                  <a:ext uri="{FF2B5EF4-FFF2-40B4-BE49-F238E27FC236}">
                    <a16:creationId xmlns="" xmlns:a16="http://schemas.microsoft.com/office/drawing/2014/main" id="{0704D813-FE17-44CE-9B71-14486663AA28}"/>
                  </a:ext>
                </a:extLst>
              </p:cNvPr>
              <p:cNvGrpSpPr/>
              <p:nvPr/>
            </p:nvGrpSpPr>
            <p:grpSpPr>
              <a:xfrm>
                <a:off x="5747765" y="3033759"/>
                <a:ext cx="787813" cy="767286"/>
                <a:chOff x="5747765" y="3033759"/>
                <a:chExt cx="787813" cy="767286"/>
              </a:xfrm>
              <a:noFill/>
            </p:grpSpPr>
            <p:sp>
              <p:nvSpPr>
                <p:cNvPr id="49" name="Полилиния: фигура 88">
                  <a:extLst>
                    <a:ext uri="{FF2B5EF4-FFF2-40B4-BE49-F238E27FC236}">
                      <a16:creationId xmlns="" xmlns:a16="http://schemas.microsoft.com/office/drawing/2014/main" id="{8C814592-FC9C-461D-B534-CFB133961C05}"/>
                    </a:ext>
                  </a:extLst>
                </p:cNvPr>
                <p:cNvSpPr/>
                <p:nvPr/>
              </p:nvSpPr>
              <p:spPr>
                <a:xfrm>
                  <a:off x="5909024" y="3033759"/>
                  <a:ext cx="50577" cy="107346"/>
                </a:xfrm>
                <a:custGeom>
                  <a:avLst/>
                  <a:gdLst>
                    <a:gd name="connsiteX0" fmla="*/ 50578 w 50577"/>
                    <a:gd name="connsiteY0" fmla="*/ 82058 h 107346"/>
                    <a:gd name="connsiteX1" fmla="*/ 0 w 50577"/>
                    <a:gd name="connsiteY1" fmla="*/ 82058 h 107346"/>
                    <a:gd name="connsiteX2" fmla="*/ 0 w 50577"/>
                    <a:gd name="connsiteY2" fmla="*/ 25289 h 107346"/>
                    <a:gd name="connsiteX3" fmla="*/ 50578 w 50577"/>
                    <a:gd name="connsiteY3" fmla="*/ 25289 h 107346"/>
                    <a:gd name="connsiteX4" fmla="*/ 50578 w 50577"/>
                    <a:gd name="connsiteY4" fmla="*/ 82058 h 107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577" h="107346">
                      <a:moveTo>
                        <a:pt x="50578" y="82058"/>
                      </a:moveTo>
                      <a:cubicBezTo>
                        <a:pt x="50578" y="115776"/>
                        <a:pt x="0" y="115776"/>
                        <a:pt x="0" y="82058"/>
                      </a:cubicBezTo>
                      <a:cubicBezTo>
                        <a:pt x="0" y="63103"/>
                        <a:pt x="0" y="44244"/>
                        <a:pt x="0" y="25289"/>
                      </a:cubicBezTo>
                      <a:cubicBezTo>
                        <a:pt x="0" y="-8430"/>
                        <a:pt x="50578" y="-8430"/>
                        <a:pt x="50578" y="25289"/>
                      </a:cubicBezTo>
                      <a:cubicBezTo>
                        <a:pt x="50578" y="44148"/>
                        <a:pt x="50578" y="63103"/>
                        <a:pt x="50578" y="82058"/>
                      </a:cubicBez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Полилиния: фигура 89">
                  <a:extLst>
                    <a:ext uri="{FF2B5EF4-FFF2-40B4-BE49-F238E27FC236}">
                      <a16:creationId xmlns="" xmlns:a16="http://schemas.microsoft.com/office/drawing/2014/main" id="{D0097BB7-E3AB-42A2-8784-66254B5D9646}"/>
                    </a:ext>
                  </a:extLst>
                </p:cNvPr>
                <p:cNvSpPr/>
                <p:nvPr/>
              </p:nvSpPr>
              <p:spPr>
                <a:xfrm>
                  <a:off x="6312408" y="3034188"/>
                  <a:ext cx="50768" cy="107561"/>
                </a:xfrm>
                <a:custGeom>
                  <a:avLst/>
                  <a:gdLst>
                    <a:gd name="connsiteX0" fmla="*/ 50768 w 50768"/>
                    <a:gd name="connsiteY0" fmla="*/ 82201 h 107561"/>
                    <a:gd name="connsiteX1" fmla="*/ 0 w 50768"/>
                    <a:gd name="connsiteY1" fmla="*/ 82201 h 107561"/>
                    <a:gd name="connsiteX2" fmla="*/ 0 w 50768"/>
                    <a:gd name="connsiteY2" fmla="*/ 25432 h 107561"/>
                    <a:gd name="connsiteX3" fmla="*/ 50768 w 50768"/>
                    <a:gd name="connsiteY3" fmla="*/ 25432 h 107561"/>
                    <a:gd name="connsiteX4" fmla="*/ 50768 w 50768"/>
                    <a:gd name="connsiteY4" fmla="*/ 82201 h 10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768" h="107561">
                      <a:moveTo>
                        <a:pt x="50768" y="82201"/>
                      </a:moveTo>
                      <a:cubicBezTo>
                        <a:pt x="50768" y="116014"/>
                        <a:pt x="0" y="116014"/>
                        <a:pt x="0" y="82201"/>
                      </a:cubicBezTo>
                      <a:cubicBezTo>
                        <a:pt x="0" y="63246"/>
                        <a:pt x="0" y="44291"/>
                        <a:pt x="0" y="25432"/>
                      </a:cubicBezTo>
                      <a:cubicBezTo>
                        <a:pt x="0" y="-8477"/>
                        <a:pt x="50768" y="-8477"/>
                        <a:pt x="50768" y="25432"/>
                      </a:cubicBezTo>
                      <a:cubicBezTo>
                        <a:pt x="50768" y="44291"/>
                        <a:pt x="50768" y="63341"/>
                        <a:pt x="50768" y="82201"/>
                      </a:cubicBez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Полилиния: фигура 90">
                  <a:extLst>
                    <a:ext uri="{FF2B5EF4-FFF2-40B4-BE49-F238E27FC236}">
                      <a16:creationId xmlns="" xmlns:a16="http://schemas.microsoft.com/office/drawing/2014/main" id="{92E045C3-DE0D-48E1-ACA0-74C6E6792D08}"/>
                    </a:ext>
                  </a:extLst>
                </p:cNvPr>
                <p:cNvSpPr/>
                <p:nvPr/>
              </p:nvSpPr>
              <p:spPr>
                <a:xfrm>
                  <a:off x="5753290" y="3283267"/>
                  <a:ext cx="767619" cy="9525"/>
                </a:xfrm>
                <a:custGeom>
                  <a:avLst/>
                  <a:gdLst>
                    <a:gd name="connsiteX0" fmla="*/ 0 w 767619"/>
                    <a:gd name="connsiteY0" fmla="*/ 0 h 9525"/>
                    <a:gd name="connsiteX1" fmla="*/ 767620 w 76761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7619" h="9525">
                      <a:moveTo>
                        <a:pt x="0" y="0"/>
                      </a:moveTo>
                      <a:lnTo>
                        <a:pt x="767620" y="0"/>
                      </a:lnTo>
                    </a:path>
                  </a:pathLst>
                </a:custGeom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" name="Полилиния: фигура 91">
                  <a:extLst>
                    <a:ext uri="{FF2B5EF4-FFF2-40B4-BE49-F238E27FC236}">
                      <a16:creationId xmlns="" xmlns:a16="http://schemas.microsoft.com/office/drawing/2014/main" id="{B1932A9A-5A08-4263-A8AD-ECEEE0AAAD7B}"/>
                    </a:ext>
                  </a:extLst>
                </p:cNvPr>
                <p:cNvSpPr/>
                <p:nvPr/>
              </p:nvSpPr>
              <p:spPr>
                <a:xfrm>
                  <a:off x="5931503" y="3629405"/>
                  <a:ext cx="604075" cy="171640"/>
                </a:xfrm>
                <a:custGeom>
                  <a:avLst/>
                  <a:gdLst>
                    <a:gd name="connsiteX0" fmla="*/ 0 w 604075"/>
                    <a:gd name="connsiteY0" fmla="*/ 171640 h 171640"/>
                    <a:gd name="connsiteX1" fmla="*/ 604076 w 604075"/>
                    <a:gd name="connsiteY1" fmla="*/ 171640 h 171640"/>
                    <a:gd name="connsiteX2" fmla="*/ 604076 w 604075"/>
                    <a:gd name="connsiteY2" fmla="*/ 0 h 171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4075" h="171640">
                      <a:moveTo>
                        <a:pt x="0" y="171640"/>
                      </a:moveTo>
                      <a:lnTo>
                        <a:pt x="604076" y="171640"/>
                      </a:lnTo>
                      <a:lnTo>
                        <a:pt x="604076" y="0"/>
                      </a:lnTo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3" name="Рисунок 22">
                  <a:extLst>
                    <a:ext uri="{FF2B5EF4-FFF2-40B4-BE49-F238E27FC236}">
                      <a16:creationId xmlns="" xmlns:a16="http://schemas.microsoft.com/office/drawing/2014/main" id="{60836E42-035F-43AD-954E-EE8CC0C6E2B4}"/>
                    </a:ext>
                  </a:extLst>
                </p:cNvPr>
                <p:cNvGrpSpPr/>
                <p:nvPr/>
              </p:nvGrpSpPr>
              <p:grpSpPr>
                <a:xfrm>
                  <a:off x="5947124" y="3351275"/>
                  <a:ext cx="463676" cy="310801"/>
                  <a:chOff x="5947124" y="3351275"/>
                  <a:chExt cx="463676" cy="310801"/>
                </a:xfrm>
                <a:noFill/>
              </p:grpSpPr>
              <p:sp>
                <p:nvSpPr>
                  <p:cNvPr id="56" name="Полилиния: фигура 95">
                    <a:extLst>
                      <a:ext uri="{FF2B5EF4-FFF2-40B4-BE49-F238E27FC236}">
                        <a16:creationId xmlns="" xmlns:a16="http://schemas.microsoft.com/office/drawing/2014/main" id="{D654D16B-7B20-4F3D-B652-7341D7E6EA4C}"/>
                      </a:ext>
                    </a:extLst>
                  </p:cNvPr>
                  <p:cNvSpPr/>
                  <p:nvPr/>
                </p:nvSpPr>
                <p:spPr>
                  <a:xfrm>
                    <a:off x="6074854" y="3351275"/>
                    <a:ext cx="72104" cy="72104"/>
                  </a:xfrm>
                  <a:custGeom>
                    <a:avLst/>
                    <a:gdLst>
                      <a:gd name="connsiteX0" fmla="*/ 0 w 72104"/>
                      <a:gd name="connsiteY0" fmla="*/ 0 h 72104"/>
                      <a:gd name="connsiteX1" fmla="*/ 72104 w 72104"/>
                      <a:gd name="connsiteY1" fmla="*/ 0 h 72104"/>
                      <a:gd name="connsiteX2" fmla="*/ 72104 w 72104"/>
                      <a:gd name="connsiteY2" fmla="*/ 72104 h 72104"/>
                      <a:gd name="connsiteX3" fmla="*/ 0 w 72104"/>
                      <a:gd name="connsiteY3" fmla="*/ 72104 h 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104" h="72104">
                        <a:moveTo>
                          <a:pt x="0" y="0"/>
                        </a:moveTo>
                        <a:lnTo>
                          <a:pt x="72104" y="0"/>
                        </a:lnTo>
                        <a:lnTo>
                          <a:pt x="72104" y="72104"/>
                        </a:lnTo>
                        <a:lnTo>
                          <a:pt x="0" y="72104"/>
                        </a:lnTo>
                        <a:close/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" name="Полилиния: фигура 96">
                    <a:extLst>
                      <a:ext uri="{FF2B5EF4-FFF2-40B4-BE49-F238E27FC236}">
                        <a16:creationId xmlns="" xmlns:a16="http://schemas.microsoft.com/office/drawing/2014/main" id="{675AC4E1-88C1-4295-A02D-4F8BA9DE3740}"/>
                      </a:ext>
                    </a:extLst>
                  </p:cNvPr>
                  <p:cNvSpPr/>
                  <p:nvPr/>
                </p:nvSpPr>
                <p:spPr>
                  <a:xfrm>
                    <a:off x="6206680" y="3351275"/>
                    <a:ext cx="72294" cy="72104"/>
                  </a:xfrm>
                  <a:custGeom>
                    <a:avLst/>
                    <a:gdLst>
                      <a:gd name="connsiteX0" fmla="*/ 0 w 72294"/>
                      <a:gd name="connsiteY0" fmla="*/ 0 h 72104"/>
                      <a:gd name="connsiteX1" fmla="*/ 72295 w 72294"/>
                      <a:gd name="connsiteY1" fmla="*/ 0 h 72104"/>
                      <a:gd name="connsiteX2" fmla="*/ 72295 w 72294"/>
                      <a:gd name="connsiteY2" fmla="*/ 72104 h 72104"/>
                      <a:gd name="connsiteX3" fmla="*/ 0 w 72294"/>
                      <a:gd name="connsiteY3" fmla="*/ 72104 h 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294" h="72104">
                        <a:moveTo>
                          <a:pt x="0" y="0"/>
                        </a:moveTo>
                        <a:lnTo>
                          <a:pt x="72295" y="0"/>
                        </a:lnTo>
                        <a:lnTo>
                          <a:pt x="72295" y="72104"/>
                        </a:lnTo>
                        <a:lnTo>
                          <a:pt x="0" y="72104"/>
                        </a:lnTo>
                        <a:close/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" name="Полилиния: фигура 97">
                    <a:extLst>
                      <a:ext uri="{FF2B5EF4-FFF2-40B4-BE49-F238E27FC236}">
                        <a16:creationId xmlns="" xmlns:a16="http://schemas.microsoft.com/office/drawing/2014/main" id="{321C3BC7-B0B3-42A1-B4B5-DF591AE83543}"/>
                      </a:ext>
                    </a:extLst>
                  </p:cNvPr>
                  <p:cNvSpPr/>
                  <p:nvPr/>
                </p:nvSpPr>
                <p:spPr>
                  <a:xfrm>
                    <a:off x="6338601" y="3351275"/>
                    <a:ext cx="72199" cy="72104"/>
                  </a:xfrm>
                  <a:custGeom>
                    <a:avLst/>
                    <a:gdLst>
                      <a:gd name="connsiteX0" fmla="*/ 0 w 72199"/>
                      <a:gd name="connsiteY0" fmla="*/ 0 h 72104"/>
                      <a:gd name="connsiteX1" fmla="*/ 72200 w 72199"/>
                      <a:gd name="connsiteY1" fmla="*/ 0 h 72104"/>
                      <a:gd name="connsiteX2" fmla="*/ 72200 w 72199"/>
                      <a:gd name="connsiteY2" fmla="*/ 72104 h 72104"/>
                      <a:gd name="connsiteX3" fmla="*/ 0 w 72199"/>
                      <a:gd name="connsiteY3" fmla="*/ 72104 h 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199" h="72104">
                        <a:moveTo>
                          <a:pt x="0" y="0"/>
                        </a:moveTo>
                        <a:lnTo>
                          <a:pt x="72200" y="0"/>
                        </a:lnTo>
                        <a:lnTo>
                          <a:pt x="72200" y="72104"/>
                        </a:lnTo>
                        <a:lnTo>
                          <a:pt x="0" y="72104"/>
                        </a:lnTo>
                        <a:close/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9" name="Полилиния: фигура 98">
                    <a:extLst>
                      <a:ext uri="{FF2B5EF4-FFF2-40B4-BE49-F238E27FC236}">
                        <a16:creationId xmlns="" xmlns:a16="http://schemas.microsoft.com/office/drawing/2014/main" id="{DB680F37-0FC6-4A5F-95A8-01CB2DB3F62B}"/>
                      </a:ext>
                    </a:extLst>
                  </p:cNvPr>
                  <p:cNvSpPr/>
                  <p:nvPr/>
                </p:nvSpPr>
                <p:spPr>
                  <a:xfrm>
                    <a:off x="6084570" y="3589972"/>
                    <a:ext cx="72104" cy="72104"/>
                  </a:xfrm>
                  <a:custGeom>
                    <a:avLst/>
                    <a:gdLst>
                      <a:gd name="connsiteX0" fmla="*/ 0 w 72104"/>
                      <a:gd name="connsiteY0" fmla="*/ 0 h 72104"/>
                      <a:gd name="connsiteX1" fmla="*/ 72104 w 72104"/>
                      <a:gd name="connsiteY1" fmla="*/ 0 h 72104"/>
                      <a:gd name="connsiteX2" fmla="*/ 72104 w 72104"/>
                      <a:gd name="connsiteY2" fmla="*/ 72104 h 72104"/>
                      <a:gd name="connsiteX3" fmla="*/ 0 w 72104"/>
                      <a:gd name="connsiteY3" fmla="*/ 72104 h 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104" h="72104">
                        <a:moveTo>
                          <a:pt x="0" y="0"/>
                        </a:moveTo>
                        <a:lnTo>
                          <a:pt x="72104" y="0"/>
                        </a:lnTo>
                        <a:lnTo>
                          <a:pt x="72104" y="72104"/>
                        </a:lnTo>
                        <a:lnTo>
                          <a:pt x="0" y="72104"/>
                        </a:lnTo>
                        <a:close/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" name="Полилиния: фигура 99">
                    <a:extLst>
                      <a:ext uri="{FF2B5EF4-FFF2-40B4-BE49-F238E27FC236}">
                        <a16:creationId xmlns="" xmlns:a16="http://schemas.microsoft.com/office/drawing/2014/main" id="{9CF11EDF-88F7-44F6-92E1-6584733E133A}"/>
                      </a:ext>
                    </a:extLst>
                  </p:cNvPr>
                  <p:cNvSpPr/>
                  <p:nvPr/>
                </p:nvSpPr>
                <p:spPr>
                  <a:xfrm>
                    <a:off x="6216396" y="3589972"/>
                    <a:ext cx="72199" cy="72104"/>
                  </a:xfrm>
                  <a:custGeom>
                    <a:avLst/>
                    <a:gdLst>
                      <a:gd name="connsiteX0" fmla="*/ 0 w 72199"/>
                      <a:gd name="connsiteY0" fmla="*/ 0 h 72104"/>
                      <a:gd name="connsiteX1" fmla="*/ 72200 w 72199"/>
                      <a:gd name="connsiteY1" fmla="*/ 0 h 72104"/>
                      <a:gd name="connsiteX2" fmla="*/ 72200 w 72199"/>
                      <a:gd name="connsiteY2" fmla="*/ 72104 h 72104"/>
                      <a:gd name="connsiteX3" fmla="*/ 0 w 72199"/>
                      <a:gd name="connsiteY3" fmla="*/ 72104 h 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199" h="72104">
                        <a:moveTo>
                          <a:pt x="0" y="0"/>
                        </a:moveTo>
                        <a:lnTo>
                          <a:pt x="72200" y="0"/>
                        </a:lnTo>
                        <a:lnTo>
                          <a:pt x="72200" y="72104"/>
                        </a:lnTo>
                        <a:lnTo>
                          <a:pt x="0" y="72104"/>
                        </a:lnTo>
                        <a:close/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" name="Полилиния: фигура 100">
                    <a:extLst>
                      <a:ext uri="{FF2B5EF4-FFF2-40B4-BE49-F238E27FC236}">
                        <a16:creationId xmlns="" xmlns:a16="http://schemas.microsoft.com/office/drawing/2014/main" id="{67D3AB8D-901D-4C86-94A1-E631E5D7647D}"/>
                      </a:ext>
                    </a:extLst>
                  </p:cNvPr>
                  <p:cNvSpPr/>
                  <p:nvPr/>
                </p:nvSpPr>
                <p:spPr>
                  <a:xfrm>
                    <a:off x="5947124" y="3476148"/>
                    <a:ext cx="72104" cy="72104"/>
                  </a:xfrm>
                  <a:custGeom>
                    <a:avLst/>
                    <a:gdLst>
                      <a:gd name="connsiteX0" fmla="*/ 0 w 72104"/>
                      <a:gd name="connsiteY0" fmla="*/ 0 h 72104"/>
                      <a:gd name="connsiteX1" fmla="*/ 72104 w 72104"/>
                      <a:gd name="connsiteY1" fmla="*/ 0 h 72104"/>
                      <a:gd name="connsiteX2" fmla="*/ 72104 w 72104"/>
                      <a:gd name="connsiteY2" fmla="*/ 72104 h 72104"/>
                      <a:gd name="connsiteX3" fmla="*/ 0 w 72104"/>
                      <a:gd name="connsiteY3" fmla="*/ 72104 h 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104" h="72104">
                        <a:moveTo>
                          <a:pt x="0" y="0"/>
                        </a:moveTo>
                        <a:lnTo>
                          <a:pt x="72104" y="0"/>
                        </a:lnTo>
                        <a:lnTo>
                          <a:pt x="72104" y="72104"/>
                        </a:lnTo>
                        <a:lnTo>
                          <a:pt x="0" y="72104"/>
                        </a:lnTo>
                        <a:close/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" name="Полилиния: фигура 101">
                    <a:extLst>
                      <a:ext uri="{FF2B5EF4-FFF2-40B4-BE49-F238E27FC236}">
                        <a16:creationId xmlns="" xmlns:a16="http://schemas.microsoft.com/office/drawing/2014/main" id="{EDDE2897-B908-4BBA-8D4D-66C27386AE25}"/>
                      </a:ext>
                    </a:extLst>
                  </p:cNvPr>
                  <p:cNvSpPr/>
                  <p:nvPr/>
                </p:nvSpPr>
                <p:spPr>
                  <a:xfrm>
                    <a:off x="6077616" y="3476148"/>
                    <a:ext cx="72104" cy="72104"/>
                  </a:xfrm>
                  <a:custGeom>
                    <a:avLst/>
                    <a:gdLst>
                      <a:gd name="connsiteX0" fmla="*/ 0 w 72104"/>
                      <a:gd name="connsiteY0" fmla="*/ 0 h 72104"/>
                      <a:gd name="connsiteX1" fmla="*/ 72104 w 72104"/>
                      <a:gd name="connsiteY1" fmla="*/ 0 h 72104"/>
                      <a:gd name="connsiteX2" fmla="*/ 72104 w 72104"/>
                      <a:gd name="connsiteY2" fmla="*/ 72104 h 72104"/>
                      <a:gd name="connsiteX3" fmla="*/ 0 w 72104"/>
                      <a:gd name="connsiteY3" fmla="*/ 72104 h 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104" h="72104">
                        <a:moveTo>
                          <a:pt x="0" y="0"/>
                        </a:moveTo>
                        <a:lnTo>
                          <a:pt x="72104" y="0"/>
                        </a:lnTo>
                        <a:lnTo>
                          <a:pt x="72104" y="72104"/>
                        </a:lnTo>
                        <a:lnTo>
                          <a:pt x="0" y="72104"/>
                        </a:lnTo>
                        <a:close/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" name="Полилиния: фигура 102">
                    <a:extLst>
                      <a:ext uri="{FF2B5EF4-FFF2-40B4-BE49-F238E27FC236}">
                        <a16:creationId xmlns="" xmlns:a16="http://schemas.microsoft.com/office/drawing/2014/main" id="{5B13312B-5283-4B13-A449-AEB11D036642}"/>
                      </a:ext>
                    </a:extLst>
                  </p:cNvPr>
                  <p:cNvSpPr/>
                  <p:nvPr/>
                </p:nvSpPr>
                <p:spPr>
                  <a:xfrm>
                    <a:off x="6208109" y="3476148"/>
                    <a:ext cx="72199" cy="72104"/>
                  </a:xfrm>
                  <a:custGeom>
                    <a:avLst/>
                    <a:gdLst>
                      <a:gd name="connsiteX0" fmla="*/ 0 w 72199"/>
                      <a:gd name="connsiteY0" fmla="*/ 0 h 72104"/>
                      <a:gd name="connsiteX1" fmla="*/ 72199 w 72199"/>
                      <a:gd name="connsiteY1" fmla="*/ 0 h 72104"/>
                      <a:gd name="connsiteX2" fmla="*/ 72199 w 72199"/>
                      <a:gd name="connsiteY2" fmla="*/ 72104 h 72104"/>
                      <a:gd name="connsiteX3" fmla="*/ 0 w 72199"/>
                      <a:gd name="connsiteY3" fmla="*/ 72104 h 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199" h="72104">
                        <a:moveTo>
                          <a:pt x="0" y="0"/>
                        </a:moveTo>
                        <a:lnTo>
                          <a:pt x="72199" y="0"/>
                        </a:lnTo>
                        <a:lnTo>
                          <a:pt x="72199" y="72104"/>
                        </a:lnTo>
                        <a:lnTo>
                          <a:pt x="0" y="72104"/>
                        </a:lnTo>
                        <a:close/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4" name="Полилиния: фигура 103">
                    <a:extLst>
                      <a:ext uri="{FF2B5EF4-FFF2-40B4-BE49-F238E27FC236}">
                        <a16:creationId xmlns="" xmlns:a16="http://schemas.microsoft.com/office/drawing/2014/main" id="{62C91546-3DC1-43B8-B1BE-C292E6247DE4}"/>
                      </a:ext>
                    </a:extLst>
                  </p:cNvPr>
                  <p:cNvSpPr/>
                  <p:nvPr/>
                </p:nvSpPr>
                <p:spPr>
                  <a:xfrm>
                    <a:off x="6338601" y="3476148"/>
                    <a:ext cx="72199" cy="72104"/>
                  </a:xfrm>
                  <a:custGeom>
                    <a:avLst/>
                    <a:gdLst>
                      <a:gd name="connsiteX0" fmla="*/ 0 w 72199"/>
                      <a:gd name="connsiteY0" fmla="*/ 0 h 72104"/>
                      <a:gd name="connsiteX1" fmla="*/ 72200 w 72199"/>
                      <a:gd name="connsiteY1" fmla="*/ 0 h 72104"/>
                      <a:gd name="connsiteX2" fmla="*/ 72200 w 72199"/>
                      <a:gd name="connsiteY2" fmla="*/ 72104 h 72104"/>
                      <a:gd name="connsiteX3" fmla="*/ 0 w 72199"/>
                      <a:gd name="connsiteY3" fmla="*/ 72104 h 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199" h="72104">
                        <a:moveTo>
                          <a:pt x="0" y="0"/>
                        </a:moveTo>
                        <a:lnTo>
                          <a:pt x="72200" y="0"/>
                        </a:lnTo>
                        <a:lnTo>
                          <a:pt x="72200" y="72104"/>
                        </a:lnTo>
                        <a:lnTo>
                          <a:pt x="0" y="72104"/>
                        </a:lnTo>
                        <a:close/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54" name="Полилиния: фигура 93">
                  <a:extLst>
                    <a:ext uri="{FF2B5EF4-FFF2-40B4-BE49-F238E27FC236}">
                      <a16:creationId xmlns="" xmlns:a16="http://schemas.microsoft.com/office/drawing/2014/main" id="{4FC0C835-3B73-4630-8F93-23CE3ACFF6FB}"/>
                    </a:ext>
                  </a:extLst>
                </p:cNvPr>
                <p:cNvSpPr/>
                <p:nvPr/>
              </p:nvSpPr>
              <p:spPr>
                <a:xfrm>
                  <a:off x="5747765" y="3101244"/>
                  <a:ext cx="777144" cy="657129"/>
                </a:xfrm>
                <a:custGeom>
                  <a:avLst/>
                  <a:gdLst>
                    <a:gd name="connsiteX0" fmla="*/ 225647 w 777144"/>
                    <a:gd name="connsiteY0" fmla="*/ 657130 h 657129"/>
                    <a:gd name="connsiteX1" fmla="*/ 615791 w 777144"/>
                    <a:gd name="connsiteY1" fmla="*/ 657130 h 657129"/>
                    <a:gd name="connsiteX2" fmla="*/ 615791 w 777144"/>
                    <a:gd name="connsiteY2" fmla="*/ 522256 h 657129"/>
                    <a:gd name="connsiteX3" fmla="*/ 638461 w 777144"/>
                    <a:gd name="connsiteY3" fmla="*/ 499586 h 657129"/>
                    <a:gd name="connsiteX4" fmla="*/ 777145 w 777144"/>
                    <a:gd name="connsiteY4" fmla="*/ 499586 h 657129"/>
                    <a:gd name="connsiteX5" fmla="*/ 777145 w 777144"/>
                    <a:gd name="connsiteY5" fmla="*/ 56483 h 657129"/>
                    <a:gd name="connsiteX6" fmla="*/ 720757 w 777144"/>
                    <a:gd name="connsiteY6" fmla="*/ 95 h 657129"/>
                    <a:gd name="connsiteX7" fmla="*/ 650748 w 777144"/>
                    <a:gd name="connsiteY7" fmla="*/ 95 h 657129"/>
                    <a:gd name="connsiteX8" fmla="*/ 642271 w 777144"/>
                    <a:gd name="connsiteY8" fmla="*/ 8287 h 657129"/>
                    <a:gd name="connsiteX9" fmla="*/ 642271 w 777144"/>
                    <a:gd name="connsiteY9" fmla="*/ 43910 h 657129"/>
                    <a:gd name="connsiteX10" fmla="*/ 539115 w 777144"/>
                    <a:gd name="connsiteY10" fmla="*/ 43910 h 657129"/>
                    <a:gd name="connsiteX11" fmla="*/ 539115 w 777144"/>
                    <a:gd name="connsiteY11" fmla="*/ 8191 h 657129"/>
                    <a:gd name="connsiteX12" fmla="*/ 530924 w 777144"/>
                    <a:gd name="connsiteY12" fmla="*/ 0 h 657129"/>
                    <a:gd name="connsiteX13" fmla="*/ 246031 w 777144"/>
                    <a:gd name="connsiteY13" fmla="*/ 0 h 657129"/>
                    <a:gd name="connsiteX14" fmla="*/ 237839 w 777144"/>
                    <a:gd name="connsiteY14" fmla="*/ 8191 h 657129"/>
                    <a:gd name="connsiteX15" fmla="*/ 237839 w 777144"/>
                    <a:gd name="connsiteY15" fmla="*/ 43815 h 657129"/>
                    <a:gd name="connsiteX16" fmla="*/ 134779 w 777144"/>
                    <a:gd name="connsiteY16" fmla="*/ 43815 h 657129"/>
                    <a:gd name="connsiteX17" fmla="*/ 134779 w 777144"/>
                    <a:gd name="connsiteY17" fmla="*/ 8191 h 657129"/>
                    <a:gd name="connsiteX18" fmla="*/ 126302 w 777144"/>
                    <a:gd name="connsiteY18" fmla="*/ 0 h 657129"/>
                    <a:gd name="connsiteX19" fmla="*/ 56388 w 777144"/>
                    <a:gd name="connsiteY19" fmla="*/ 0 h 657129"/>
                    <a:gd name="connsiteX20" fmla="*/ 0 w 777144"/>
                    <a:gd name="connsiteY20" fmla="*/ 56388 h 657129"/>
                    <a:gd name="connsiteX21" fmla="*/ 0 w 777144"/>
                    <a:gd name="connsiteY21" fmla="*/ 392906 h 65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77144" h="657129">
                      <a:moveTo>
                        <a:pt x="225647" y="657130"/>
                      </a:moveTo>
                      <a:lnTo>
                        <a:pt x="615791" y="657130"/>
                      </a:lnTo>
                      <a:lnTo>
                        <a:pt x="615791" y="522256"/>
                      </a:lnTo>
                      <a:cubicBezTo>
                        <a:pt x="615791" y="509969"/>
                        <a:pt x="625793" y="499586"/>
                        <a:pt x="638461" y="499586"/>
                      </a:cubicBezTo>
                      <a:lnTo>
                        <a:pt x="777145" y="499586"/>
                      </a:lnTo>
                      <a:lnTo>
                        <a:pt x="777145" y="56483"/>
                      </a:lnTo>
                      <a:cubicBezTo>
                        <a:pt x="777145" y="25241"/>
                        <a:pt x="751904" y="95"/>
                        <a:pt x="720757" y="95"/>
                      </a:cubicBezTo>
                      <a:lnTo>
                        <a:pt x="650748" y="95"/>
                      </a:lnTo>
                      <a:cubicBezTo>
                        <a:pt x="646081" y="95"/>
                        <a:pt x="642271" y="3524"/>
                        <a:pt x="642271" y="8287"/>
                      </a:cubicBezTo>
                      <a:lnTo>
                        <a:pt x="642271" y="43910"/>
                      </a:lnTo>
                      <a:cubicBezTo>
                        <a:pt x="642271" y="112871"/>
                        <a:pt x="539115" y="112871"/>
                        <a:pt x="539115" y="43910"/>
                      </a:cubicBezTo>
                      <a:lnTo>
                        <a:pt x="539115" y="8191"/>
                      </a:lnTo>
                      <a:cubicBezTo>
                        <a:pt x="539115" y="3429"/>
                        <a:pt x="535400" y="0"/>
                        <a:pt x="530924" y="0"/>
                      </a:cubicBezTo>
                      <a:lnTo>
                        <a:pt x="246031" y="0"/>
                      </a:lnTo>
                      <a:cubicBezTo>
                        <a:pt x="241649" y="0"/>
                        <a:pt x="237839" y="3429"/>
                        <a:pt x="237839" y="8191"/>
                      </a:cubicBezTo>
                      <a:lnTo>
                        <a:pt x="237839" y="43815"/>
                      </a:lnTo>
                      <a:cubicBezTo>
                        <a:pt x="237839" y="112776"/>
                        <a:pt x="134779" y="112776"/>
                        <a:pt x="134779" y="43815"/>
                      </a:cubicBezTo>
                      <a:lnTo>
                        <a:pt x="134779" y="8191"/>
                      </a:lnTo>
                      <a:cubicBezTo>
                        <a:pt x="134779" y="3429"/>
                        <a:pt x="130969" y="0"/>
                        <a:pt x="126302" y="0"/>
                      </a:cubicBezTo>
                      <a:lnTo>
                        <a:pt x="56388" y="0"/>
                      </a:lnTo>
                      <a:cubicBezTo>
                        <a:pt x="25146" y="0"/>
                        <a:pt x="0" y="25146"/>
                        <a:pt x="0" y="56388"/>
                      </a:cubicBezTo>
                      <a:lnTo>
                        <a:pt x="0" y="392906"/>
                      </a:lnTo>
                    </a:path>
                  </a:pathLst>
                </a:custGeom>
                <a:noFill/>
                <a:ln w="25400" cap="flat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" name="Полилиния: фигура 94">
                  <a:extLst>
                    <a:ext uri="{FF2B5EF4-FFF2-40B4-BE49-F238E27FC236}">
                      <a16:creationId xmlns="" xmlns:a16="http://schemas.microsoft.com/office/drawing/2014/main" id="{18B900E6-0518-44CF-8E53-FDB582D74CA8}"/>
                    </a:ext>
                  </a:extLst>
                </p:cNvPr>
                <p:cNvSpPr/>
                <p:nvPr/>
              </p:nvSpPr>
              <p:spPr>
                <a:xfrm>
                  <a:off x="6363462" y="3600925"/>
                  <a:ext cx="161544" cy="157448"/>
                </a:xfrm>
                <a:custGeom>
                  <a:avLst/>
                  <a:gdLst>
                    <a:gd name="connsiteX0" fmla="*/ 0 w 161544"/>
                    <a:gd name="connsiteY0" fmla="*/ 157448 h 157448"/>
                    <a:gd name="connsiteX1" fmla="*/ 161544 w 161544"/>
                    <a:gd name="connsiteY1" fmla="*/ 0 h 15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1544" h="157448">
                      <a:moveTo>
                        <a:pt x="0" y="157448"/>
                      </a:moveTo>
                      <a:lnTo>
                        <a:pt x="161544" y="0"/>
                      </a:lnTo>
                    </a:path>
                  </a:pathLst>
                </a:custGeom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Рисунок 22">
                <a:extLst>
                  <a:ext uri="{FF2B5EF4-FFF2-40B4-BE49-F238E27FC236}">
                    <a16:creationId xmlns="" xmlns:a16="http://schemas.microsoft.com/office/drawing/2014/main" id="{59981BDF-AA06-4D47-9DC5-1E2A5F156EA7}"/>
                  </a:ext>
                </a:extLst>
              </p:cNvPr>
              <p:cNvGrpSpPr/>
              <p:nvPr/>
            </p:nvGrpSpPr>
            <p:grpSpPr>
              <a:xfrm>
                <a:off x="5657850" y="3510533"/>
                <a:ext cx="313467" cy="313467"/>
                <a:chOff x="5657850" y="3510533"/>
                <a:chExt cx="313467" cy="313467"/>
              </a:xfrm>
              <a:noFill/>
            </p:grpSpPr>
            <p:sp>
              <p:nvSpPr>
                <p:cNvPr id="47" name="Полилиния: фигура 86">
                  <a:extLst>
                    <a:ext uri="{FF2B5EF4-FFF2-40B4-BE49-F238E27FC236}">
                      <a16:creationId xmlns="" xmlns:a16="http://schemas.microsoft.com/office/drawing/2014/main" id="{89687B32-9D90-4B5B-A57A-FC5EE6B48F2F}"/>
                    </a:ext>
                  </a:extLst>
                </p:cNvPr>
                <p:cNvSpPr/>
                <p:nvPr/>
              </p:nvSpPr>
              <p:spPr>
                <a:xfrm>
                  <a:off x="5657850" y="3510533"/>
                  <a:ext cx="313467" cy="313467"/>
                </a:xfrm>
                <a:custGeom>
                  <a:avLst/>
                  <a:gdLst>
                    <a:gd name="connsiteX0" fmla="*/ 313468 w 313467"/>
                    <a:gd name="connsiteY0" fmla="*/ 156781 h 313467"/>
                    <a:gd name="connsiteX1" fmla="*/ 156686 w 313467"/>
                    <a:gd name="connsiteY1" fmla="*/ 313468 h 313467"/>
                    <a:gd name="connsiteX2" fmla="*/ 0 w 313467"/>
                    <a:gd name="connsiteY2" fmla="*/ 156781 h 313467"/>
                    <a:gd name="connsiteX3" fmla="*/ 156781 w 313467"/>
                    <a:gd name="connsiteY3" fmla="*/ 0 h 313467"/>
                    <a:gd name="connsiteX4" fmla="*/ 313468 w 313467"/>
                    <a:gd name="connsiteY4" fmla="*/ 156781 h 313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467" h="313467">
                      <a:moveTo>
                        <a:pt x="313468" y="156781"/>
                      </a:moveTo>
                      <a:cubicBezTo>
                        <a:pt x="313468" y="243364"/>
                        <a:pt x="243269" y="313468"/>
                        <a:pt x="156686" y="313468"/>
                      </a:cubicBezTo>
                      <a:cubicBezTo>
                        <a:pt x="70104" y="313468"/>
                        <a:pt x="0" y="243364"/>
                        <a:pt x="0" y="156781"/>
                      </a:cubicBezTo>
                      <a:cubicBezTo>
                        <a:pt x="0" y="70294"/>
                        <a:pt x="70104" y="0"/>
                        <a:pt x="156781" y="0"/>
                      </a:cubicBezTo>
                      <a:cubicBezTo>
                        <a:pt x="243269" y="0"/>
                        <a:pt x="313468" y="70199"/>
                        <a:pt x="313468" y="156781"/>
                      </a:cubicBez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Полилиния: фигура 87">
                  <a:extLst>
                    <a:ext uri="{FF2B5EF4-FFF2-40B4-BE49-F238E27FC236}">
                      <a16:creationId xmlns="" xmlns:a16="http://schemas.microsoft.com/office/drawing/2014/main" id="{9C62B513-46DF-441C-A5BF-F9A50CD35262}"/>
                    </a:ext>
                  </a:extLst>
                </p:cNvPr>
                <p:cNvSpPr/>
                <p:nvPr/>
              </p:nvSpPr>
              <p:spPr>
                <a:xfrm>
                  <a:off x="5724334" y="3604545"/>
                  <a:ext cx="180498" cy="123825"/>
                </a:xfrm>
                <a:custGeom>
                  <a:avLst/>
                  <a:gdLst>
                    <a:gd name="connsiteX0" fmla="*/ 0 w 180498"/>
                    <a:gd name="connsiteY0" fmla="*/ 62294 h 123825"/>
                    <a:gd name="connsiteX1" fmla="*/ 62579 w 180498"/>
                    <a:gd name="connsiteY1" fmla="*/ 123825 h 123825"/>
                    <a:gd name="connsiteX2" fmla="*/ 180499 w 180498"/>
                    <a:gd name="connsiteY2" fmla="*/ 0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0498" h="123825">
                      <a:moveTo>
                        <a:pt x="0" y="62294"/>
                      </a:moveTo>
                      <a:lnTo>
                        <a:pt x="62579" y="123825"/>
                      </a:lnTo>
                      <a:lnTo>
                        <a:pt x="180499" y="0"/>
                      </a:lnTo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5" name="TextBox 64">
              <a:extLst>
                <a:ext uri="{FF2B5EF4-FFF2-40B4-BE49-F238E27FC236}">
                  <a16:creationId xmlns="" xmlns:a16="http://schemas.microsoft.com/office/drawing/2014/main" id="{B9E6B947-2E67-4426-99E4-CF98079E6CCC}"/>
                </a:ext>
              </a:extLst>
            </p:cNvPr>
            <p:cNvSpPr txBox="1"/>
            <p:nvPr/>
          </p:nvSpPr>
          <p:spPr>
            <a:xfrm flipH="1">
              <a:off x="1785911" y="2578291"/>
              <a:ext cx="201130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ВЫБРАТЬ ТЕМУ,</a:t>
              </a:r>
              <a:b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ru-RU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дату и время урока на сайте 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http://d</a:t>
              </a:r>
              <a:r>
                <a:rPr kumimoji="0" lang="en-US" sz="1400" b="1" i="0" u="sng" strike="noStrike" kern="1200" cap="none" spc="0" normalizeH="0" baseline="0" noProof="0" dirty="0" err="1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ni-fg</a:t>
              </a:r>
              <a:r>
                <a:rPr kumimoji="0" lang="ru-RU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kumimoji="0" lang="ru-RU" sz="1400" b="1" i="0" u="sng" strike="noStrike" kern="1200" cap="none" spc="0" normalizeH="0" baseline="0" noProof="0" dirty="0" err="1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ru</a:t>
              </a:r>
              <a:endParaRPr kumimoji="0" lang="ru-RU" sz="1400" b="1" i="0" u="sng" strike="noStrike" kern="1200" cap="none" spc="0" normalizeH="0" baseline="0" noProof="0" dirty="0">
                <a:ln>
                  <a:noFill/>
                </a:ln>
                <a:solidFill>
                  <a:srgbClr val="0082BB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3920375" y="1800321"/>
            <a:ext cx="1817180" cy="2140445"/>
            <a:chOff x="3637772" y="1391953"/>
            <a:chExt cx="1817180" cy="2140445"/>
          </a:xfrm>
        </p:grpSpPr>
        <p:grpSp>
          <p:nvGrpSpPr>
            <p:cNvPr id="66" name="Рисунок 530">
              <a:extLst>
                <a:ext uri="{FF2B5EF4-FFF2-40B4-BE49-F238E27FC236}">
                  <a16:creationId xmlns="" xmlns:a16="http://schemas.microsoft.com/office/drawing/2014/main" id="{B8D8F195-B56F-4623-B91D-01D51C1CFA4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76608" y="1391953"/>
              <a:ext cx="1139508" cy="1109746"/>
              <a:chOff x="5657850" y="3024187"/>
              <a:chExt cx="877919" cy="808100"/>
            </a:xfrm>
            <a:noFill/>
          </p:grpSpPr>
          <p:sp>
            <p:nvSpPr>
              <p:cNvPr id="67" name="Полилиния: фигура 105">
                <a:extLst>
                  <a:ext uri="{FF2B5EF4-FFF2-40B4-BE49-F238E27FC236}">
                    <a16:creationId xmlns="" xmlns:a16="http://schemas.microsoft.com/office/drawing/2014/main" id="{1B9FC560-CF4B-4F75-81E6-2722D5B0558D}"/>
                  </a:ext>
                </a:extLst>
              </p:cNvPr>
              <p:cNvSpPr/>
              <p:nvPr/>
            </p:nvSpPr>
            <p:spPr>
              <a:xfrm>
                <a:off x="5657850" y="3204685"/>
                <a:ext cx="171735" cy="585918"/>
              </a:xfrm>
              <a:custGeom>
                <a:avLst/>
                <a:gdLst>
                  <a:gd name="connsiteX0" fmla="*/ 156591 w 171735"/>
                  <a:gd name="connsiteY0" fmla="*/ 560642 h 585918"/>
                  <a:gd name="connsiteX1" fmla="*/ 154115 w 171735"/>
                  <a:gd name="connsiteY1" fmla="*/ 563118 h 585918"/>
                  <a:gd name="connsiteX2" fmla="*/ 0 w 171735"/>
                  <a:gd name="connsiteY2" fmla="*/ 494633 h 585918"/>
                  <a:gd name="connsiteX3" fmla="*/ 0 w 171735"/>
                  <a:gd name="connsiteY3" fmla="*/ 64579 h 585918"/>
                  <a:gd name="connsiteX4" fmla="*/ 64961 w 171735"/>
                  <a:gd name="connsiteY4" fmla="*/ 0 h 585918"/>
                  <a:gd name="connsiteX5" fmla="*/ 171736 w 171735"/>
                  <a:gd name="connsiteY5" fmla="*/ 0 h 585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735" h="585918">
                    <a:moveTo>
                      <a:pt x="156591" y="560642"/>
                    </a:moveTo>
                    <a:cubicBezTo>
                      <a:pt x="155924" y="561689"/>
                      <a:pt x="154781" y="562832"/>
                      <a:pt x="154115" y="563118"/>
                    </a:cubicBezTo>
                    <a:cubicBezTo>
                      <a:pt x="102489" y="608743"/>
                      <a:pt x="0" y="585883"/>
                      <a:pt x="0" y="494633"/>
                    </a:cubicBezTo>
                    <a:lnTo>
                      <a:pt x="0" y="64579"/>
                    </a:lnTo>
                    <a:cubicBezTo>
                      <a:pt x="0" y="28670"/>
                      <a:pt x="29147" y="0"/>
                      <a:pt x="64961" y="0"/>
                    </a:cubicBezTo>
                    <a:lnTo>
                      <a:pt x="171736" y="0"/>
                    </a:lnTo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Полилиния: фигура 106">
                <a:extLst>
                  <a:ext uri="{FF2B5EF4-FFF2-40B4-BE49-F238E27FC236}">
                    <a16:creationId xmlns="" xmlns:a16="http://schemas.microsoft.com/office/drawing/2014/main" id="{5DC802D5-247C-401C-8625-76C95D8AF640}"/>
                  </a:ext>
                </a:extLst>
              </p:cNvPr>
              <p:cNvSpPr/>
              <p:nvPr/>
            </p:nvSpPr>
            <p:spPr>
              <a:xfrm>
                <a:off x="5775197" y="3024187"/>
                <a:ext cx="645890" cy="763524"/>
              </a:xfrm>
              <a:custGeom>
                <a:avLst/>
                <a:gdLst>
                  <a:gd name="connsiteX0" fmla="*/ 645890 w 645890"/>
                  <a:gd name="connsiteY0" fmla="*/ 360236 h 763524"/>
                  <a:gd name="connsiteX1" fmla="*/ 645890 w 645890"/>
                  <a:gd name="connsiteY1" fmla="*/ 52959 h 763524"/>
                  <a:gd name="connsiteX2" fmla="*/ 592931 w 645890"/>
                  <a:gd name="connsiteY2" fmla="*/ 0 h 763524"/>
                  <a:gd name="connsiteX3" fmla="*/ 107347 w 645890"/>
                  <a:gd name="connsiteY3" fmla="*/ 0 h 763524"/>
                  <a:gd name="connsiteX4" fmla="*/ 54388 w 645890"/>
                  <a:gd name="connsiteY4" fmla="*/ 52959 h 763524"/>
                  <a:gd name="connsiteX5" fmla="*/ 54388 w 645890"/>
                  <a:gd name="connsiteY5" fmla="*/ 180404 h 763524"/>
                  <a:gd name="connsiteX6" fmla="*/ 54388 w 645890"/>
                  <a:gd name="connsiteY6" fmla="*/ 696087 h 763524"/>
                  <a:gd name="connsiteX7" fmla="*/ 39338 w 645890"/>
                  <a:gd name="connsiteY7" fmla="*/ 741045 h 763524"/>
                  <a:gd name="connsiteX8" fmla="*/ 36862 w 645890"/>
                  <a:gd name="connsiteY8" fmla="*/ 743522 h 763524"/>
                  <a:gd name="connsiteX9" fmla="*/ 0 w 645890"/>
                  <a:gd name="connsiteY9" fmla="*/ 763524 h 763524"/>
                  <a:gd name="connsiteX10" fmla="*/ 373571 w 645890"/>
                  <a:gd name="connsiteY10" fmla="*/ 763524 h 763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5890" h="763524">
                    <a:moveTo>
                      <a:pt x="645890" y="360236"/>
                    </a:moveTo>
                    <a:lnTo>
                      <a:pt x="645890" y="52959"/>
                    </a:lnTo>
                    <a:cubicBezTo>
                      <a:pt x="645890" y="23813"/>
                      <a:pt x="621983" y="0"/>
                      <a:pt x="592931" y="0"/>
                    </a:cubicBezTo>
                    <a:lnTo>
                      <a:pt x="107347" y="0"/>
                    </a:lnTo>
                    <a:cubicBezTo>
                      <a:pt x="78200" y="0"/>
                      <a:pt x="54388" y="23908"/>
                      <a:pt x="54388" y="52959"/>
                    </a:cubicBezTo>
                    <a:lnTo>
                      <a:pt x="54388" y="180404"/>
                    </a:lnTo>
                    <a:lnTo>
                      <a:pt x="54388" y="696087"/>
                    </a:lnTo>
                    <a:cubicBezTo>
                      <a:pt x="54388" y="715042"/>
                      <a:pt x="48387" y="730187"/>
                      <a:pt x="39338" y="741045"/>
                    </a:cubicBezTo>
                    <a:cubicBezTo>
                      <a:pt x="38671" y="742093"/>
                      <a:pt x="37529" y="743236"/>
                      <a:pt x="36862" y="743522"/>
                    </a:cubicBezTo>
                    <a:cubicBezTo>
                      <a:pt x="27051" y="754475"/>
                      <a:pt x="14002" y="760762"/>
                      <a:pt x="0" y="763524"/>
                    </a:cubicBezTo>
                    <a:lnTo>
                      <a:pt x="373571" y="763524"/>
                    </a:lnTo>
                  </a:path>
                </a:pathLst>
              </a:custGeom>
              <a:noFill/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Полилиния: фигура 107">
                <a:extLst>
                  <a:ext uri="{FF2B5EF4-FFF2-40B4-BE49-F238E27FC236}">
                    <a16:creationId xmlns="" xmlns:a16="http://schemas.microsoft.com/office/drawing/2014/main" id="{0BDA25ED-ABD5-4D74-BF80-40F448F519BA}"/>
                  </a:ext>
                </a:extLst>
              </p:cNvPr>
              <p:cNvSpPr/>
              <p:nvPr/>
            </p:nvSpPr>
            <p:spPr>
              <a:xfrm>
                <a:off x="5927502" y="3228212"/>
                <a:ext cx="379952" cy="9525"/>
              </a:xfrm>
              <a:custGeom>
                <a:avLst/>
                <a:gdLst>
                  <a:gd name="connsiteX0" fmla="*/ 0 w 379952"/>
                  <a:gd name="connsiteY0" fmla="*/ 0 h 9525"/>
                  <a:gd name="connsiteX1" fmla="*/ 379952 w 37995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9952" h="9525">
                    <a:moveTo>
                      <a:pt x="0" y="0"/>
                    </a:moveTo>
                    <a:lnTo>
                      <a:pt x="379952" y="0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Полилиния: фигура 108">
                <a:extLst>
                  <a:ext uri="{FF2B5EF4-FFF2-40B4-BE49-F238E27FC236}">
                    <a16:creationId xmlns="" xmlns:a16="http://schemas.microsoft.com/office/drawing/2014/main" id="{4127A850-65DD-4612-A04D-8274945C6D17}"/>
                  </a:ext>
                </a:extLst>
              </p:cNvPr>
              <p:cNvSpPr/>
              <p:nvPr/>
            </p:nvSpPr>
            <p:spPr>
              <a:xfrm>
                <a:off x="5927502" y="3353942"/>
                <a:ext cx="379952" cy="9525"/>
              </a:xfrm>
              <a:custGeom>
                <a:avLst/>
                <a:gdLst>
                  <a:gd name="connsiteX0" fmla="*/ 0 w 379952"/>
                  <a:gd name="connsiteY0" fmla="*/ 0 h 9525"/>
                  <a:gd name="connsiteX1" fmla="*/ 379952 w 37995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9952" h="9525">
                    <a:moveTo>
                      <a:pt x="0" y="0"/>
                    </a:moveTo>
                    <a:lnTo>
                      <a:pt x="379952" y="0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Полилиния: фигура 109">
                <a:extLst>
                  <a:ext uri="{FF2B5EF4-FFF2-40B4-BE49-F238E27FC236}">
                    <a16:creationId xmlns="" xmlns:a16="http://schemas.microsoft.com/office/drawing/2014/main" id="{2ED81E4E-6C21-462C-94A1-910FEC9DF42A}"/>
                  </a:ext>
                </a:extLst>
              </p:cNvPr>
              <p:cNvSpPr/>
              <p:nvPr/>
            </p:nvSpPr>
            <p:spPr>
              <a:xfrm>
                <a:off x="5927502" y="3479577"/>
                <a:ext cx="196310" cy="9525"/>
              </a:xfrm>
              <a:custGeom>
                <a:avLst/>
                <a:gdLst>
                  <a:gd name="connsiteX0" fmla="*/ 196310 w 196310"/>
                  <a:gd name="connsiteY0" fmla="*/ 0 h 9525"/>
                  <a:gd name="connsiteX1" fmla="*/ 0 w 19631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6310" h="9525">
                    <a:moveTo>
                      <a:pt x="196310" y="0"/>
                    </a:moveTo>
                    <a:lnTo>
                      <a:pt x="0" y="0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Полилиния: фигура 110">
                <a:extLst>
                  <a:ext uri="{FF2B5EF4-FFF2-40B4-BE49-F238E27FC236}">
                    <a16:creationId xmlns="" xmlns:a16="http://schemas.microsoft.com/office/drawing/2014/main" id="{78AB55E7-31BA-4300-9D1D-65A418A60D9E}"/>
                  </a:ext>
                </a:extLst>
              </p:cNvPr>
              <p:cNvSpPr/>
              <p:nvPr/>
            </p:nvSpPr>
            <p:spPr>
              <a:xfrm>
                <a:off x="5927502" y="3605212"/>
                <a:ext cx="151637" cy="9525"/>
              </a:xfrm>
              <a:custGeom>
                <a:avLst/>
                <a:gdLst>
                  <a:gd name="connsiteX0" fmla="*/ 151638 w 151637"/>
                  <a:gd name="connsiteY0" fmla="*/ 0 h 9525"/>
                  <a:gd name="connsiteX1" fmla="*/ 0 w 1516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637" h="9525">
                    <a:moveTo>
                      <a:pt x="151638" y="0"/>
                    </a:moveTo>
                    <a:lnTo>
                      <a:pt x="0" y="0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Полилиния: фигура 111">
                <a:extLst>
                  <a:ext uri="{FF2B5EF4-FFF2-40B4-BE49-F238E27FC236}">
                    <a16:creationId xmlns="" xmlns:a16="http://schemas.microsoft.com/office/drawing/2014/main" id="{7421C2B3-A238-4636-A832-057D35D1508A}"/>
                  </a:ext>
                </a:extLst>
              </p:cNvPr>
              <p:cNvSpPr/>
              <p:nvPr/>
            </p:nvSpPr>
            <p:spPr>
              <a:xfrm>
                <a:off x="6096285" y="3392804"/>
                <a:ext cx="439483" cy="439483"/>
              </a:xfrm>
              <a:custGeom>
                <a:avLst/>
                <a:gdLst>
                  <a:gd name="connsiteX0" fmla="*/ 439484 w 439483"/>
                  <a:gd name="connsiteY0" fmla="*/ 219742 h 439483"/>
                  <a:gd name="connsiteX1" fmla="*/ 219742 w 439483"/>
                  <a:gd name="connsiteY1" fmla="*/ 439483 h 439483"/>
                  <a:gd name="connsiteX2" fmla="*/ 0 w 439483"/>
                  <a:gd name="connsiteY2" fmla="*/ 219742 h 439483"/>
                  <a:gd name="connsiteX3" fmla="*/ 219742 w 439483"/>
                  <a:gd name="connsiteY3" fmla="*/ 0 h 439483"/>
                  <a:gd name="connsiteX4" fmla="*/ 439484 w 439483"/>
                  <a:gd name="connsiteY4" fmla="*/ 219742 h 439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483" h="439483">
                    <a:moveTo>
                      <a:pt x="439484" y="219742"/>
                    </a:moveTo>
                    <a:cubicBezTo>
                      <a:pt x="439484" y="340995"/>
                      <a:pt x="341090" y="439483"/>
                      <a:pt x="219742" y="439483"/>
                    </a:cubicBezTo>
                    <a:cubicBezTo>
                      <a:pt x="98393" y="439483"/>
                      <a:pt x="0" y="340995"/>
                      <a:pt x="0" y="219742"/>
                    </a:cubicBezTo>
                    <a:cubicBezTo>
                      <a:pt x="0" y="98298"/>
                      <a:pt x="98393" y="0"/>
                      <a:pt x="219742" y="0"/>
                    </a:cubicBezTo>
                    <a:cubicBezTo>
                      <a:pt x="341090" y="0"/>
                      <a:pt x="439484" y="98298"/>
                      <a:pt x="439484" y="219742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74" name="Рисунок 530">
                <a:extLst>
                  <a:ext uri="{FF2B5EF4-FFF2-40B4-BE49-F238E27FC236}">
                    <a16:creationId xmlns="" xmlns:a16="http://schemas.microsoft.com/office/drawing/2014/main" id="{00732B32-D0A1-4187-B4AE-79CF84D8AE83}"/>
                  </a:ext>
                </a:extLst>
              </p:cNvPr>
              <p:cNvGrpSpPr/>
              <p:nvPr/>
            </p:nvGrpSpPr>
            <p:grpSpPr>
              <a:xfrm>
                <a:off x="6239446" y="3493864"/>
                <a:ext cx="153161" cy="237172"/>
                <a:chOff x="6239446" y="3493864"/>
                <a:chExt cx="153161" cy="237172"/>
              </a:xfrm>
              <a:noFill/>
            </p:grpSpPr>
            <p:sp>
              <p:nvSpPr>
                <p:cNvPr id="75" name="Полилиния: фигура 113">
                  <a:extLst>
                    <a:ext uri="{FF2B5EF4-FFF2-40B4-BE49-F238E27FC236}">
                      <a16:creationId xmlns="" xmlns:a16="http://schemas.microsoft.com/office/drawing/2014/main" id="{6C43844C-CD6B-4AF2-9F69-34D6F29010A1}"/>
                    </a:ext>
                  </a:extLst>
                </p:cNvPr>
                <p:cNvSpPr/>
                <p:nvPr/>
              </p:nvSpPr>
              <p:spPr>
                <a:xfrm>
                  <a:off x="6316027" y="3493864"/>
                  <a:ext cx="9525" cy="236029"/>
                </a:xfrm>
                <a:custGeom>
                  <a:avLst/>
                  <a:gdLst>
                    <a:gd name="connsiteX0" fmla="*/ 0 w 9525"/>
                    <a:gd name="connsiteY0" fmla="*/ 0 h 236029"/>
                    <a:gd name="connsiteX1" fmla="*/ 0 w 9525"/>
                    <a:gd name="connsiteY1" fmla="*/ 236029 h 236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36029">
                      <a:moveTo>
                        <a:pt x="0" y="0"/>
                      </a:moveTo>
                      <a:lnTo>
                        <a:pt x="0" y="236029"/>
                      </a:lnTo>
                    </a:path>
                  </a:pathLst>
                </a:custGeom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" name="Полилиния: фигура 114">
                  <a:extLst>
                    <a:ext uri="{FF2B5EF4-FFF2-40B4-BE49-F238E27FC236}">
                      <a16:creationId xmlns="" xmlns:a16="http://schemas.microsoft.com/office/drawing/2014/main" id="{82D25AFF-0DD1-4323-9688-3961491151AC}"/>
                    </a:ext>
                  </a:extLst>
                </p:cNvPr>
                <p:cNvSpPr/>
                <p:nvPr/>
              </p:nvSpPr>
              <p:spPr>
                <a:xfrm>
                  <a:off x="6239446" y="3654551"/>
                  <a:ext cx="153161" cy="76485"/>
                </a:xfrm>
                <a:custGeom>
                  <a:avLst/>
                  <a:gdLst>
                    <a:gd name="connsiteX0" fmla="*/ 153162 w 153161"/>
                    <a:gd name="connsiteY0" fmla="*/ 0 h 76485"/>
                    <a:gd name="connsiteX1" fmla="*/ 76581 w 153161"/>
                    <a:gd name="connsiteY1" fmla="*/ 76486 h 76485"/>
                    <a:gd name="connsiteX2" fmla="*/ 0 w 153161"/>
                    <a:gd name="connsiteY2" fmla="*/ 0 h 76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3161" h="76485">
                      <a:moveTo>
                        <a:pt x="153162" y="0"/>
                      </a:moveTo>
                      <a:lnTo>
                        <a:pt x="76581" y="7648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7" name="TextBox 76">
              <a:extLst>
                <a:ext uri="{FF2B5EF4-FFF2-40B4-BE49-F238E27FC236}">
                  <a16:creationId xmlns="" xmlns:a16="http://schemas.microsoft.com/office/drawing/2014/main" id="{980C5F38-C64B-4796-B1E9-968BD61652B6}"/>
                </a:ext>
              </a:extLst>
            </p:cNvPr>
            <p:cNvSpPr txBox="1"/>
            <p:nvPr/>
          </p:nvSpPr>
          <p:spPr>
            <a:xfrm flipH="1">
              <a:off x="3637772" y="2578291"/>
              <a:ext cx="181718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ПОДАТЬ ЗАЯВКУ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для предварительной регистрации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866016" y="1868072"/>
            <a:ext cx="1950345" cy="2072694"/>
            <a:chOff x="5621365" y="1459704"/>
            <a:chExt cx="1950345" cy="2072694"/>
          </a:xfrm>
        </p:grpSpPr>
        <p:grpSp>
          <p:nvGrpSpPr>
            <p:cNvPr id="78" name="Рисунок 334">
              <a:extLst>
                <a:ext uri="{FF2B5EF4-FFF2-40B4-BE49-F238E27FC236}">
                  <a16:creationId xmlns="" xmlns:a16="http://schemas.microsoft.com/office/drawing/2014/main" id="{32F4128C-3D3B-4CE0-9DCE-5D8AF8BEE5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972193" y="1459704"/>
              <a:ext cx="1248689" cy="1041995"/>
              <a:chOff x="5657850" y="3048000"/>
              <a:chExt cx="877728" cy="760856"/>
            </a:xfrm>
            <a:noFill/>
          </p:grpSpPr>
          <p:sp>
            <p:nvSpPr>
              <p:cNvPr id="79" name="Полилиния: фигура 118">
                <a:extLst>
                  <a:ext uri="{FF2B5EF4-FFF2-40B4-BE49-F238E27FC236}">
                    <a16:creationId xmlns="" xmlns:a16="http://schemas.microsoft.com/office/drawing/2014/main" id="{A6CCEB3E-1CCC-46E0-AF37-1547C9B04DA0}"/>
                  </a:ext>
                </a:extLst>
              </p:cNvPr>
              <p:cNvSpPr/>
              <p:nvPr/>
            </p:nvSpPr>
            <p:spPr>
              <a:xfrm>
                <a:off x="5657850" y="3048000"/>
                <a:ext cx="877728" cy="614743"/>
              </a:xfrm>
              <a:custGeom>
                <a:avLst/>
                <a:gdLst>
                  <a:gd name="connsiteX0" fmla="*/ 877729 w 877728"/>
                  <a:gd name="connsiteY0" fmla="*/ 596360 h 614743"/>
                  <a:gd name="connsiteX1" fmla="*/ 859346 w 877728"/>
                  <a:gd name="connsiteY1" fmla="*/ 614744 h 614743"/>
                  <a:gd name="connsiteX2" fmla="*/ 18383 w 877728"/>
                  <a:gd name="connsiteY2" fmla="*/ 614744 h 614743"/>
                  <a:gd name="connsiteX3" fmla="*/ 0 w 877728"/>
                  <a:gd name="connsiteY3" fmla="*/ 596360 h 614743"/>
                  <a:gd name="connsiteX4" fmla="*/ 0 w 877728"/>
                  <a:gd name="connsiteY4" fmla="*/ 18383 h 614743"/>
                  <a:gd name="connsiteX5" fmla="*/ 18383 w 877728"/>
                  <a:gd name="connsiteY5" fmla="*/ 0 h 614743"/>
                  <a:gd name="connsiteX6" fmla="*/ 859346 w 877728"/>
                  <a:gd name="connsiteY6" fmla="*/ 0 h 614743"/>
                  <a:gd name="connsiteX7" fmla="*/ 877729 w 877728"/>
                  <a:gd name="connsiteY7" fmla="*/ 18383 h 614743"/>
                  <a:gd name="connsiteX8" fmla="*/ 877729 w 877728"/>
                  <a:gd name="connsiteY8" fmla="*/ 596360 h 61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7728" h="614743">
                    <a:moveTo>
                      <a:pt x="877729" y="596360"/>
                    </a:moveTo>
                    <a:cubicBezTo>
                      <a:pt x="877729" y="606457"/>
                      <a:pt x="869537" y="614744"/>
                      <a:pt x="859346" y="614744"/>
                    </a:cubicBezTo>
                    <a:lnTo>
                      <a:pt x="18383" y="614744"/>
                    </a:lnTo>
                    <a:cubicBezTo>
                      <a:pt x="8192" y="614648"/>
                      <a:pt x="0" y="606457"/>
                      <a:pt x="0" y="596360"/>
                    </a:cubicBezTo>
                    <a:lnTo>
                      <a:pt x="0" y="18383"/>
                    </a:lnTo>
                    <a:cubicBezTo>
                      <a:pt x="0" y="8192"/>
                      <a:pt x="8192" y="0"/>
                      <a:pt x="18383" y="0"/>
                    </a:cubicBezTo>
                    <a:lnTo>
                      <a:pt x="859346" y="0"/>
                    </a:lnTo>
                    <a:cubicBezTo>
                      <a:pt x="869442" y="0"/>
                      <a:pt x="877729" y="8192"/>
                      <a:pt x="877729" y="18383"/>
                    </a:cubicBezTo>
                    <a:lnTo>
                      <a:pt x="877729" y="59636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Полилиния: фигура 119">
                <a:extLst>
                  <a:ext uri="{FF2B5EF4-FFF2-40B4-BE49-F238E27FC236}">
                    <a16:creationId xmlns="" xmlns:a16="http://schemas.microsoft.com/office/drawing/2014/main" id="{F52B6E85-DB44-45C9-97D0-B12505A3E8D1}"/>
                  </a:ext>
                </a:extLst>
              </p:cNvPr>
              <p:cNvSpPr/>
              <p:nvPr/>
            </p:nvSpPr>
            <p:spPr>
              <a:xfrm>
                <a:off x="5690806" y="3079051"/>
                <a:ext cx="811815" cy="489870"/>
              </a:xfrm>
              <a:custGeom>
                <a:avLst/>
                <a:gdLst>
                  <a:gd name="connsiteX0" fmla="*/ 0 w 811815"/>
                  <a:gd name="connsiteY0" fmla="*/ 0 h 489870"/>
                  <a:gd name="connsiteX1" fmla="*/ 811816 w 811815"/>
                  <a:gd name="connsiteY1" fmla="*/ 0 h 489870"/>
                  <a:gd name="connsiteX2" fmla="*/ 811816 w 811815"/>
                  <a:gd name="connsiteY2" fmla="*/ 489871 h 489870"/>
                  <a:gd name="connsiteX3" fmla="*/ 0 w 811815"/>
                  <a:gd name="connsiteY3" fmla="*/ 489871 h 489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1815" h="489870">
                    <a:moveTo>
                      <a:pt x="0" y="0"/>
                    </a:moveTo>
                    <a:lnTo>
                      <a:pt x="811816" y="0"/>
                    </a:lnTo>
                    <a:lnTo>
                      <a:pt x="811816" y="489871"/>
                    </a:lnTo>
                    <a:lnTo>
                      <a:pt x="0" y="489871"/>
                    </a:lnTo>
                    <a:close/>
                  </a:path>
                </a:pathLst>
              </a:custGeom>
              <a:noFill/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Полилиния: фигура 120">
                <a:extLst>
                  <a:ext uri="{FF2B5EF4-FFF2-40B4-BE49-F238E27FC236}">
                    <a16:creationId xmlns="" xmlns:a16="http://schemas.microsoft.com/office/drawing/2014/main" id="{0F7BEE24-AAD9-4E3B-A160-F3F49B45C2F2}"/>
                  </a:ext>
                </a:extLst>
              </p:cNvPr>
              <p:cNvSpPr/>
              <p:nvPr/>
            </p:nvSpPr>
            <p:spPr>
              <a:xfrm>
                <a:off x="5920740" y="3662457"/>
                <a:ext cx="351948" cy="146399"/>
              </a:xfrm>
              <a:custGeom>
                <a:avLst/>
                <a:gdLst>
                  <a:gd name="connsiteX0" fmla="*/ 341757 w 351948"/>
                  <a:gd name="connsiteY0" fmla="*/ 108680 h 146399"/>
                  <a:gd name="connsiteX1" fmla="*/ 233077 w 351948"/>
                  <a:gd name="connsiteY1" fmla="*/ 0 h 146399"/>
                  <a:gd name="connsiteX2" fmla="*/ 118777 w 351948"/>
                  <a:gd name="connsiteY2" fmla="*/ 0 h 146399"/>
                  <a:gd name="connsiteX3" fmla="*/ 10096 w 351948"/>
                  <a:gd name="connsiteY3" fmla="*/ 108680 h 146399"/>
                  <a:gd name="connsiteX4" fmla="*/ 0 w 351948"/>
                  <a:gd name="connsiteY4" fmla="*/ 108680 h 146399"/>
                  <a:gd name="connsiteX5" fmla="*/ 0 w 351948"/>
                  <a:gd name="connsiteY5" fmla="*/ 146399 h 146399"/>
                  <a:gd name="connsiteX6" fmla="*/ 351949 w 351948"/>
                  <a:gd name="connsiteY6" fmla="*/ 146399 h 146399"/>
                  <a:gd name="connsiteX7" fmla="*/ 351949 w 351948"/>
                  <a:gd name="connsiteY7" fmla="*/ 108680 h 146399"/>
                  <a:gd name="connsiteX8" fmla="*/ 341757 w 351948"/>
                  <a:gd name="connsiteY8" fmla="*/ 108680 h 14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948" h="146399">
                    <a:moveTo>
                      <a:pt x="341757" y="108680"/>
                    </a:moveTo>
                    <a:cubicBezTo>
                      <a:pt x="281750" y="108680"/>
                      <a:pt x="233077" y="60007"/>
                      <a:pt x="233077" y="0"/>
                    </a:cubicBezTo>
                    <a:lnTo>
                      <a:pt x="118777" y="0"/>
                    </a:lnTo>
                    <a:cubicBezTo>
                      <a:pt x="118777" y="60007"/>
                      <a:pt x="70104" y="108680"/>
                      <a:pt x="10096" y="108680"/>
                    </a:cubicBezTo>
                    <a:lnTo>
                      <a:pt x="0" y="108680"/>
                    </a:lnTo>
                    <a:lnTo>
                      <a:pt x="0" y="146399"/>
                    </a:lnTo>
                    <a:lnTo>
                      <a:pt x="351949" y="146399"/>
                    </a:lnTo>
                    <a:lnTo>
                      <a:pt x="351949" y="108680"/>
                    </a:lnTo>
                    <a:lnTo>
                      <a:pt x="341757" y="10868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2" name="TextBox 81">
              <a:extLst>
                <a:ext uri="{FF2B5EF4-FFF2-40B4-BE49-F238E27FC236}">
                  <a16:creationId xmlns="" xmlns:a16="http://schemas.microsoft.com/office/drawing/2014/main" id="{4705A50E-96F3-4507-B587-3DC66D5E5B3A}"/>
                </a:ext>
              </a:extLst>
            </p:cNvPr>
            <p:cNvSpPr txBox="1"/>
            <p:nvPr/>
          </p:nvSpPr>
          <p:spPr>
            <a:xfrm flipH="1">
              <a:off x="5621365" y="2578291"/>
              <a:ext cx="19503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ПРИНЯТЬ УЧАСТИЕ</a:t>
              </a: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в онлайн-уроке, накануне проверить оборудование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944822" y="1833406"/>
            <a:ext cx="2027321" cy="1676473"/>
            <a:chOff x="7912175" y="1425038"/>
            <a:chExt cx="2027321" cy="1676473"/>
          </a:xfrm>
        </p:grpSpPr>
        <p:grpSp>
          <p:nvGrpSpPr>
            <p:cNvPr id="83" name="Рисунок 647">
              <a:extLst>
                <a:ext uri="{FF2B5EF4-FFF2-40B4-BE49-F238E27FC236}">
                  <a16:creationId xmlns="" xmlns:a16="http://schemas.microsoft.com/office/drawing/2014/main" id="{41C3A1CB-E67A-429E-9E69-E2087CB5F79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84731" y="1425038"/>
              <a:ext cx="1282209" cy="1076661"/>
              <a:chOff x="5681662" y="2990850"/>
              <a:chExt cx="829707" cy="878776"/>
            </a:xfrm>
            <a:noFill/>
          </p:grpSpPr>
          <p:sp>
            <p:nvSpPr>
              <p:cNvPr id="84" name="Полилиния: фигура 122">
                <a:extLst>
                  <a:ext uri="{FF2B5EF4-FFF2-40B4-BE49-F238E27FC236}">
                    <a16:creationId xmlns="" xmlns:a16="http://schemas.microsoft.com/office/drawing/2014/main" id="{CB8FAB81-A1AC-4911-9E1E-A601BEFD0D69}"/>
                  </a:ext>
                </a:extLst>
              </p:cNvPr>
              <p:cNvSpPr/>
              <p:nvPr/>
            </p:nvSpPr>
            <p:spPr>
              <a:xfrm>
                <a:off x="5681662" y="2990850"/>
                <a:ext cx="670464" cy="878776"/>
              </a:xfrm>
              <a:custGeom>
                <a:avLst/>
                <a:gdLst>
                  <a:gd name="connsiteX0" fmla="*/ 669608 w 670464"/>
                  <a:gd name="connsiteY0" fmla="*/ 536924 h 878776"/>
                  <a:gd name="connsiteX1" fmla="*/ 669036 w 670464"/>
                  <a:gd name="connsiteY1" fmla="*/ 878777 h 878776"/>
                  <a:gd name="connsiteX2" fmla="*/ 0 w 670464"/>
                  <a:gd name="connsiteY2" fmla="*/ 877729 h 878776"/>
                  <a:gd name="connsiteX3" fmla="*/ 1429 w 670464"/>
                  <a:gd name="connsiteY3" fmla="*/ 0 h 878776"/>
                  <a:gd name="connsiteX4" fmla="*/ 670465 w 670464"/>
                  <a:gd name="connsiteY4" fmla="*/ 1048 h 878776"/>
                  <a:gd name="connsiteX5" fmla="*/ 670084 w 670464"/>
                  <a:gd name="connsiteY5" fmla="*/ 283750 h 878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0464" h="878776">
                    <a:moveTo>
                      <a:pt x="669608" y="536924"/>
                    </a:moveTo>
                    <a:lnTo>
                      <a:pt x="669036" y="878777"/>
                    </a:lnTo>
                    <a:lnTo>
                      <a:pt x="0" y="877729"/>
                    </a:lnTo>
                    <a:lnTo>
                      <a:pt x="1429" y="0"/>
                    </a:lnTo>
                    <a:lnTo>
                      <a:pt x="670465" y="1048"/>
                    </a:lnTo>
                    <a:lnTo>
                      <a:pt x="670084" y="283750"/>
                    </a:lnTo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Полилиния: фигура 123">
                <a:extLst>
                  <a:ext uri="{FF2B5EF4-FFF2-40B4-BE49-F238E27FC236}">
                    <a16:creationId xmlns="" xmlns:a16="http://schemas.microsoft.com/office/drawing/2014/main" id="{AAA7C054-45BA-4F4F-8C73-5F3AE51C5045}"/>
                  </a:ext>
                </a:extLst>
              </p:cNvPr>
              <p:cNvSpPr/>
              <p:nvPr/>
            </p:nvSpPr>
            <p:spPr>
              <a:xfrm>
                <a:off x="5803201" y="3173158"/>
                <a:ext cx="431292" cy="761"/>
              </a:xfrm>
              <a:custGeom>
                <a:avLst/>
                <a:gdLst>
                  <a:gd name="connsiteX0" fmla="*/ 0 w 431292"/>
                  <a:gd name="connsiteY0" fmla="*/ 0 h 761"/>
                  <a:gd name="connsiteX1" fmla="*/ 431292 w 431292"/>
                  <a:gd name="connsiteY1" fmla="*/ 762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1292" h="761">
                    <a:moveTo>
                      <a:pt x="0" y="0"/>
                    </a:moveTo>
                    <a:lnTo>
                      <a:pt x="431292" y="762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Полилиния: фигура 124">
                <a:extLst>
                  <a:ext uri="{FF2B5EF4-FFF2-40B4-BE49-F238E27FC236}">
                    <a16:creationId xmlns="" xmlns:a16="http://schemas.microsoft.com/office/drawing/2014/main" id="{5465D79F-03E7-4A76-BD39-39E5B35379B1}"/>
                  </a:ext>
                </a:extLst>
              </p:cNvPr>
              <p:cNvSpPr/>
              <p:nvPr/>
            </p:nvSpPr>
            <p:spPr>
              <a:xfrm>
                <a:off x="5803010" y="3286696"/>
                <a:ext cx="399383" cy="666"/>
              </a:xfrm>
              <a:custGeom>
                <a:avLst/>
                <a:gdLst>
                  <a:gd name="connsiteX0" fmla="*/ 0 w 399383"/>
                  <a:gd name="connsiteY0" fmla="*/ 0 h 666"/>
                  <a:gd name="connsiteX1" fmla="*/ 399383 w 399383"/>
                  <a:gd name="connsiteY1" fmla="*/ 667 h 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9383" h="666">
                    <a:moveTo>
                      <a:pt x="0" y="0"/>
                    </a:moveTo>
                    <a:lnTo>
                      <a:pt x="399383" y="667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Полилиния: фигура 125">
                <a:extLst>
                  <a:ext uri="{FF2B5EF4-FFF2-40B4-BE49-F238E27FC236}">
                    <a16:creationId xmlns="" xmlns:a16="http://schemas.microsoft.com/office/drawing/2014/main" id="{CF9B83AE-284F-4B1E-87C8-54080DE38B8E}"/>
                  </a:ext>
                </a:extLst>
              </p:cNvPr>
              <p:cNvSpPr/>
              <p:nvPr/>
            </p:nvSpPr>
            <p:spPr>
              <a:xfrm>
                <a:off x="5802820" y="3400139"/>
                <a:ext cx="291465" cy="476"/>
              </a:xfrm>
              <a:custGeom>
                <a:avLst/>
                <a:gdLst>
                  <a:gd name="connsiteX0" fmla="*/ 0 w 291465"/>
                  <a:gd name="connsiteY0" fmla="*/ 0 h 476"/>
                  <a:gd name="connsiteX1" fmla="*/ 291465 w 291465"/>
                  <a:gd name="connsiteY1" fmla="*/ 476 h 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1465" h="476">
                    <a:moveTo>
                      <a:pt x="0" y="0"/>
                    </a:moveTo>
                    <a:lnTo>
                      <a:pt x="291465" y="476"/>
                    </a:lnTo>
                  </a:path>
                </a:pathLst>
              </a:custGeom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88" name="Рисунок 647">
                <a:extLst>
                  <a:ext uri="{FF2B5EF4-FFF2-40B4-BE49-F238E27FC236}">
                    <a16:creationId xmlns="" xmlns:a16="http://schemas.microsoft.com/office/drawing/2014/main" id="{3A523438-B478-473B-B0AE-14C626C8E2C4}"/>
                  </a:ext>
                </a:extLst>
              </p:cNvPr>
              <p:cNvGrpSpPr/>
              <p:nvPr/>
            </p:nvGrpSpPr>
            <p:grpSpPr>
              <a:xfrm>
                <a:off x="5921025" y="3238069"/>
                <a:ext cx="590344" cy="588599"/>
                <a:chOff x="5921025" y="3238069"/>
                <a:chExt cx="590344" cy="588599"/>
              </a:xfrm>
              <a:noFill/>
            </p:grpSpPr>
            <p:sp>
              <p:nvSpPr>
                <p:cNvPr id="90" name="Полилиния: фигура 128">
                  <a:extLst>
                    <a:ext uri="{FF2B5EF4-FFF2-40B4-BE49-F238E27FC236}">
                      <a16:creationId xmlns="" xmlns:a16="http://schemas.microsoft.com/office/drawing/2014/main" id="{B2B46A65-0CF8-4BFD-ACD5-705420365ECC}"/>
                    </a:ext>
                  </a:extLst>
                </p:cNvPr>
                <p:cNvSpPr/>
                <p:nvPr/>
              </p:nvSpPr>
              <p:spPr>
                <a:xfrm>
                  <a:off x="6073640" y="3238069"/>
                  <a:ext cx="437729" cy="436743"/>
                </a:xfrm>
                <a:custGeom>
                  <a:avLst/>
                  <a:gdLst>
                    <a:gd name="connsiteX0" fmla="*/ 15597 w 437729"/>
                    <a:gd name="connsiteY0" fmla="*/ 318566 h 436743"/>
                    <a:gd name="connsiteX1" fmla="*/ 14073 w 437729"/>
                    <a:gd name="connsiteY1" fmla="*/ 387336 h 436743"/>
                    <a:gd name="connsiteX2" fmla="*/ 49220 w 437729"/>
                    <a:gd name="connsiteY2" fmla="*/ 422579 h 436743"/>
                    <a:gd name="connsiteX3" fmla="*/ 118086 w 437729"/>
                    <a:gd name="connsiteY3" fmla="*/ 421245 h 436743"/>
                    <a:gd name="connsiteX4" fmla="*/ 424219 w 437729"/>
                    <a:gd name="connsiteY4" fmla="*/ 89585 h 436743"/>
                    <a:gd name="connsiteX5" fmla="*/ 422790 w 437729"/>
                    <a:gd name="connsiteY5" fmla="*/ 17766 h 436743"/>
                    <a:gd name="connsiteX6" fmla="*/ 420123 w 437729"/>
                    <a:gd name="connsiteY6" fmla="*/ 15004 h 436743"/>
                    <a:gd name="connsiteX7" fmla="*/ 348305 w 437729"/>
                    <a:gd name="connsiteY7" fmla="*/ 13385 h 436743"/>
                    <a:gd name="connsiteX8" fmla="*/ 15597 w 437729"/>
                    <a:gd name="connsiteY8" fmla="*/ 318566 h 436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7729" h="436743">
                      <a:moveTo>
                        <a:pt x="15597" y="318566"/>
                      </a:moveTo>
                      <a:cubicBezTo>
                        <a:pt x="-4596" y="337044"/>
                        <a:pt x="-5263" y="368096"/>
                        <a:pt x="14073" y="387336"/>
                      </a:cubicBezTo>
                      <a:lnTo>
                        <a:pt x="49220" y="422579"/>
                      </a:lnTo>
                      <a:cubicBezTo>
                        <a:pt x="68556" y="441915"/>
                        <a:pt x="99512" y="441438"/>
                        <a:pt x="118086" y="421245"/>
                      </a:cubicBezTo>
                      <a:lnTo>
                        <a:pt x="424219" y="89585"/>
                      </a:lnTo>
                      <a:cubicBezTo>
                        <a:pt x="442698" y="69487"/>
                        <a:pt x="442221" y="37197"/>
                        <a:pt x="422790" y="17766"/>
                      </a:cubicBezTo>
                      <a:lnTo>
                        <a:pt x="420123" y="15004"/>
                      </a:lnTo>
                      <a:cubicBezTo>
                        <a:pt x="400788" y="-4332"/>
                        <a:pt x="368498" y="-5094"/>
                        <a:pt x="348305" y="13385"/>
                      </a:cubicBezTo>
                      <a:lnTo>
                        <a:pt x="15597" y="318566"/>
                      </a:lnTo>
                      <a:close/>
                    </a:path>
                  </a:pathLst>
                </a:custGeom>
                <a:noFill/>
                <a:ln w="25400" cap="flat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1" name="Полилиния: фигура 129">
                  <a:extLst>
                    <a:ext uri="{FF2B5EF4-FFF2-40B4-BE49-F238E27FC236}">
                      <a16:creationId xmlns="" xmlns:a16="http://schemas.microsoft.com/office/drawing/2014/main" id="{69DDC7AB-6609-40E1-9614-352F068EB411}"/>
                    </a:ext>
                  </a:extLst>
                </p:cNvPr>
                <p:cNvSpPr/>
                <p:nvPr/>
              </p:nvSpPr>
              <p:spPr>
                <a:xfrm>
                  <a:off x="6024692" y="3600640"/>
                  <a:ext cx="122932" cy="123027"/>
                </a:xfrm>
                <a:custGeom>
                  <a:avLst/>
                  <a:gdLst>
                    <a:gd name="connsiteX0" fmla="*/ 49780 w 122932"/>
                    <a:gd name="connsiteY0" fmla="*/ 0 h 123027"/>
                    <a:gd name="connsiteX1" fmla="*/ 7299 w 122932"/>
                    <a:gd name="connsiteY1" fmla="*/ 42386 h 123027"/>
                    <a:gd name="connsiteX2" fmla="*/ 7203 w 122932"/>
                    <a:gd name="connsiteY2" fmla="*/ 77534 h 123027"/>
                    <a:gd name="connsiteX3" fmla="*/ 45303 w 122932"/>
                    <a:gd name="connsiteY3" fmla="*/ 115729 h 123027"/>
                    <a:gd name="connsiteX4" fmla="*/ 80451 w 122932"/>
                    <a:gd name="connsiteY4" fmla="*/ 115824 h 123027"/>
                    <a:gd name="connsiteX5" fmla="*/ 122932 w 122932"/>
                    <a:gd name="connsiteY5" fmla="*/ 73438 h 123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2932" h="123027">
                      <a:moveTo>
                        <a:pt x="49780" y="0"/>
                      </a:moveTo>
                      <a:lnTo>
                        <a:pt x="7299" y="42386"/>
                      </a:lnTo>
                      <a:cubicBezTo>
                        <a:pt x="-2417" y="52102"/>
                        <a:pt x="-2417" y="67913"/>
                        <a:pt x="7203" y="77534"/>
                      </a:cubicBezTo>
                      <a:lnTo>
                        <a:pt x="45303" y="115729"/>
                      </a:lnTo>
                      <a:cubicBezTo>
                        <a:pt x="55019" y="125444"/>
                        <a:pt x="70735" y="125444"/>
                        <a:pt x="80451" y="115824"/>
                      </a:cubicBezTo>
                      <a:lnTo>
                        <a:pt x="122932" y="73438"/>
                      </a:lnTo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2" name="Полилиния: фигура 130">
                  <a:extLst>
                    <a:ext uri="{FF2B5EF4-FFF2-40B4-BE49-F238E27FC236}">
                      <a16:creationId xmlns="" xmlns:a16="http://schemas.microsoft.com/office/drawing/2014/main" id="{7D622351-73F9-467E-A5DD-C5AFB399DA8A}"/>
                    </a:ext>
                  </a:extLst>
                </p:cNvPr>
                <p:cNvSpPr/>
                <p:nvPr/>
              </p:nvSpPr>
              <p:spPr>
                <a:xfrm>
                  <a:off x="5921025" y="3675983"/>
                  <a:ext cx="151161" cy="150685"/>
                </a:xfrm>
                <a:custGeom>
                  <a:avLst/>
                  <a:gdLst>
                    <a:gd name="connsiteX0" fmla="*/ 109061 w 151161"/>
                    <a:gd name="connsiteY0" fmla="*/ 0 h 150685"/>
                    <a:gd name="connsiteX1" fmla="*/ 48292 w 151161"/>
                    <a:gd name="connsiteY1" fmla="*/ 37529 h 150685"/>
                    <a:gd name="connsiteX2" fmla="*/ 12287 w 151161"/>
                    <a:gd name="connsiteY2" fmla="*/ 129350 h 150685"/>
                    <a:gd name="connsiteX3" fmla="*/ 0 w 151161"/>
                    <a:gd name="connsiteY3" fmla="*/ 150686 h 150685"/>
                    <a:gd name="connsiteX4" fmla="*/ 21431 w 151161"/>
                    <a:gd name="connsiteY4" fmla="*/ 138494 h 150685"/>
                    <a:gd name="connsiteX5" fmla="*/ 113443 w 151161"/>
                    <a:gd name="connsiteY5" fmla="*/ 102870 h 150685"/>
                    <a:gd name="connsiteX6" fmla="*/ 151162 w 151161"/>
                    <a:gd name="connsiteY6" fmla="*/ 42196 h 150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61" h="150685">
                      <a:moveTo>
                        <a:pt x="109061" y="0"/>
                      </a:moveTo>
                      <a:cubicBezTo>
                        <a:pt x="103537" y="3143"/>
                        <a:pt x="66199" y="24575"/>
                        <a:pt x="48292" y="37529"/>
                      </a:cubicBezTo>
                      <a:cubicBezTo>
                        <a:pt x="39815" y="70104"/>
                        <a:pt x="27623" y="100965"/>
                        <a:pt x="12287" y="129350"/>
                      </a:cubicBezTo>
                      <a:cubicBezTo>
                        <a:pt x="8477" y="136588"/>
                        <a:pt x="4382" y="143732"/>
                        <a:pt x="0" y="150686"/>
                      </a:cubicBezTo>
                      <a:cubicBezTo>
                        <a:pt x="6953" y="146304"/>
                        <a:pt x="14097" y="142304"/>
                        <a:pt x="21431" y="138494"/>
                      </a:cubicBezTo>
                      <a:cubicBezTo>
                        <a:pt x="49911" y="123254"/>
                        <a:pt x="80867" y="111252"/>
                        <a:pt x="113443" y="102870"/>
                      </a:cubicBezTo>
                      <a:cubicBezTo>
                        <a:pt x="126397" y="85058"/>
                        <a:pt x="147923" y="47720"/>
                        <a:pt x="151162" y="42196"/>
                      </a:cubicBezTo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3" name="Полилиния: фигура 131">
                  <a:extLst>
                    <a:ext uri="{FF2B5EF4-FFF2-40B4-BE49-F238E27FC236}">
                      <a16:creationId xmlns="" xmlns:a16="http://schemas.microsoft.com/office/drawing/2014/main" id="{CA642EBE-8D91-4D6D-A43A-67A61AFFC0E3}"/>
                    </a:ext>
                  </a:extLst>
                </p:cNvPr>
                <p:cNvSpPr/>
                <p:nvPr/>
              </p:nvSpPr>
              <p:spPr>
                <a:xfrm>
                  <a:off x="5923216" y="3763041"/>
                  <a:ext cx="61626" cy="61531"/>
                </a:xfrm>
                <a:custGeom>
                  <a:avLst/>
                  <a:gdLst>
                    <a:gd name="connsiteX0" fmla="*/ 61627 w 61626"/>
                    <a:gd name="connsiteY0" fmla="*/ 0 h 61531"/>
                    <a:gd name="connsiteX1" fmla="*/ 0 w 61626"/>
                    <a:gd name="connsiteY1" fmla="*/ 61531 h 61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1626" h="61531">
                      <a:moveTo>
                        <a:pt x="61627" y="0"/>
                      </a:moveTo>
                      <a:lnTo>
                        <a:pt x="0" y="61531"/>
                      </a:lnTo>
                    </a:path>
                  </a:pathLst>
                </a:custGeom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9" name="Полилиния: фигура 127">
                <a:extLst>
                  <a:ext uri="{FF2B5EF4-FFF2-40B4-BE49-F238E27FC236}">
                    <a16:creationId xmlns="" xmlns:a16="http://schemas.microsoft.com/office/drawing/2014/main" id="{CF2D3262-1683-4F7A-BE7A-8D310EE4F7A1}"/>
                  </a:ext>
                </a:extLst>
              </p:cNvPr>
              <p:cNvSpPr/>
              <p:nvPr/>
            </p:nvSpPr>
            <p:spPr>
              <a:xfrm>
                <a:off x="5785198" y="3832002"/>
                <a:ext cx="121253" cy="190"/>
              </a:xfrm>
              <a:custGeom>
                <a:avLst/>
                <a:gdLst>
                  <a:gd name="connsiteX0" fmla="*/ 0 w 121253"/>
                  <a:gd name="connsiteY0" fmla="*/ 0 h 190"/>
                  <a:gd name="connsiteX1" fmla="*/ 121253 w 121253"/>
                  <a:gd name="connsiteY1" fmla="*/ 191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253" h="190">
                    <a:moveTo>
                      <a:pt x="0" y="0"/>
                    </a:moveTo>
                    <a:lnTo>
                      <a:pt x="121253" y="191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4" name="TextBox 93">
              <a:extLst>
                <a:ext uri="{FF2B5EF4-FFF2-40B4-BE49-F238E27FC236}">
                  <a16:creationId xmlns="" xmlns:a16="http://schemas.microsoft.com/office/drawing/2014/main" id="{7CE16C0F-1A32-4011-93E8-93B52A56C6E2}"/>
                </a:ext>
              </a:extLst>
            </p:cNvPr>
            <p:cNvSpPr txBox="1"/>
            <p:nvPr/>
          </p:nvSpPr>
          <p:spPr>
            <a:xfrm flipH="1">
              <a:off x="7912175" y="2578291"/>
              <a:ext cx="20273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ОТПРАВИТЬ ОТЗЫВ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организаторам</a:t>
              </a:r>
              <a:endPara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0100605" y="1877616"/>
            <a:ext cx="1715230" cy="2063150"/>
            <a:chOff x="10105910" y="1469248"/>
            <a:chExt cx="1715230" cy="2063150"/>
          </a:xfrm>
        </p:grpSpPr>
        <p:grpSp>
          <p:nvGrpSpPr>
            <p:cNvPr id="95" name="Рисунок 685">
              <a:extLst>
                <a:ext uri="{FF2B5EF4-FFF2-40B4-BE49-F238E27FC236}">
                  <a16:creationId xmlns="" xmlns:a16="http://schemas.microsoft.com/office/drawing/2014/main" id="{6E652D2E-36B8-43E7-B69D-CAD11936DC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341406" y="1469248"/>
              <a:ext cx="1244239" cy="1032451"/>
              <a:chOff x="5648325" y="3100387"/>
              <a:chExt cx="895350" cy="657225"/>
            </a:xfrm>
          </p:grpSpPr>
          <p:sp>
            <p:nvSpPr>
              <p:cNvPr id="96" name="Полилиния: фигура 72">
                <a:extLst>
                  <a:ext uri="{FF2B5EF4-FFF2-40B4-BE49-F238E27FC236}">
                    <a16:creationId xmlns="" xmlns:a16="http://schemas.microsoft.com/office/drawing/2014/main" id="{8DB980B0-5188-4923-B50F-7C2A129A0A52}"/>
                  </a:ext>
                </a:extLst>
              </p:cNvPr>
              <p:cNvSpPr/>
              <p:nvPr/>
            </p:nvSpPr>
            <p:spPr>
              <a:xfrm>
                <a:off x="5657850" y="3109912"/>
                <a:ext cx="877728" cy="633888"/>
              </a:xfrm>
              <a:custGeom>
                <a:avLst/>
                <a:gdLst>
                  <a:gd name="connsiteX0" fmla="*/ 0 w 877728"/>
                  <a:gd name="connsiteY0" fmla="*/ 0 h 633888"/>
                  <a:gd name="connsiteX1" fmla="*/ 877729 w 877728"/>
                  <a:gd name="connsiteY1" fmla="*/ 0 h 633888"/>
                  <a:gd name="connsiteX2" fmla="*/ 877729 w 877728"/>
                  <a:gd name="connsiteY2" fmla="*/ 633889 h 633888"/>
                  <a:gd name="connsiteX3" fmla="*/ 0 w 877728"/>
                  <a:gd name="connsiteY3" fmla="*/ 633889 h 63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7728" h="633888">
                    <a:moveTo>
                      <a:pt x="0" y="0"/>
                    </a:moveTo>
                    <a:lnTo>
                      <a:pt x="877729" y="0"/>
                    </a:lnTo>
                    <a:lnTo>
                      <a:pt x="877729" y="633889"/>
                    </a:lnTo>
                    <a:lnTo>
                      <a:pt x="0" y="633889"/>
                    </a:lnTo>
                    <a:close/>
                  </a:path>
                </a:pathLst>
              </a:custGeom>
              <a:noFill/>
              <a:ln w="25400" cap="flat">
                <a:solidFill>
                  <a:schemeClr val="bg1">
                    <a:lumMod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Полилиния: фигура 73">
                <a:extLst>
                  <a:ext uri="{FF2B5EF4-FFF2-40B4-BE49-F238E27FC236}">
                    <a16:creationId xmlns="" xmlns:a16="http://schemas.microsoft.com/office/drawing/2014/main" id="{058FB5CB-B826-4187-A36B-80D2FB13205E}"/>
                  </a:ext>
                </a:extLst>
              </p:cNvPr>
              <p:cNvSpPr/>
              <p:nvPr/>
            </p:nvSpPr>
            <p:spPr>
              <a:xfrm>
                <a:off x="5730906" y="3183159"/>
                <a:ext cx="731615" cy="487679"/>
              </a:xfrm>
              <a:custGeom>
                <a:avLst/>
                <a:gdLst>
                  <a:gd name="connsiteX0" fmla="*/ 462058 w 731615"/>
                  <a:gd name="connsiteY0" fmla="*/ 487680 h 487679"/>
                  <a:gd name="connsiteX1" fmla="*/ 0 w 731615"/>
                  <a:gd name="connsiteY1" fmla="*/ 487680 h 487679"/>
                  <a:gd name="connsiteX2" fmla="*/ 0 w 731615"/>
                  <a:gd name="connsiteY2" fmla="*/ 0 h 487679"/>
                  <a:gd name="connsiteX3" fmla="*/ 731615 w 731615"/>
                  <a:gd name="connsiteY3" fmla="*/ 0 h 487679"/>
                  <a:gd name="connsiteX4" fmla="*/ 731615 w 731615"/>
                  <a:gd name="connsiteY4" fmla="*/ 487680 h 487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615" h="487679">
                    <a:moveTo>
                      <a:pt x="462058" y="487680"/>
                    </a:moveTo>
                    <a:lnTo>
                      <a:pt x="0" y="487680"/>
                    </a:lnTo>
                    <a:lnTo>
                      <a:pt x="0" y="0"/>
                    </a:lnTo>
                    <a:lnTo>
                      <a:pt x="731615" y="0"/>
                    </a:lnTo>
                    <a:lnTo>
                      <a:pt x="731615" y="487680"/>
                    </a:lnTo>
                  </a:path>
                </a:pathLst>
              </a:custGeom>
              <a:noFill/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Полилиния: фигура 74">
                <a:extLst>
                  <a:ext uri="{FF2B5EF4-FFF2-40B4-BE49-F238E27FC236}">
                    <a16:creationId xmlns="" xmlns:a16="http://schemas.microsoft.com/office/drawing/2014/main" id="{CFADAC12-C76A-4F34-8F39-D59B690F9191}"/>
                  </a:ext>
                </a:extLst>
              </p:cNvPr>
              <p:cNvSpPr/>
              <p:nvPr/>
            </p:nvSpPr>
            <p:spPr>
              <a:xfrm>
                <a:off x="5947029" y="3279933"/>
                <a:ext cx="245840" cy="40576"/>
              </a:xfrm>
              <a:custGeom>
                <a:avLst/>
                <a:gdLst>
                  <a:gd name="connsiteX0" fmla="*/ 0 w 245840"/>
                  <a:gd name="connsiteY0" fmla="*/ 0 h 40576"/>
                  <a:gd name="connsiteX1" fmla="*/ 245840 w 245840"/>
                  <a:gd name="connsiteY1" fmla="*/ 0 h 40576"/>
                  <a:gd name="connsiteX2" fmla="*/ 245840 w 245840"/>
                  <a:gd name="connsiteY2" fmla="*/ 40577 h 40576"/>
                  <a:gd name="connsiteX3" fmla="*/ 0 w 245840"/>
                  <a:gd name="connsiteY3" fmla="*/ 40577 h 40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5840" h="40576">
                    <a:moveTo>
                      <a:pt x="0" y="0"/>
                    </a:moveTo>
                    <a:lnTo>
                      <a:pt x="245840" y="0"/>
                    </a:lnTo>
                    <a:lnTo>
                      <a:pt x="245840" y="40577"/>
                    </a:lnTo>
                    <a:lnTo>
                      <a:pt x="0" y="40577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Полилиния: фигура 75">
                <a:extLst>
                  <a:ext uri="{FF2B5EF4-FFF2-40B4-BE49-F238E27FC236}">
                    <a16:creationId xmlns="" xmlns:a16="http://schemas.microsoft.com/office/drawing/2014/main" id="{26A6ED5E-D7E8-471D-8042-67FECD91AFE3}"/>
                  </a:ext>
                </a:extLst>
              </p:cNvPr>
              <p:cNvSpPr/>
              <p:nvPr/>
            </p:nvSpPr>
            <p:spPr>
              <a:xfrm>
                <a:off x="6016275" y="3521106"/>
                <a:ext cx="113252" cy="38100"/>
              </a:xfrm>
              <a:custGeom>
                <a:avLst/>
                <a:gdLst>
                  <a:gd name="connsiteX0" fmla="*/ 0 w 113252"/>
                  <a:gd name="connsiteY0" fmla="*/ 0 h 38100"/>
                  <a:gd name="connsiteX1" fmla="*/ 113252 w 113252"/>
                  <a:gd name="connsiteY1" fmla="*/ 0 h 38100"/>
                  <a:gd name="connsiteX2" fmla="*/ 113252 w 113252"/>
                  <a:gd name="connsiteY2" fmla="*/ 38100 h 38100"/>
                  <a:gd name="connsiteX3" fmla="*/ 0 w 113252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52" h="38100">
                    <a:moveTo>
                      <a:pt x="0" y="0"/>
                    </a:moveTo>
                    <a:lnTo>
                      <a:pt x="113252" y="0"/>
                    </a:lnTo>
                    <a:lnTo>
                      <a:pt x="113252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Полилиния: фигура 76">
                <a:extLst>
                  <a:ext uri="{FF2B5EF4-FFF2-40B4-BE49-F238E27FC236}">
                    <a16:creationId xmlns="" xmlns:a16="http://schemas.microsoft.com/office/drawing/2014/main" id="{1C18CBBA-12D8-49D2-B78D-0DE237C68832}"/>
                  </a:ext>
                </a:extLst>
              </p:cNvPr>
              <p:cNvSpPr/>
              <p:nvPr/>
            </p:nvSpPr>
            <p:spPr>
              <a:xfrm>
                <a:off x="5874924" y="3371278"/>
                <a:ext cx="390048" cy="41148"/>
              </a:xfrm>
              <a:custGeom>
                <a:avLst/>
                <a:gdLst>
                  <a:gd name="connsiteX0" fmla="*/ 0 w 390048"/>
                  <a:gd name="connsiteY0" fmla="*/ 0 h 41148"/>
                  <a:gd name="connsiteX1" fmla="*/ 390049 w 390048"/>
                  <a:gd name="connsiteY1" fmla="*/ 0 h 41148"/>
                  <a:gd name="connsiteX2" fmla="*/ 390049 w 390048"/>
                  <a:gd name="connsiteY2" fmla="*/ 41148 h 41148"/>
                  <a:gd name="connsiteX3" fmla="*/ 0 w 390048"/>
                  <a:gd name="connsiteY3" fmla="*/ 41148 h 41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048" h="41148">
                    <a:moveTo>
                      <a:pt x="0" y="0"/>
                    </a:moveTo>
                    <a:lnTo>
                      <a:pt x="390049" y="0"/>
                    </a:lnTo>
                    <a:lnTo>
                      <a:pt x="390049" y="41148"/>
                    </a:lnTo>
                    <a:lnTo>
                      <a:pt x="0" y="4114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Полилиния: фигура 77">
                <a:extLst>
                  <a:ext uri="{FF2B5EF4-FFF2-40B4-BE49-F238E27FC236}">
                    <a16:creationId xmlns="" xmlns:a16="http://schemas.microsoft.com/office/drawing/2014/main" id="{70C65F97-6670-4FC4-BB0A-C5E8E54DA022}"/>
                  </a:ext>
                </a:extLst>
              </p:cNvPr>
              <p:cNvSpPr/>
              <p:nvPr/>
            </p:nvSpPr>
            <p:spPr>
              <a:xfrm>
                <a:off x="5956077" y="3451002"/>
                <a:ext cx="227838" cy="32099"/>
              </a:xfrm>
              <a:custGeom>
                <a:avLst/>
                <a:gdLst>
                  <a:gd name="connsiteX0" fmla="*/ 0 w 227838"/>
                  <a:gd name="connsiteY0" fmla="*/ 0 h 32099"/>
                  <a:gd name="connsiteX1" fmla="*/ 227838 w 227838"/>
                  <a:gd name="connsiteY1" fmla="*/ 0 h 32099"/>
                  <a:gd name="connsiteX2" fmla="*/ 227838 w 227838"/>
                  <a:gd name="connsiteY2" fmla="*/ 32099 h 32099"/>
                  <a:gd name="connsiteX3" fmla="*/ 0 w 227838"/>
                  <a:gd name="connsiteY3" fmla="*/ 32099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838" h="32099">
                    <a:moveTo>
                      <a:pt x="0" y="0"/>
                    </a:moveTo>
                    <a:lnTo>
                      <a:pt x="227838" y="0"/>
                    </a:lnTo>
                    <a:lnTo>
                      <a:pt x="227838" y="32099"/>
                    </a:lnTo>
                    <a:lnTo>
                      <a:pt x="0" y="32099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02" name="Рисунок 685">
                <a:extLst>
                  <a:ext uri="{FF2B5EF4-FFF2-40B4-BE49-F238E27FC236}">
                    <a16:creationId xmlns="" xmlns:a16="http://schemas.microsoft.com/office/drawing/2014/main" id="{84238FCD-E232-4A74-AE0F-09BCF634EE3F}"/>
                  </a:ext>
                </a:extLst>
              </p:cNvPr>
              <p:cNvGrpSpPr/>
              <p:nvPr/>
            </p:nvGrpSpPr>
            <p:grpSpPr>
              <a:xfrm>
                <a:off x="6213824" y="3453288"/>
                <a:ext cx="232124" cy="272129"/>
                <a:chOff x="6213824" y="3453288"/>
                <a:chExt cx="232124" cy="272129"/>
              </a:xfrm>
              <a:noFill/>
            </p:grpSpPr>
            <p:grpSp>
              <p:nvGrpSpPr>
                <p:cNvPr id="103" name="Рисунок 685">
                  <a:extLst>
                    <a:ext uri="{FF2B5EF4-FFF2-40B4-BE49-F238E27FC236}">
                      <a16:creationId xmlns="" xmlns:a16="http://schemas.microsoft.com/office/drawing/2014/main" id="{8AB684D0-1F9A-458E-958B-D326811EAED9}"/>
                    </a:ext>
                  </a:extLst>
                </p:cNvPr>
                <p:cNvGrpSpPr/>
                <p:nvPr/>
              </p:nvGrpSpPr>
              <p:grpSpPr>
                <a:xfrm>
                  <a:off x="6213824" y="3617308"/>
                  <a:ext cx="232124" cy="108108"/>
                  <a:chOff x="6213824" y="3617308"/>
                  <a:chExt cx="232124" cy="108108"/>
                </a:xfrm>
                <a:noFill/>
              </p:grpSpPr>
              <p:sp>
                <p:nvSpPr>
                  <p:cNvPr id="105" name="Полилиния: фигура 81">
                    <a:extLst>
                      <a:ext uri="{FF2B5EF4-FFF2-40B4-BE49-F238E27FC236}">
                        <a16:creationId xmlns="" xmlns:a16="http://schemas.microsoft.com/office/drawing/2014/main" id="{C0E13FCD-D2A3-4C5F-9553-608E0298178E}"/>
                      </a:ext>
                    </a:extLst>
                  </p:cNvPr>
                  <p:cNvSpPr/>
                  <p:nvPr/>
                </p:nvSpPr>
                <p:spPr>
                  <a:xfrm>
                    <a:off x="6213824" y="3617308"/>
                    <a:ext cx="101822" cy="108108"/>
                  </a:xfrm>
                  <a:custGeom>
                    <a:avLst/>
                    <a:gdLst>
                      <a:gd name="connsiteX0" fmla="*/ 101822 w 101822"/>
                      <a:gd name="connsiteY0" fmla="*/ 23908 h 108108"/>
                      <a:gd name="connsiteX1" fmla="*/ 82201 w 101822"/>
                      <a:gd name="connsiteY1" fmla="*/ 57912 h 108108"/>
                      <a:gd name="connsiteX2" fmla="*/ 53054 w 101822"/>
                      <a:gd name="connsiteY2" fmla="*/ 108109 h 108108"/>
                      <a:gd name="connsiteX3" fmla="*/ 38957 w 101822"/>
                      <a:gd name="connsiteY3" fmla="*/ 71247 h 108108"/>
                      <a:gd name="connsiteX4" fmla="*/ 0 w 101822"/>
                      <a:gd name="connsiteY4" fmla="*/ 77533 h 108108"/>
                      <a:gd name="connsiteX5" fmla="*/ 29147 w 101822"/>
                      <a:gd name="connsiteY5" fmla="*/ 27337 h 108108"/>
                      <a:gd name="connsiteX6" fmla="*/ 44958 w 101822"/>
                      <a:gd name="connsiteY6" fmla="*/ 0 h 108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822" h="108108">
                        <a:moveTo>
                          <a:pt x="101822" y="23908"/>
                        </a:moveTo>
                        <a:lnTo>
                          <a:pt x="82201" y="57912"/>
                        </a:lnTo>
                        <a:lnTo>
                          <a:pt x="53054" y="108109"/>
                        </a:lnTo>
                        <a:lnTo>
                          <a:pt x="38957" y="71247"/>
                        </a:lnTo>
                        <a:lnTo>
                          <a:pt x="0" y="77533"/>
                        </a:lnTo>
                        <a:lnTo>
                          <a:pt x="29147" y="27337"/>
                        </a:lnTo>
                        <a:lnTo>
                          <a:pt x="44958" y="0"/>
                        </a:lnTo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6" name="Полилиния: фигура 82">
                    <a:extLst>
                      <a:ext uri="{FF2B5EF4-FFF2-40B4-BE49-F238E27FC236}">
                        <a16:creationId xmlns="" xmlns:a16="http://schemas.microsoft.com/office/drawing/2014/main" id="{629FA051-6576-44C9-9B4A-469B1EA24ABB}"/>
                      </a:ext>
                    </a:extLst>
                  </p:cNvPr>
                  <p:cNvSpPr/>
                  <p:nvPr/>
                </p:nvSpPr>
                <p:spPr>
                  <a:xfrm>
                    <a:off x="6344126" y="3617689"/>
                    <a:ext cx="101822" cy="107727"/>
                  </a:xfrm>
                  <a:custGeom>
                    <a:avLst/>
                    <a:gdLst>
                      <a:gd name="connsiteX0" fmla="*/ 56864 w 101822"/>
                      <a:gd name="connsiteY0" fmla="*/ 0 h 107727"/>
                      <a:gd name="connsiteX1" fmla="*/ 72676 w 101822"/>
                      <a:gd name="connsiteY1" fmla="*/ 26956 h 107727"/>
                      <a:gd name="connsiteX2" fmla="*/ 101822 w 101822"/>
                      <a:gd name="connsiteY2" fmla="*/ 77152 h 107727"/>
                      <a:gd name="connsiteX3" fmla="*/ 62770 w 101822"/>
                      <a:gd name="connsiteY3" fmla="*/ 70866 h 107727"/>
                      <a:gd name="connsiteX4" fmla="*/ 48768 w 101822"/>
                      <a:gd name="connsiteY4" fmla="*/ 107728 h 107727"/>
                      <a:gd name="connsiteX5" fmla="*/ 19621 w 101822"/>
                      <a:gd name="connsiteY5" fmla="*/ 57531 h 107727"/>
                      <a:gd name="connsiteX6" fmla="*/ 0 w 101822"/>
                      <a:gd name="connsiteY6" fmla="*/ 23527 h 107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822" h="107727">
                        <a:moveTo>
                          <a:pt x="56864" y="0"/>
                        </a:moveTo>
                        <a:lnTo>
                          <a:pt x="72676" y="26956"/>
                        </a:lnTo>
                        <a:lnTo>
                          <a:pt x="101822" y="77152"/>
                        </a:lnTo>
                        <a:lnTo>
                          <a:pt x="62770" y="70866"/>
                        </a:lnTo>
                        <a:lnTo>
                          <a:pt x="48768" y="107728"/>
                        </a:lnTo>
                        <a:lnTo>
                          <a:pt x="19621" y="57531"/>
                        </a:lnTo>
                        <a:lnTo>
                          <a:pt x="0" y="23527"/>
                        </a:lnTo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04" name="Полилиния: фигура 80">
                  <a:extLst>
                    <a:ext uri="{FF2B5EF4-FFF2-40B4-BE49-F238E27FC236}">
                      <a16:creationId xmlns="" xmlns:a16="http://schemas.microsoft.com/office/drawing/2014/main" id="{905E434A-6A91-492E-AA20-EA7D451BD7B5}"/>
                    </a:ext>
                  </a:extLst>
                </p:cNvPr>
                <p:cNvSpPr/>
                <p:nvPr/>
              </p:nvSpPr>
              <p:spPr>
                <a:xfrm>
                  <a:off x="6232016" y="3453288"/>
                  <a:ext cx="195738" cy="195643"/>
                </a:xfrm>
                <a:custGeom>
                  <a:avLst/>
                  <a:gdLst>
                    <a:gd name="connsiteX0" fmla="*/ 195739 w 195738"/>
                    <a:gd name="connsiteY0" fmla="*/ 97822 h 195643"/>
                    <a:gd name="connsiteX1" fmla="*/ 173355 w 195738"/>
                    <a:gd name="connsiteY1" fmla="*/ 129064 h 195643"/>
                    <a:gd name="connsiteX2" fmla="*/ 167069 w 195738"/>
                    <a:gd name="connsiteY2" fmla="*/ 166973 h 195643"/>
                    <a:gd name="connsiteX3" fmla="*/ 129159 w 195738"/>
                    <a:gd name="connsiteY3" fmla="*/ 173260 h 195643"/>
                    <a:gd name="connsiteX4" fmla="*/ 97917 w 195738"/>
                    <a:gd name="connsiteY4" fmla="*/ 195644 h 195643"/>
                    <a:gd name="connsiteX5" fmla="*/ 66580 w 195738"/>
                    <a:gd name="connsiteY5" fmla="*/ 173260 h 195643"/>
                    <a:gd name="connsiteX6" fmla="*/ 28670 w 195738"/>
                    <a:gd name="connsiteY6" fmla="*/ 166973 h 195643"/>
                    <a:gd name="connsiteX7" fmla="*/ 22289 w 195738"/>
                    <a:gd name="connsiteY7" fmla="*/ 129064 h 195643"/>
                    <a:gd name="connsiteX8" fmla="*/ 0 w 195738"/>
                    <a:gd name="connsiteY8" fmla="*/ 97822 h 195643"/>
                    <a:gd name="connsiteX9" fmla="*/ 22289 w 195738"/>
                    <a:gd name="connsiteY9" fmla="*/ 66484 h 195643"/>
                    <a:gd name="connsiteX10" fmla="*/ 28670 w 195738"/>
                    <a:gd name="connsiteY10" fmla="*/ 28670 h 195643"/>
                    <a:gd name="connsiteX11" fmla="*/ 66580 w 195738"/>
                    <a:gd name="connsiteY11" fmla="*/ 22289 h 195643"/>
                    <a:gd name="connsiteX12" fmla="*/ 97917 w 195738"/>
                    <a:gd name="connsiteY12" fmla="*/ 0 h 195643"/>
                    <a:gd name="connsiteX13" fmla="*/ 129159 w 195738"/>
                    <a:gd name="connsiteY13" fmla="*/ 22289 h 195643"/>
                    <a:gd name="connsiteX14" fmla="*/ 167069 w 195738"/>
                    <a:gd name="connsiteY14" fmla="*/ 28670 h 195643"/>
                    <a:gd name="connsiteX15" fmla="*/ 173355 w 195738"/>
                    <a:gd name="connsiteY15" fmla="*/ 66484 h 195643"/>
                    <a:gd name="connsiteX16" fmla="*/ 195739 w 195738"/>
                    <a:gd name="connsiteY16" fmla="*/ 97822 h 19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5738" h="195643">
                      <a:moveTo>
                        <a:pt x="195739" y="97822"/>
                      </a:moveTo>
                      <a:cubicBezTo>
                        <a:pt x="195739" y="109919"/>
                        <a:pt x="177737" y="118491"/>
                        <a:pt x="173355" y="129064"/>
                      </a:cubicBezTo>
                      <a:cubicBezTo>
                        <a:pt x="168783" y="140018"/>
                        <a:pt x="175260" y="158687"/>
                        <a:pt x="167069" y="166973"/>
                      </a:cubicBezTo>
                      <a:cubicBezTo>
                        <a:pt x="158782" y="175165"/>
                        <a:pt x="140113" y="168783"/>
                        <a:pt x="129159" y="173260"/>
                      </a:cubicBezTo>
                      <a:cubicBezTo>
                        <a:pt x="118586" y="177641"/>
                        <a:pt x="110014" y="195644"/>
                        <a:pt x="97917" y="195644"/>
                      </a:cubicBezTo>
                      <a:cubicBezTo>
                        <a:pt x="85725" y="195644"/>
                        <a:pt x="77248" y="177641"/>
                        <a:pt x="66580" y="173260"/>
                      </a:cubicBezTo>
                      <a:cubicBezTo>
                        <a:pt x="55626" y="168688"/>
                        <a:pt x="36957" y="175165"/>
                        <a:pt x="28670" y="166973"/>
                      </a:cubicBezTo>
                      <a:cubicBezTo>
                        <a:pt x="20383" y="158687"/>
                        <a:pt x="26860" y="140018"/>
                        <a:pt x="22289" y="129064"/>
                      </a:cubicBezTo>
                      <a:cubicBezTo>
                        <a:pt x="17907" y="118491"/>
                        <a:pt x="0" y="109919"/>
                        <a:pt x="0" y="97822"/>
                      </a:cubicBezTo>
                      <a:cubicBezTo>
                        <a:pt x="0" y="85630"/>
                        <a:pt x="17907" y="77153"/>
                        <a:pt x="22289" y="66484"/>
                      </a:cubicBezTo>
                      <a:cubicBezTo>
                        <a:pt x="26860" y="55531"/>
                        <a:pt x="20383" y="36957"/>
                        <a:pt x="28670" y="28670"/>
                      </a:cubicBezTo>
                      <a:cubicBezTo>
                        <a:pt x="36957" y="20383"/>
                        <a:pt x="55626" y="26860"/>
                        <a:pt x="66580" y="22289"/>
                      </a:cubicBezTo>
                      <a:cubicBezTo>
                        <a:pt x="77152" y="17907"/>
                        <a:pt x="85630" y="0"/>
                        <a:pt x="97917" y="0"/>
                      </a:cubicBezTo>
                      <a:cubicBezTo>
                        <a:pt x="110014" y="0"/>
                        <a:pt x="118586" y="17907"/>
                        <a:pt x="129159" y="22289"/>
                      </a:cubicBezTo>
                      <a:cubicBezTo>
                        <a:pt x="140113" y="26860"/>
                        <a:pt x="158782" y="20383"/>
                        <a:pt x="167069" y="28670"/>
                      </a:cubicBezTo>
                      <a:cubicBezTo>
                        <a:pt x="175260" y="36957"/>
                        <a:pt x="168878" y="55531"/>
                        <a:pt x="173355" y="66484"/>
                      </a:cubicBezTo>
                      <a:cubicBezTo>
                        <a:pt x="177737" y="77057"/>
                        <a:pt x="195739" y="85630"/>
                        <a:pt x="195739" y="97822"/>
                      </a:cubicBez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07" name="TextBox 106">
              <a:extLst>
                <a:ext uri="{FF2B5EF4-FFF2-40B4-BE49-F238E27FC236}">
                  <a16:creationId xmlns="" xmlns:a16="http://schemas.microsoft.com/office/drawing/2014/main" id="{7B9EAC4D-0365-44CE-8DBB-518B4385DAE1}"/>
                </a:ext>
              </a:extLst>
            </p:cNvPr>
            <p:cNvSpPr txBox="1"/>
            <p:nvPr/>
          </p:nvSpPr>
          <p:spPr>
            <a:xfrm flipH="1">
              <a:off x="10105910" y="2578291"/>
              <a:ext cx="171523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ПОЛУЧИТЬ СЕРТИФИКАТ</a:t>
              </a: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после обработки отзыва</a:t>
              </a:r>
            </a:p>
          </p:txBody>
        </p:sp>
      </p:grpSp>
      <p:sp>
        <p:nvSpPr>
          <p:cNvPr id="115" name="Заголовок 1">
            <a:extLst>
              <a:ext uri="{FF2B5EF4-FFF2-40B4-BE49-F238E27FC236}">
                <a16:creationId xmlns="" xmlns:a16="http://schemas.microsoft.com/office/drawing/2014/main" id="{57956AA7-32F0-4117-BF35-5F3AFCF942CF}"/>
              </a:ext>
            </a:extLst>
          </p:cNvPr>
          <p:cNvSpPr txBox="1">
            <a:spLocks/>
          </p:cNvSpPr>
          <p:nvPr/>
        </p:nvSpPr>
        <p:spPr>
          <a:xfrm>
            <a:off x="4621632" y="940762"/>
            <a:ext cx="4848684" cy="392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75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6019" y="4180851"/>
            <a:ext cx="1222066" cy="286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120" normalizeH="0" baseline="0" noProof="0" dirty="0">
                <a:ln>
                  <a:noFill/>
                </a:ln>
                <a:solidFill>
                  <a:srgbClr val="0082BB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ДОЛ-ИГРА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1780606" y="4168976"/>
            <a:ext cx="1914193" cy="2040194"/>
            <a:chOff x="1785911" y="3979436"/>
            <a:chExt cx="1914193" cy="2040194"/>
          </a:xfrm>
        </p:grpSpPr>
        <p:grpSp>
          <p:nvGrpSpPr>
            <p:cNvPr id="116" name="Рисунок 129">
              <a:extLst>
                <a:ext uri="{FF2B5EF4-FFF2-40B4-BE49-F238E27FC236}">
                  <a16:creationId xmlns="" xmlns:a16="http://schemas.microsoft.com/office/drawing/2014/main" id="{886BD5D3-2BC5-4371-9E6F-797262651A7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21952" y="3979436"/>
              <a:ext cx="1242111" cy="1220059"/>
              <a:chOff x="5657850" y="3028950"/>
              <a:chExt cx="877728" cy="803624"/>
            </a:xfrm>
            <a:noFill/>
          </p:grpSpPr>
          <p:sp>
            <p:nvSpPr>
              <p:cNvPr id="117" name="Полилиния: фигура 207">
                <a:extLst>
                  <a:ext uri="{FF2B5EF4-FFF2-40B4-BE49-F238E27FC236}">
                    <a16:creationId xmlns="" xmlns:a16="http://schemas.microsoft.com/office/drawing/2014/main" id="{0D7E2E70-03DA-446B-8D35-E25D8B98CD0A}"/>
                  </a:ext>
                </a:extLst>
              </p:cNvPr>
              <p:cNvSpPr/>
              <p:nvPr/>
            </p:nvSpPr>
            <p:spPr>
              <a:xfrm>
                <a:off x="5657850" y="3028950"/>
                <a:ext cx="877728" cy="514064"/>
              </a:xfrm>
              <a:custGeom>
                <a:avLst/>
                <a:gdLst>
                  <a:gd name="connsiteX0" fmla="*/ 539401 w 877728"/>
                  <a:gd name="connsiteY0" fmla="*/ 513969 h 514064"/>
                  <a:gd name="connsiteX1" fmla="*/ 747617 w 877728"/>
                  <a:gd name="connsiteY1" fmla="*/ 513969 h 514064"/>
                  <a:gd name="connsiteX2" fmla="*/ 877729 w 877728"/>
                  <a:gd name="connsiteY2" fmla="*/ 383762 h 514064"/>
                  <a:gd name="connsiteX3" fmla="*/ 747617 w 877728"/>
                  <a:gd name="connsiteY3" fmla="*/ 253556 h 514064"/>
                  <a:gd name="connsiteX4" fmla="*/ 727424 w 877728"/>
                  <a:gd name="connsiteY4" fmla="*/ 253556 h 514064"/>
                  <a:gd name="connsiteX5" fmla="*/ 728758 w 877728"/>
                  <a:gd name="connsiteY5" fmla="*/ 238792 h 514064"/>
                  <a:gd name="connsiteX6" fmla="*/ 566357 w 877728"/>
                  <a:gd name="connsiteY6" fmla="*/ 75057 h 514064"/>
                  <a:gd name="connsiteX7" fmla="*/ 467106 w 877728"/>
                  <a:gd name="connsiteY7" fmla="*/ 108585 h 514064"/>
                  <a:gd name="connsiteX8" fmla="*/ 280511 w 877728"/>
                  <a:gd name="connsiteY8" fmla="*/ 0 h 514064"/>
                  <a:gd name="connsiteX9" fmla="*/ 65723 w 877728"/>
                  <a:gd name="connsiteY9" fmla="*/ 216027 h 514064"/>
                  <a:gd name="connsiteX10" fmla="*/ 72485 w 877728"/>
                  <a:gd name="connsiteY10" fmla="*/ 266986 h 514064"/>
                  <a:gd name="connsiteX11" fmla="*/ 0 w 877728"/>
                  <a:gd name="connsiteY11" fmla="*/ 383858 h 514064"/>
                  <a:gd name="connsiteX12" fmla="*/ 130207 w 877728"/>
                  <a:gd name="connsiteY12" fmla="*/ 514064 h 514064"/>
                  <a:gd name="connsiteX13" fmla="*/ 304895 w 877728"/>
                  <a:gd name="connsiteY13" fmla="*/ 514064 h 51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7728" h="514064">
                    <a:moveTo>
                      <a:pt x="539401" y="513969"/>
                    </a:moveTo>
                    <a:lnTo>
                      <a:pt x="747617" y="513969"/>
                    </a:lnTo>
                    <a:cubicBezTo>
                      <a:pt x="818769" y="513969"/>
                      <a:pt x="877729" y="454914"/>
                      <a:pt x="877729" y="383762"/>
                    </a:cubicBezTo>
                    <a:cubicBezTo>
                      <a:pt x="877729" y="311277"/>
                      <a:pt x="820103" y="253556"/>
                      <a:pt x="747617" y="253556"/>
                    </a:cubicBezTo>
                    <a:lnTo>
                      <a:pt x="727424" y="253556"/>
                    </a:lnTo>
                    <a:cubicBezTo>
                      <a:pt x="727424" y="248126"/>
                      <a:pt x="728758" y="244126"/>
                      <a:pt x="728758" y="238792"/>
                    </a:cubicBezTo>
                    <a:cubicBezTo>
                      <a:pt x="728758" y="147542"/>
                      <a:pt x="656273" y="75057"/>
                      <a:pt x="566357" y="75057"/>
                    </a:cubicBezTo>
                    <a:cubicBezTo>
                      <a:pt x="528828" y="75057"/>
                      <a:pt x="495205" y="87154"/>
                      <a:pt x="467106" y="108585"/>
                    </a:cubicBezTo>
                    <a:cubicBezTo>
                      <a:pt x="429482" y="44291"/>
                      <a:pt x="360998" y="0"/>
                      <a:pt x="280511" y="0"/>
                    </a:cubicBezTo>
                    <a:cubicBezTo>
                      <a:pt x="162401" y="0"/>
                      <a:pt x="65723" y="96584"/>
                      <a:pt x="65723" y="216027"/>
                    </a:cubicBezTo>
                    <a:cubicBezTo>
                      <a:pt x="65723" y="233458"/>
                      <a:pt x="68390" y="250889"/>
                      <a:pt x="72485" y="266986"/>
                    </a:cubicBezTo>
                    <a:cubicBezTo>
                      <a:pt x="29528" y="288512"/>
                      <a:pt x="0" y="332804"/>
                      <a:pt x="0" y="383858"/>
                    </a:cubicBezTo>
                    <a:cubicBezTo>
                      <a:pt x="0" y="456343"/>
                      <a:pt x="57722" y="514064"/>
                      <a:pt x="130207" y="514064"/>
                    </a:cubicBezTo>
                    <a:lnTo>
                      <a:pt x="304895" y="514064"/>
                    </a:lnTo>
                  </a:path>
                </a:pathLst>
              </a:custGeom>
              <a:noFill/>
              <a:ln w="34925" cap="flat" cmpd="sng">
                <a:solidFill>
                  <a:srgbClr val="0082BB"/>
                </a:solidFill>
                <a:prstDash val="solid"/>
                <a:round/>
                <a:headEnd w="lg" len="med"/>
                <a:tailEnd w="lg" len="lg"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Полилиния: фигура 208">
                <a:extLst>
                  <a:ext uri="{FF2B5EF4-FFF2-40B4-BE49-F238E27FC236}">
                    <a16:creationId xmlns="" xmlns:a16="http://schemas.microsoft.com/office/drawing/2014/main" id="{051B186C-1704-4967-9AB2-42B0A7412868}"/>
                  </a:ext>
                </a:extLst>
              </p:cNvPr>
              <p:cNvSpPr/>
              <p:nvPr/>
            </p:nvSpPr>
            <p:spPr>
              <a:xfrm>
                <a:off x="5888640" y="3279267"/>
                <a:ext cx="249078" cy="116300"/>
              </a:xfrm>
              <a:custGeom>
                <a:avLst/>
                <a:gdLst>
                  <a:gd name="connsiteX0" fmla="*/ 249079 w 249078"/>
                  <a:gd name="connsiteY0" fmla="*/ 116300 h 116300"/>
                  <a:gd name="connsiteX1" fmla="*/ 125063 w 249078"/>
                  <a:gd name="connsiteY1" fmla="*/ 0 h 116300"/>
                  <a:gd name="connsiteX2" fmla="*/ 0 w 249078"/>
                  <a:gd name="connsiteY2" fmla="*/ 115062 h 11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9078" h="116300">
                    <a:moveTo>
                      <a:pt x="249079" y="116300"/>
                    </a:moveTo>
                    <a:lnTo>
                      <a:pt x="125063" y="0"/>
                    </a:lnTo>
                    <a:lnTo>
                      <a:pt x="0" y="115062"/>
                    </a:lnTo>
                  </a:path>
                </a:pathLst>
              </a:custGeom>
              <a:noFill/>
              <a:ln w="349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w="lg" len="med"/>
                <a:tailEnd w="lg" len="lg"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Полилиния: фигура 209">
                <a:extLst>
                  <a:ext uri="{FF2B5EF4-FFF2-40B4-BE49-F238E27FC236}">
                    <a16:creationId xmlns="" xmlns:a16="http://schemas.microsoft.com/office/drawing/2014/main" id="{C1B2D3DF-43F9-449C-8834-4F67466CB379}"/>
                  </a:ext>
                </a:extLst>
              </p:cNvPr>
              <p:cNvSpPr/>
              <p:nvPr/>
            </p:nvSpPr>
            <p:spPr>
              <a:xfrm>
                <a:off x="6013227" y="3336798"/>
                <a:ext cx="9525" cy="318801"/>
              </a:xfrm>
              <a:custGeom>
                <a:avLst/>
                <a:gdLst>
                  <a:gd name="connsiteX0" fmla="*/ 0 w 9525"/>
                  <a:gd name="connsiteY0" fmla="*/ 0 h 318801"/>
                  <a:gd name="connsiteX1" fmla="*/ 0 w 9525"/>
                  <a:gd name="connsiteY1" fmla="*/ 318802 h 318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18801">
                    <a:moveTo>
                      <a:pt x="0" y="0"/>
                    </a:moveTo>
                    <a:lnTo>
                      <a:pt x="0" y="318802"/>
                    </a:lnTo>
                  </a:path>
                </a:pathLst>
              </a:custGeom>
              <a:ln w="349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w="lg" len="med"/>
                <a:tailEnd w="lg" len="lg"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Полилиния: фигура 210">
                <a:extLst>
                  <a:ext uri="{FF2B5EF4-FFF2-40B4-BE49-F238E27FC236}">
                    <a16:creationId xmlns="" xmlns:a16="http://schemas.microsoft.com/office/drawing/2014/main" id="{1B1F7FA0-118A-494C-A725-EC6311C24546}"/>
                  </a:ext>
                </a:extLst>
              </p:cNvPr>
              <p:cNvSpPr/>
              <p:nvPr/>
            </p:nvSpPr>
            <p:spPr>
              <a:xfrm>
                <a:off x="6030182" y="3716274"/>
                <a:ext cx="249173" cy="116300"/>
              </a:xfrm>
              <a:custGeom>
                <a:avLst/>
                <a:gdLst>
                  <a:gd name="connsiteX0" fmla="*/ 249174 w 249173"/>
                  <a:gd name="connsiteY0" fmla="*/ 0 h 116300"/>
                  <a:gd name="connsiteX1" fmla="*/ 125063 w 249173"/>
                  <a:gd name="connsiteY1" fmla="*/ 116300 h 116300"/>
                  <a:gd name="connsiteX2" fmla="*/ 0 w 249173"/>
                  <a:gd name="connsiteY2" fmla="*/ 1238 h 11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9173" h="116300">
                    <a:moveTo>
                      <a:pt x="249174" y="0"/>
                    </a:moveTo>
                    <a:lnTo>
                      <a:pt x="125063" y="116300"/>
                    </a:lnTo>
                    <a:lnTo>
                      <a:pt x="0" y="1238"/>
                    </a:lnTo>
                  </a:path>
                </a:pathLst>
              </a:custGeom>
              <a:noFill/>
              <a:ln w="349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w="lg" len="med"/>
                <a:tailEnd w="lg" len="lg"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Полилиния: фигура 211">
                <a:extLst>
                  <a:ext uri="{FF2B5EF4-FFF2-40B4-BE49-F238E27FC236}">
                    <a16:creationId xmlns="" xmlns:a16="http://schemas.microsoft.com/office/drawing/2014/main" id="{46A2DA34-0C3A-43DB-BF75-469E04549D3B}"/>
                  </a:ext>
                </a:extLst>
              </p:cNvPr>
              <p:cNvSpPr/>
              <p:nvPr/>
            </p:nvSpPr>
            <p:spPr>
              <a:xfrm>
                <a:off x="6154769" y="3456241"/>
                <a:ext cx="9525" cy="318801"/>
              </a:xfrm>
              <a:custGeom>
                <a:avLst/>
                <a:gdLst>
                  <a:gd name="connsiteX0" fmla="*/ 0 w 9525"/>
                  <a:gd name="connsiteY0" fmla="*/ 318802 h 318801"/>
                  <a:gd name="connsiteX1" fmla="*/ 0 w 9525"/>
                  <a:gd name="connsiteY1" fmla="*/ 0 h 318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18801">
                    <a:moveTo>
                      <a:pt x="0" y="318802"/>
                    </a:moveTo>
                    <a:lnTo>
                      <a:pt x="0" y="0"/>
                    </a:lnTo>
                  </a:path>
                </a:pathLst>
              </a:custGeom>
              <a:ln w="349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w="lg" len="med"/>
                <a:tailEnd w="lg" len="lg"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6" name="TextBox 155">
              <a:extLst>
                <a:ext uri="{FF2B5EF4-FFF2-40B4-BE49-F238E27FC236}">
                  <a16:creationId xmlns="" xmlns:a16="http://schemas.microsoft.com/office/drawing/2014/main" id="{42151357-04A4-414A-9F39-087246F4C0AA}"/>
                </a:ext>
              </a:extLst>
            </p:cNvPr>
            <p:cNvSpPr txBox="1"/>
            <p:nvPr/>
          </p:nvSpPr>
          <p:spPr>
            <a:xfrm flipH="1">
              <a:off x="1785911" y="5280966"/>
              <a:ext cx="191419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dirty="0" smtClean="0">
                  <a:solidFill>
                    <a:srgbClr val="0082B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СКАЧАТЬ ИГРЫ </a:t>
              </a: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ru-RU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на сайте 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http://doligra.ru</a:t>
              </a:r>
            </a:p>
          </p:txBody>
        </p:sp>
      </p:grpSp>
      <p:cxnSp>
        <p:nvCxnSpPr>
          <p:cNvPr id="5" name="Прямая соединительная линия 4"/>
          <p:cNvCxnSpPr/>
          <p:nvPr/>
        </p:nvCxnSpPr>
        <p:spPr>
          <a:xfrm>
            <a:off x="433388" y="4025024"/>
            <a:ext cx="1132522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Группа 23"/>
          <p:cNvGrpSpPr/>
          <p:nvPr/>
        </p:nvGrpSpPr>
        <p:grpSpPr>
          <a:xfrm>
            <a:off x="10100605" y="4356584"/>
            <a:ext cx="1715230" cy="2068029"/>
            <a:chOff x="10105910" y="4167044"/>
            <a:chExt cx="1715230" cy="2068029"/>
          </a:xfrm>
        </p:grpSpPr>
        <p:grpSp>
          <p:nvGrpSpPr>
            <p:cNvPr id="160" name="Рисунок 685">
              <a:extLst>
                <a:ext uri="{FF2B5EF4-FFF2-40B4-BE49-F238E27FC236}">
                  <a16:creationId xmlns="" xmlns:a16="http://schemas.microsoft.com/office/drawing/2014/main" id="{6E652D2E-36B8-43E7-B69D-CAD11936DC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341406" y="4167044"/>
              <a:ext cx="1244239" cy="1032451"/>
              <a:chOff x="5648325" y="3100387"/>
              <a:chExt cx="895350" cy="657225"/>
            </a:xfrm>
          </p:grpSpPr>
          <p:sp>
            <p:nvSpPr>
              <p:cNvPr id="161" name="Полилиния: фигура 72">
                <a:extLst>
                  <a:ext uri="{FF2B5EF4-FFF2-40B4-BE49-F238E27FC236}">
                    <a16:creationId xmlns="" xmlns:a16="http://schemas.microsoft.com/office/drawing/2014/main" id="{8DB980B0-5188-4923-B50F-7C2A129A0A52}"/>
                  </a:ext>
                </a:extLst>
              </p:cNvPr>
              <p:cNvSpPr/>
              <p:nvPr/>
            </p:nvSpPr>
            <p:spPr>
              <a:xfrm>
                <a:off x="5657850" y="3109912"/>
                <a:ext cx="877728" cy="633888"/>
              </a:xfrm>
              <a:custGeom>
                <a:avLst/>
                <a:gdLst>
                  <a:gd name="connsiteX0" fmla="*/ 0 w 877728"/>
                  <a:gd name="connsiteY0" fmla="*/ 0 h 633888"/>
                  <a:gd name="connsiteX1" fmla="*/ 877729 w 877728"/>
                  <a:gd name="connsiteY1" fmla="*/ 0 h 633888"/>
                  <a:gd name="connsiteX2" fmla="*/ 877729 w 877728"/>
                  <a:gd name="connsiteY2" fmla="*/ 633889 h 633888"/>
                  <a:gd name="connsiteX3" fmla="*/ 0 w 877728"/>
                  <a:gd name="connsiteY3" fmla="*/ 633889 h 63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7728" h="633888">
                    <a:moveTo>
                      <a:pt x="0" y="0"/>
                    </a:moveTo>
                    <a:lnTo>
                      <a:pt x="877729" y="0"/>
                    </a:lnTo>
                    <a:lnTo>
                      <a:pt x="877729" y="633889"/>
                    </a:lnTo>
                    <a:lnTo>
                      <a:pt x="0" y="633889"/>
                    </a:lnTo>
                    <a:close/>
                  </a:path>
                </a:pathLst>
              </a:custGeom>
              <a:noFill/>
              <a:ln w="25400" cap="flat">
                <a:solidFill>
                  <a:schemeClr val="bg1">
                    <a:lumMod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Полилиния: фигура 73">
                <a:extLst>
                  <a:ext uri="{FF2B5EF4-FFF2-40B4-BE49-F238E27FC236}">
                    <a16:creationId xmlns="" xmlns:a16="http://schemas.microsoft.com/office/drawing/2014/main" id="{058FB5CB-B826-4187-A36B-80D2FB13205E}"/>
                  </a:ext>
                </a:extLst>
              </p:cNvPr>
              <p:cNvSpPr/>
              <p:nvPr/>
            </p:nvSpPr>
            <p:spPr>
              <a:xfrm>
                <a:off x="5730906" y="3183159"/>
                <a:ext cx="731615" cy="487679"/>
              </a:xfrm>
              <a:custGeom>
                <a:avLst/>
                <a:gdLst>
                  <a:gd name="connsiteX0" fmla="*/ 462058 w 731615"/>
                  <a:gd name="connsiteY0" fmla="*/ 487680 h 487679"/>
                  <a:gd name="connsiteX1" fmla="*/ 0 w 731615"/>
                  <a:gd name="connsiteY1" fmla="*/ 487680 h 487679"/>
                  <a:gd name="connsiteX2" fmla="*/ 0 w 731615"/>
                  <a:gd name="connsiteY2" fmla="*/ 0 h 487679"/>
                  <a:gd name="connsiteX3" fmla="*/ 731615 w 731615"/>
                  <a:gd name="connsiteY3" fmla="*/ 0 h 487679"/>
                  <a:gd name="connsiteX4" fmla="*/ 731615 w 731615"/>
                  <a:gd name="connsiteY4" fmla="*/ 487680 h 487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615" h="487679">
                    <a:moveTo>
                      <a:pt x="462058" y="487680"/>
                    </a:moveTo>
                    <a:lnTo>
                      <a:pt x="0" y="487680"/>
                    </a:lnTo>
                    <a:lnTo>
                      <a:pt x="0" y="0"/>
                    </a:lnTo>
                    <a:lnTo>
                      <a:pt x="731615" y="0"/>
                    </a:lnTo>
                    <a:lnTo>
                      <a:pt x="731615" y="487680"/>
                    </a:lnTo>
                  </a:path>
                </a:pathLst>
              </a:custGeom>
              <a:noFill/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Полилиния: фигура 74">
                <a:extLst>
                  <a:ext uri="{FF2B5EF4-FFF2-40B4-BE49-F238E27FC236}">
                    <a16:creationId xmlns="" xmlns:a16="http://schemas.microsoft.com/office/drawing/2014/main" id="{CFADAC12-C76A-4F34-8F39-D59B690F9191}"/>
                  </a:ext>
                </a:extLst>
              </p:cNvPr>
              <p:cNvSpPr/>
              <p:nvPr/>
            </p:nvSpPr>
            <p:spPr>
              <a:xfrm>
                <a:off x="5947029" y="3279933"/>
                <a:ext cx="245840" cy="40576"/>
              </a:xfrm>
              <a:custGeom>
                <a:avLst/>
                <a:gdLst>
                  <a:gd name="connsiteX0" fmla="*/ 0 w 245840"/>
                  <a:gd name="connsiteY0" fmla="*/ 0 h 40576"/>
                  <a:gd name="connsiteX1" fmla="*/ 245840 w 245840"/>
                  <a:gd name="connsiteY1" fmla="*/ 0 h 40576"/>
                  <a:gd name="connsiteX2" fmla="*/ 245840 w 245840"/>
                  <a:gd name="connsiteY2" fmla="*/ 40577 h 40576"/>
                  <a:gd name="connsiteX3" fmla="*/ 0 w 245840"/>
                  <a:gd name="connsiteY3" fmla="*/ 40577 h 40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5840" h="40576">
                    <a:moveTo>
                      <a:pt x="0" y="0"/>
                    </a:moveTo>
                    <a:lnTo>
                      <a:pt x="245840" y="0"/>
                    </a:lnTo>
                    <a:lnTo>
                      <a:pt x="245840" y="40577"/>
                    </a:lnTo>
                    <a:lnTo>
                      <a:pt x="0" y="40577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Полилиния: фигура 75">
                <a:extLst>
                  <a:ext uri="{FF2B5EF4-FFF2-40B4-BE49-F238E27FC236}">
                    <a16:creationId xmlns="" xmlns:a16="http://schemas.microsoft.com/office/drawing/2014/main" id="{26A6ED5E-D7E8-471D-8042-67FECD91AFE3}"/>
                  </a:ext>
                </a:extLst>
              </p:cNvPr>
              <p:cNvSpPr/>
              <p:nvPr/>
            </p:nvSpPr>
            <p:spPr>
              <a:xfrm>
                <a:off x="6016275" y="3521106"/>
                <a:ext cx="113252" cy="38100"/>
              </a:xfrm>
              <a:custGeom>
                <a:avLst/>
                <a:gdLst>
                  <a:gd name="connsiteX0" fmla="*/ 0 w 113252"/>
                  <a:gd name="connsiteY0" fmla="*/ 0 h 38100"/>
                  <a:gd name="connsiteX1" fmla="*/ 113252 w 113252"/>
                  <a:gd name="connsiteY1" fmla="*/ 0 h 38100"/>
                  <a:gd name="connsiteX2" fmla="*/ 113252 w 113252"/>
                  <a:gd name="connsiteY2" fmla="*/ 38100 h 38100"/>
                  <a:gd name="connsiteX3" fmla="*/ 0 w 113252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52" h="38100">
                    <a:moveTo>
                      <a:pt x="0" y="0"/>
                    </a:moveTo>
                    <a:lnTo>
                      <a:pt x="113252" y="0"/>
                    </a:lnTo>
                    <a:lnTo>
                      <a:pt x="113252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Полилиния: фигура 76">
                <a:extLst>
                  <a:ext uri="{FF2B5EF4-FFF2-40B4-BE49-F238E27FC236}">
                    <a16:creationId xmlns="" xmlns:a16="http://schemas.microsoft.com/office/drawing/2014/main" id="{1C18CBBA-12D8-49D2-B78D-0DE237C68832}"/>
                  </a:ext>
                </a:extLst>
              </p:cNvPr>
              <p:cNvSpPr/>
              <p:nvPr/>
            </p:nvSpPr>
            <p:spPr>
              <a:xfrm>
                <a:off x="5874924" y="3371278"/>
                <a:ext cx="390048" cy="41148"/>
              </a:xfrm>
              <a:custGeom>
                <a:avLst/>
                <a:gdLst>
                  <a:gd name="connsiteX0" fmla="*/ 0 w 390048"/>
                  <a:gd name="connsiteY0" fmla="*/ 0 h 41148"/>
                  <a:gd name="connsiteX1" fmla="*/ 390049 w 390048"/>
                  <a:gd name="connsiteY1" fmla="*/ 0 h 41148"/>
                  <a:gd name="connsiteX2" fmla="*/ 390049 w 390048"/>
                  <a:gd name="connsiteY2" fmla="*/ 41148 h 41148"/>
                  <a:gd name="connsiteX3" fmla="*/ 0 w 390048"/>
                  <a:gd name="connsiteY3" fmla="*/ 41148 h 41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048" h="41148">
                    <a:moveTo>
                      <a:pt x="0" y="0"/>
                    </a:moveTo>
                    <a:lnTo>
                      <a:pt x="390049" y="0"/>
                    </a:lnTo>
                    <a:lnTo>
                      <a:pt x="390049" y="41148"/>
                    </a:lnTo>
                    <a:lnTo>
                      <a:pt x="0" y="4114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Полилиния: фигура 77">
                <a:extLst>
                  <a:ext uri="{FF2B5EF4-FFF2-40B4-BE49-F238E27FC236}">
                    <a16:creationId xmlns="" xmlns:a16="http://schemas.microsoft.com/office/drawing/2014/main" id="{70C65F97-6670-4FC4-BB0A-C5E8E54DA022}"/>
                  </a:ext>
                </a:extLst>
              </p:cNvPr>
              <p:cNvSpPr/>
              <p:nvPr/>
            </p:nvSpPr>
            <p:spPr>
              <a:xfrm>
                <a:off x="5956077" y="3451002"/>
                <a:ext cx="227838" cy="32099"/>
              </a:xfrm>
              <a:custGeom>
                <a:avLst/>
                <a:gdLst>
                  <a:gd name="connsiteX0" fmla="*/ 0 w 227838"/>
                  <a:gd name="connsiteY0" fmla="*/ 0 h 32099"/>
                  <a:gd name="connsiteX1" fmla="*/ 227838 w 227838"/>
                  <a:gd name="connsiteY1" fmla="*/ 0 h 32099"/>
                  <a:gd name="connsiteX2" fmla="*/ 227838 w 227838"/>
                  <a:gd name="connsiteY2" fmla="*/ 32099 h 32099"/>
                  <a:gd name="connsiteX3" fmla="*/ 0 w 227838"/>
                  <a:gd name="connsiteY3" fmla="*/ 32099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838" h="32099">
                    <a:moveTo>
                      <a:pt x="0" y="0"/>
                    </a:moveTo>
                    <a:lnTo>
                      <a:pt x="227838" y="0"/>
                    </a:lnTo>
                    <a:lnTo>
                      <a:pt x="227838" y="32099"/>
                    </a:lnTo>
                    <a:lnTo>
                      <a:pt x="0" y="32099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67" name="Рисунок 685">
                <a:extLst>
                  <a:ext uri="{FF2B5EF4-FFF2-40B4-BE49-F238E27FC236}">
                    <a16:creationId xmlns="" xmlns:a16="http://schemas.microsoft.com/office/drawing/2014/main" id="{84238FCD-E232-4A74-AE0F-09BCF634EE3F}"/>
                  </a:ext>
                </a:extLst>
              </p:cNvPr>
              <p:cNvGrpSpPr/>
              <p:nvPr/>
            </p:nvGrpSpPr>
            <p:grpSpPr>
              <a:xfrm>
                <a:off x="6213824" y="3453288"/>
                <a:ext cx="232124" cy="272129"/>
                <a:chOff x="6213824" y="3453288"/>
                <a:chExt cx="232124" cy="272129"/>
              </a:xfrm>
              <a:noFill/>
            </p:grpSpPr>
            <p:grpSp>
              <p:nvGrpSpPr>
                <p:cNvPr id="168" name="Рисунок 685">
                  <a:extLst>
                    <a:ext uri="{FF2B5EF4-FFF2-40B4-BE49-F238E27FC236}">
                      <a16:creationId xmlns="" xmlns:a16="http://schemas.microsoft.com/office/drawing/2014/main" id="{8AB684D0-1F9A-458E-958B-D326811EAED9}"/>
                    </a:ext>
                  </a:extLst>
                </p:cNvPr>
                <p:cNvGrpSpPr/>
                <p:nvPr/>
              </p:nvGrpSpPr>
              <p:grpSpPr>
                <a:xfrm>
                  <a:off x="6213824" y="3617308"/>
                  <a:ext cx="232124" cy="108108"/>
                  <a:chOff x="6213824" y="3617308"/>
                  <a:chExt cx="232124" cy="108108"/>
                </a:xfrm>
                <a:noFill/>
              </p:grpSpPr>
              <p:sp>
                <p:nvSpPr>
                  <p:cNvPr id="170" name="Полилиния: фигура 81">
                    <a:extLst>
                      <a:ext uri="{FF2B5EF4-FFF2-40B4-BE49-F238E27FC236}">
                        <a16:creationId xmlns="" xmlns:a16="http://schemas.microsoft.com/office/drawing/2014/main" id="{C0E13FCD-D2A3-4C5F-9553-608E0298178E}"/>
                      </a:ext>
                    </a:extLst>
                  </p:cNvPr>
                  <p:cNvSpPr/>
                  <p:nvPr/>
                </p:nvSpPr>
                <p:spPr>
                  <a:xfrm>
                    <a:off x="6213824" y="3617308"/>
                    <a:ext cx="101822" cy="108108"/>
                  </a:xfrm>
                  <a:custGeom>
                    <a:avLst/>
                    <a:gdLst>
                      <a:gd name="connsiteX0" fmla="*/ 101822 w 101822"/>
                      <a:gd name="connsiteY0" fmla="*/ 23908 h 108108"/>
                      <a:gd name="connsiteX1" fmla="*/ 82201 w 101822"/>
                      <a:gd name="connsiteY1" fmla="*/ 57912 h 108108"/>
                      <a:gd name="connsiteX2" fmla="*/ 53054 w 101822"/>
                      <a:gd name="connsiteY2" fmla="*/ 108109 h 108108"/>
                      <a:gd name="connsiteX3" fmla="*/ 38957 w 101822"/>
                      <a:gd name="connsiteY3" fmla="*/ 71247 h 108108"/>
                      <a:gd name="connsiteX4" fmla="*/ 0 w 101822"/>
                      <a:gd name="connsiteY4" fmla="*/ 77533 h 108108"/>
                      <a:gd name="connsiteX5" fmla="*/ 29147 w 101822"/>
                      <a:gd name="connsiteY5" fmla="*/ 27337 h 108108"/>
                      <a:gd name="connsiteX6" fmla="*/ 44958 w 101822"/>
                      <a:gd name="connsiteY6" fmla="*/ 0 h 108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822" h="108108">
                        <a:moveTo>
                          <a:pt x="101822" y="23908"/>
                        </a:moveTo>
                        <a:lnTo>
                          <a:pt x="82201" y="57912"/>
                        </a:lnTo>
                        <a:lnTo>
                          <a:pt x="53054" y="108109"/>
                        </a:lnTo>
                        <a:lnTo>
                          <a:pt x="38957" y="71247"/>
                        </a:lnTo>
                        <a:lnTo>
                          <a:pt x="0" y="77533"/>
                        </a:lnTo>
                        <a:lnTo>
                          <a:pt x="29147" y="27337"/>
                        </a:lnTo>
                        <a:lnTo>
                          <a:pt x="44958" y="0"/>
                        </a:lnTo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72" name="Полилиния: фигура 82">
                    <a:extLst>
                      <a:ext uri="{FF2B5EF4-FFF2-40B4-BE49-F238E27FC236}">
                        <a16:creationId xmlns="" xmlns:a16="http://schemas.microsoft.com/office/drawing/2014/main" id="{629FA051-6576-44C9-9B4A-469B1EA24ABB}"/>
                      </a:ext>
                    </a:extLst>
                  </p:cNvPr>
                  <p:cNvSpPr/>
                  <p:nvPr/>
                </p:nvSpPr>
                <p:spPr>
                  <a:xfrm>
                    <a:off x="6344126" y="3617689"/>
                    <a:ext cx="101822" cy="107727"/>
                  </a:xfrm>
                  <a:custGeom>
                    <a:avLst/>
                    <a:gdLst>
                      <a:gd name="connsiteX0" fmla="*/ 56864 w 101822"/>
                      <a:gd name="connsiteY0" fmla="*/ 0 h 107727"/>
                      <a:gd name="connsiteX1" fmla="*/ 72676 w 101822"/>
                      <a:gd name="connsiteY1" fmla="*/ 26956 h 107727"/>
                      <a:gd name="connsiteX2" fmla="*/ 101822 w 101822"/>
                      <a:gd name="connsiteY2" fmla="*/ 77152 h 107727"/>
                      <a:gd name="connsiteX3" fmla="*/ 62770 w 101822"/>
                      <a:gd name="connsiteY3" fmla="*/ 70866 h 107727"/>
                      <a:gd name="connsiteX4" fmla="*/ 48768 w 101822"/>
                      <a:gd name="connsiteY4" fmla="*/ 107728 h 107727"/>
                      <a:gd name="connsiteX5" fmla="*/ 19621 w 101822"/>
                      <a:gd name="connsiteY5" fmla="*/ 57531 h 107727"/>
                      <a:gd name="connsiteX6" fmla="*/ 0 w 101822"/>
                      <a:gd name="connsiteY6" fmla="*/ 23527 h 107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822" h="107727">
                        <a:moveTo>
                          <a:pt x="56864" y="0"/>
                        </a:moveTo>
                        <a:lnTo>
                          <a:pt x="72676" y="26956"/>
                        </a:lnTo>
                        <a:lnTo>
                          <a:pt x="101822" y="77152"/>
                        </a:lnTo>
                        <a:lnTo>
                          <a:pt x="62770" y="70866"/>
                        </a:lnTo>
                        <a:lnTo>
                          <a:pt x="48768" y="107728"/>
                        </a:lnTo>
                        <a:lnTo>
                          <a:pt x="19621" y="57531"/>
                        </a:lnTo>
                        <a:lnTo>
                          <a:pt x="0" y="23527"/>
                        </a:lnTo>
                      </a:path>
                    </a:pathLst>
                  </a:custGeom>
                  <a:noFill/>
                  <a:ln w="25400" cap="flat">
                    <a:solidFill>
                      <a:srgbClr val="0082BB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69" name="Полилиния: фигура 80">
                  <a:extLst>
                    <a:ext uri="{FF2B5EF4-FFF2-40B4-BE49-F238E27FC236}">
                      <a16:creationId xmlns="" xmlns:a16="http://schemas.microsoft.com/office/drawing/2014/main" id="{905E434A-6A91-492E-AA20-EA7D451BD7B5}"/>
                    </a:ext>
                  </a:extLst>
                </p:cNvPr>
                <p:cNvSpPr/>
                <p:nvPr/>
              </p:nvSpPr>
              <p:spPr>
                <a:xfrm>
                  <a:off x="6232016" y="3453288"/>
                  <a:ext cx="195738" cy="195643"/>
                </a:xfrm>
                <a:custGeom>
                  <a:avLst/>
                  <a:gdLst>
                    <a:gd name="connsiteX0" fmla="*/ 195739 w 195738"/>
                    <a:gd name="connsiteY0" fmla="*/ 97822 h 195643"/>
                    <a:gd name="connsiteX1" fmla="*/ 173355 w 195738"/>
                    <a:gd name="connsiteY1" fmla="*/ 129064 h 195643"/>
                    <a:gd name="connsiteX2" fmla="*/ 167069 w 195738"/>
                    <a:gd name="connsiteY2" fmla="*/ 166973 h 195643"/>
                    <a:gd name="connsiteX3" fmla="*/ 129159 w 195738"/>
                    <a:gd name="connsiteY3" fmla="*/ 173260 h 195643"/>
                    <a:gd name="connsiteX4" fmla="*/ 97917 w 195738"/>
                    <a:gd name="connsiteY4" fmla="*/ 195644 h 195643"/>
                    <a:gd name="connsiteX5" fmla="*/ 66580 w 195738"/>
                    <a:gd name="connsiteY5" fmla="*/ 173260 h 195643"/>
                    <a:gd name="connsiteX6" fmla="*/ 28670 w 195738"/>
                    <a:gd name="connsiteY6" fmla="*/ 166973 h 195643"/>
                    <a:gd name="connsiteX7" fmla="*/ 22289 w 195738"/>
                    <a:gd name="connsiteY7" fmla="*/ 129064 h 195643"/>
                    <a:gd name="connsiteX8" fmla="*/ 0 w 195738"/>
                    <a:gd name="connsiteY8" fmla="*/ 97822 h 195643"/>
                    <a:gd name="connsiteX9" fmla="*/ 22289 w 195738"/>
                    <a:gd name="connsiteY9" fmla="*/ 66484 h 195643"/>
                    <a:gd name="connsiteX10" fmla="*/ 28670 w 195738"/>
                    <a:gd name="connsiteY10" fmla="*/ 28670 h 195643"/>
                    <a:gd name="connsiteX11" fmla="*/ 66580 w 195738"/>
                    <a:gd name="connsiteY11" fmla="*/ 22289 h 195643"/>
                    <a:gd name="connsiteX12" fmla="*/ 97917 w 195738"/>
                    <a:gd name="connsiteY12" fmla="*/ 0 h 195643"/>
                    <a:gd name="connsiteX13" fmla="*/ 129159 w 195738"/>
                    <a:gd name="connsiteY13" fmla="*/ 22289 h 195643"/>
                    <a:gd name="connsiteX14" fmla="*/ 167069 w 195738"/>
                    <a:gd name="connsiteY14" fmla="*/ 28670 h 195643"/>
                    <a:gd name="connsiteX15" fmla="*/ 173355 w 195738"/>
                    <a:gd name="connsiteY15" fmla="*/ 66484 h 195643"/>
                    <a:gd name="connsiteX16" fmla="*/ 195739 w 195738"/>
                    <a:gd name="connsiteY16" fmla="*/ 97822 h 19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5738" h="195643">
                      <a:moveTo>
                        <a:pt x="195739" y="97822"/>
                      </a:moveTo>
                      <a:cubicBezTo>
                        <a:pt x="195739" y="109919"/>
                        <a:pt x="177737" y="118491"/>
                        <a:pt x="173355" y="129064"/>
                      </a:cubicBezTo>
                      <a:cubicBezTo>
                        <a:pt x="168783" y="140018"/>
                        <a:pt x="175260" y="158687"/>
                        <a:pt x="167069" y="166973"/>
                      </a:cubicBezTo>
                      <a:cubicBezTo>
                        <a:pt x="158782" y="175165"/>
                        <a:pt x="140113" y="168783"/>
                        <a:pt x="129159" y="173260"/>
                      </a:cubicBezTo>
                      <a:cubicBezTo>
                        <a:pt x="118586" y="177641"/>
                        <a:pt x="110014" y="195644"/>
                        <a:pt x="97917" y="195644"/>
                      </a:cubicBezTo>
                      <a:cubicBezTo>
                        <a:pt x="85725" y="195644"/>
                        <a:pt x="77248" y="177641"/>
                        <a:pt x="66580" y="173260"/>
                      </a:cubicBezTo>
                      <a:cubicBezTo>
                        <a:pt x="55626" y="168688"/>
                        <a:pt x="36957" y="175165"/>
                        <a:pt x="28670" y="166973"/>
                      </a:cubicBezTo>
                      <a:cubicBezTo>
                        <a:pt x="20383" y="158687"/>
                        <a:pt x="26860" y="140018"/>
                        <a:pt x="22289" y="129064"/>
                      </a:cubicBezTo>
                      <a:cubicBezTo>
                        <a:pt x="17907" y="118491"/>
                        <a:pt x="0" y="109919"/>
                        <a:pt x="0" y="97822"/>
                      </a:cubicBezTo>
                      <a:cubicBezTo>
                        <a:pt x="0" y="85630"/>
                        <a:pt x="17907" y="77153"/>
                        <a:pt x="22289" y="66484"/>
                      </a:cubicBezTo>
                      <a:cubicBezTo>
                        <a:pt x="26860" y="55531"/>
                        <a:pt x="20383" y="36957"/>
                        <a:pt x="28670" y="28670"/>
                      </a:cubicBezTo>
                      <a:cubicBezTo>
                        <a:pt x="36957" y="20383"/>
                        <a:pt x="55626" y="26860"/>
                        <a:pt x="66580" y="22289"/>
                      </a:cubicBezTo>
                      <a:cubicBezTo>
                        <a:pt x="77152" y="17907"/>
                        <a:pt x="85630" y="0"/>
                        <a:pt x="97917" y="0"/>
                      </a:cubicBezTo>
                      <a:cubicBezTo>
                        <a:pt x="110014" y="0"/>
                        <a:pt x="118586" y="17907"/>
                        <a:pt x="129159" y="22289"/>
                      </a:cubicBezTo>
                      <a:cubicBezTo>
                        <a:pt x="140113" y="26860"/>
                        <a:pt x="158782" y="20383"/>
                        <a:pt x="167069" y="28670"/>
                      </a:cubicBezTo>
                      <a:cubicBezTo>
                        <a:pt x="175260" y="36957"/>
                        <a:pt x="168878" y="55531"/>
                        <a:pt x="173355" y="66484"/>
                      </a:cubicBezTo>
                      <a:cubicBezTo>
                        <a:pt x="177737" y="77057"/>
                        <a:pt x="195739" y="85630"/>
                        <a:pt x="195739" y="97822"/>
                      </a:cubicBez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73" name="TextBox 172">
              <a:extLst>
                <a:ext uri="{FF2B5EF4-FFF2-40B4-BE49-F238E27FC236}">
                  <a16:creationId xmlns="" xmlns:a16="http://schemas.microsoft.com/office/drawing/2014/main" id="{7B9EAC4D-0365-44CE-8DBB-518B4385DAE1}"/>
                </a:ext>
              </a:extLst>
            </p:cNvPr>
            <p:cNvSpPr txBox="1"/>
            <p:nvPr/>
          </p:nvSpPr>
          <p:spPr>
            <a:xfrm flipH="1">
              <a:off x="10105910" y="5280966"/>
              <a:ext cx="171523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ПОЛУЧИТЬ СЕРТИФИКАТ</a:t>
              </a: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после обработки отзыва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256852" y="4312374"/>
            <a:ext cx="3104279" cy="2112239"/>
            <a:chOff x="6262157" y="4122834"/>
            <a:chExt cx="3104279" cy="2112239"/>
          </a:xfrm>
        </p:grpSpPr>
        <p:sp>
          <p:nvSpPr>
            <p:cNvPr id="158" name="TextBox 157">
              <a:extLst>
                <a:ext uri="{FF2B5EF4-FFF2-40B4-BE49-F238E27FC236}">
                  <a16:creationId xmlns="" xmlns:a16="http://schemas.microsoft.com/office/drawing/2014/main" id="{CC389E11-44C4-4465-BA3D-63F005DAD7C6}"/>
                </a:ext>
              </a:extLst>
            </p:cNvPr>
            <p:cNvSpPr txBox="1"/>
            <p:nvPr/>
          </p:nvSpPr>
          <p:spPr>
            <a:xfrm flipH="1">
              <a:off x="6262157" y="5280966"/>
              <a:ext cx="310427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ОТПРАВИТЬ ОРГАНИЗАТОРАМ </a:t>
              </a:r>
              <a:r>
                <a:rPr kumimoji="0" lang="ru-RU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заполненную </a:t>
              </a: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форму </a:t>
              </a:r>
              <a:r>
                <a:rPr kumimoji="0" lang="ru-RU" sz="14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отчета и </a:t>
              </a: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несколько фотографий процесса игры</a:t>
              </a: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по адресу </a:t>
              </a: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82B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otchet@doligra.ru</a:t>
              </a:r>
            </a:p>
          </p:txBody>
        </p:sp>
        <p:grpSp>
          <p:nvGrpSpPr>
            <p:cNvPr id="174" name="Рисунок 647">
              <a:extLst>
                <a:ext uri="{FF2B5EF4-FFF2-40B4-BE49-F238E27FC236}">
                  <a16:creationId xmlns="" xmlns:a16="http://schemas.microsoft.com/office/drawing/2014/main" id="{41C3A1CB-E67A-429E-9E69-E2087CB5F79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24328" y="4122834"/>
              <a:ext cx="1282209" cy="1076661"/>
              <a:chOff x="5681662" y="2990850"/>
              <a:chExt cx="829707" cy="878776"/>
            </a:xfrm>
            <a:noFill/>
          </p:grpSpPr>
          <p:sp>
            <p:nvSpPr>
              <p:cNvPr id="175" name="Полилиния: фигура 122">
                <a:extLst>
                  <a:ext uri="{FF2B5EF4-FFF2-40B4-BE49-F238E27FC236}">
                    <a16:creationId xmlns="" xmlns:a16="http://schemas.microsoft.com/office/drawing/2014/main" id="{CB8FAB81-A1AC-4911-9E1E-A601BEFD0D69}"/>
                  </a:ext>
                </a:extLst>
              </p:cNvPr>
              <p:cNvSpPr/>
              <p:nvPr/>
            </p:nvSpPr>
            <p:spPr>
              <a:xfrm>
                <a:off x="5681662" y="2990850"/>
                <a:ext cx="670464" cy="878776"/>
              </a:xfrm>
              <a:custGeom>
                <a:avLst/>
                <a:gdLst>
                  <a:gd name="connsiteX0" fmla="*/ 669608 w 670464"/>
                  <a:gd name="connsiteY0" fmla="*/ 536924 h 878776"/>
                  <a:gd name="connsiteX1" fmla="*/ 669036 w 670464"/>
                  <a:gd name="connsiteY1" fmla="*/ 878777 h 878776"/>
                  <a:gd name="connsiteX2" fmla="*/ 0 w 670464"/>
                  <a:gd name="connsiteY2" fmla="*/ 877729 h 878776"/>
                  <a:gd name="connsiteX3" fmla="*/ 1429 w 670464"/>
                  <a:gd name="connsiteY3" fmla="*/ 0 h 878776"/>
                  <a:gd name="connsiteX4" fmla="*/ 670465 w 670464"/>
                  <a:gd name="connsiteY4" fmla="*/ 1048 h 878776"/>
                  <a:gd name="connsiteX5" fmla="*/ 670084 w 670464"/>
                  <a:gd name="connsiteY5" fmla="*/ 283750 h 878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0464" h="878776">
                    <a:moveTo>
                      <a:pt x="669608" y="536924"/>
                    </a:moveTo>
                    <a:lnTo>
                      <a:pt x="669036" y="878777"/>
                    </a:lnTo>
                    <a:lnTo>
                      <a:pt x="0" y="877729"/>
                    </a:lnTo>
                    <a:lnTo>
                      <a:pt x="1429" y="0"/>
                    </a:lnTo>
                    <a:lnTo>
                      <a:pt x="670465" y="1048"/>
                    </a:lnTo>
                    <a:lnTo>
                      <a:pt x="670084" y="283750"/>
                    </a:lnTo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Полилиния: фигура 123">
                <a:extLst>
                  <a:ext uri="{FF2B5EF4-FFF2-40B4-BE49-F238E27FC236}">
                    <a16:creationId xmlns="" xmlns:a16="http://schemas.microsoft.com/office/drawing/2014/main" id="{AAA7C054-45BA-4F4F-8C73-5F3AE51C5045}"/>
                  </a:ext>
                </a:extLst>
              </p:cNvPr>
              <p:cNvSpPr/>
              <p:nvPr/>
            </p:nvSpPr>
            <p:spPr>
              <a:xfrm>
                <a:off x="5803201" y="3173158"/>
                <a:ext cx="431292" cy="761"/>
              </a:xfrm>
              <a:custGeom>
                <a:avLst/>
                <a:gdLst>
                  <a:gd name="connsiteX0" fmla="*/ 0 w 431292"/>
                  <a:gd name="connsiteY0" fmla="*/ 0 h 761"/>
                  <a:gd name="connsiteX1" fmla="*/ 431292 w 431292"/>
                  <a:gd name="connsiteY1" fmla="*/ 762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1292" h="761">
                    <a:moveTo>
                      <a:pt x="0" y="0"/>
                    </a:moveTo>
                    <a:lnTo>
                      <a:pt x="431292" y="762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Полилиния: фигура 124">
                <a:extLst>
                  <a:ext uri="{FF2B5EF4-FFF2-40B4-BE49-F238E27FC236}">
                    <a16:creationId xmlns="" xmlns:a16="http://schemas.microsoft.com/office/drawing/2014/main" id="{5465D79F-03E7-4A76-BD39-39E5B35379B1}"/>
                  </a:ext>
                </a:extLst>
              </p:cNvPr>
              <p:cNvSpPr/>
              <p:nvPr/>
            </p:nvSpPr>
            <p:spPr>
              <a:xfrm>
                <a:off x="5803010" y="3286696"/>
                <a:ext cx="399383" cy="666"/>
              </a:xfrm>
              <a:custGeom>
                <a:avLst/>
                <a:gdLst>
                  <a:gd name="connsiteX0" fmla="*/ 0 w 399383"/>
                  <a:gd name="connsiteY0" fmla="*/ 0 h 666"/>
                  <a:gd name="connsiteX1" fmla="*/ 399383 w 399383"/>
                  <a:gd name="connsiteY1" fmla="*/ 667 h 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9383" h="666">
                    <a:moveTo>
                      <a:pt x="0" y="0"/>
                    </a:moveTo>
                    <a:lnTo>
                      <a:pt x="399383" y="667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Полилиния: фигура 125">
                <a:extLst>
                  <a:ext uri="{FF2B5EF4-FFF2-40B4-BE49-F238E27FC236}">
                    <a16:creationId xmlns="" xmlns:a16="http://schemas.microsoft.com/office/drawing/2014/main" id="{CF9B83AE-284F-4B1E-87C8-54080DE38B8E}"/>
                  </a:ext>
                </a:extLst>
              </p:cNvPr>
              <p:cNvSpPr/>
              <p:nvPr/>
            </p:nvSpPr>
            <p:spPr>
              <a:xfrm>
                <a:off x="5802820" y="3400139"/>
                <a:ext cx="291465" cy="476"/>
              </a:xfrm>
              <a:custGeom>
                <a:avLst/>
                <a:gdLst>
                  <a:gd name="connsiteX0" fmla="*/ 0 w 291465"/>
                  <a:gd name="connsiteY0" fmla="*/ 0 h 476"/>
                  <a:gd name="connsiteX1" fmla="*/ 291465 w 291465"/>
                  <a:gd name="connsiteY1" fmla="*/ 476 h 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1465" h="476">
                    <a:moveTo>
                      <a:pt x="0" y="0"/>
                    </a:moveTo>
                    <a:lnTo>
                      <a:pt x="291465" y="476"/>
                    </a:lnTo>
                  </a:path>
                </a:pathLst>
              </a:custGeom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79" name="Рисунок 647">
                <a:extLst>
                  <a:ext uri="{FF2B5EF4-FFF2-40B4-BE49-F238E27FC236}">
                    <a16:creationId xmlns="" xmlns:a16="http://schemas.microsoft.com/office/drawing/2014/main" id="{3A523438-B478-473B-B0AE-14C626C8E2C4}"/>
                  </a:ext>
                </a:extLst>
              </p:cNvPr>
              <p:cNvGrpSpPr/>
              <p:nvPr/>
            </p:nvGrpSpPr>
            <p:grpSpPr>
              <a:xfrm>
                <a:off x="5921025" y="3238069"/>
                <a:ext cx="590344" cy="588599"/>
                <a:chOff x="5921025" y="3238069"/>
                <a:chExt cx="590344" cy="588599"/>
              </a:xfrm>
              <a:noFill/>
            </p:grpSpPr>
            <p:sp>
              <p:nvSpPr>
                <p:cNvPr id="181" name="Полилиния: фигура 128">
                  <a:extLst>
                    <a:ext uri="{FF2B5EF4-FFF2-40B4-BE49-F238E27FC236}">
                      <a16:creationId xmlns="" xmlns:a16="http://schemas.microsoft.com/office/drawing/2014/main" id="{B2B46A65-0CF8-4BFD-ACD5-705420365ECC}"/>
                    </a:ext>
                  </a:extLst>
                </p:cNvPr>
                <p:cNvSpPr/>
                <p:nvPr/>
              </p:nvSpPr>
              <p:spPr>
                <a:xfrm>
                  <a:off x="6073640" y="3238069"/>
                  <a:ext cx="437729" cy="436743"/>
                </a:xfrm>
                <a:custGeom>
                  <a:avLst/>
                  <a:gdLst>
                    <a:gd name="connsiteX0" fmla="*/ 15597 w 437729"/>
                    <a:gd name="connsiteY0" fmla="*/ 318566 h 436743"/>
                    <a:gd name="connsiteX1" fmla="*/ 14073 w 437729"/>
                    <a:gd name="connsiteY1" fmla="*/ 387336 h 436743"/>
                    <a:gd name="connsiteX2" fmla="*/ 49220 w 437729"/>
                    <a:gd name="connsiteY2" fmla="*/ 422579 h 436743"/>
                    <a:gd name="connsiteX3" fmla="*/ 118086 w 437729"/>
                    <a:gd name="connsiteY3" fmla="*/ 421245 h 436743"/>
                    <a:gd name="connsiteX4" fmla="*/ 424219 w 437729"/>
                    <a:gd name="connsiteY4" fmla="*/ 89585 h 436743"/>
                    <a:gd name="connsiteX5" fmla="*/ 422790 w 437729"/>
                    <a:gd name="connsiteY5" fmla="*/ 17766 h 436743"/>
                    <a:gd name="connsiteX6" fmla="*/ 420123 w 437729"/>
                    <a:gd name="connsiteY6" fmla="*/ 15004 h 436743"/>
                    <a:gd name="connsiteX7" fmla="*/ 348305 w 437729"/>
                    <a:gd name="connsiteY7" fmla="*/ 13385 h 436743"/>
                    <a:gd name="connsiteX8" fmla="*/ 15597 w 437729"/>
                    <a:gd name="connsiteY8" fmla="*/ 318566 h 436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7729" h="436743">
                      <a:moveTo>
                        <a:pt x="15597" y="318566"/>
                      </a:moveTo>
                      <a:cubicBezTo>
                        <a:pt x="-4596" y="337044"/>
                        <a:pt x="-5263" y="368096"/>
                        <a:pt x="14073" y="387336"/>
                      </a:cubicBezTo>
                      <a:lnTo>
                        <a:pt x="49220" y="422579"/>
                      </a:lnTo>
                      <a:cubicBezTo>
                        <a:pt x="68556" y="441915"/>
                        <a:pt x="99512" y="441438"/>
                        <a:pt x="118086" y="421245"/>
                      </a:cubicBezTo>
                      <a:lnTo>
                        <a:pt x="424219" y="89585"/>
                      </a:lnTo>
                      <a:cubicBezTo>
                        <a:pt x="442698" y="69487"/>
                        <a:pt x="442221" y="37197"/>
                        <a:pt x="422790" y="17766"/>
                      </a:cubicBezTo>
                      <a:lnTo>
                        <a:pt x="420123" y="15004"/>
                      </a:lnTo>
                      <a:cubicBezTo>
                        <a:pt x="400788" y="-4332"/>
                        <a:pt x="368498" y="-5094"/>
                        <a:pt x="348305" y="13385"/>
                      </a:cubicBezTo>
                      <a:lnTo>
                        <a:pt x="15597" y="318566"/>
                      </a:lnTo>
                      <a:close/>
                    </a:path>
                  </a:pathLst>
                </a:custGeom>
                <a:noFill/>
                <a:ln w="25400" cap="flat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2" name="Полилиния: фигура 129">
                  <a:extLst>
                    <a:ext uri="{FF2B5EF4-FFF2-40B4-BE49-F238E27FC236}">
                      <a16:creationId xmlns="" xmlns:a16="http://schemas.microsoft.com/office/drawing/2014/main" id="{69DDC7AB-6609-40E1-9614-352F068EB411}"/>
                    </a:ext>
                  </a:extLst>
                </p:cNvPr>
                <p:cNvSpPr/>
                <p:nvPr/>
              </p:nvSpPr>
              <p:spPr>
                <a:xfrm>
                  <a:off x="6024692" y="3600640"/>
                  <a:ext cx="122932" cy="123027"/>
                </a:xfrm>
                <a:custGeom>
                  <a:avLst/>
                  <a:gdLst>
                    <a:gd name="connsiteX0" fmla="*/ 49780 w 122932"/>
                    <a:gd name="connsiteY0" fmla="*/ 0 h 123027"/>
                    <a:gd name="connsiteX1" fmla="*/ 7299 w 122932"/>
                    <a:gd name="connsiteY1" fmla="*/ 42386 h 123027"/>
                    <a:gd name="connsiteX2" fmla="*/ 7203 w 122932"/>
                    <a:gd name="connsiteY2" fmla="*/ 77534 h 123027"/>
                    <a:gd name="connsiteX3" fmla="*/ 45303 w 122932"/>
                    <a:gd name="connsiteY3" fmla="*/ 115729 h 123027"/>
                    <a:gd name="connsiteX4" fmla="*/ 80451 w 122932"/>
                    <a:gd name="connsiteY4" fmla="*/ 115824 h 123027"/>
                    <a:gd name="connsiteX5" fmla="*/ 122932 w 122932"/>
                    <a:gd name="connsiteY5" fmla="*/ 73438 h 123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2932" h="123027">
                      <a:moveTo>
                        <a:pt x="49780" y="0"/>
                      </a:moveTo>
                      <a:lnTo>
                        <a:pt x="7299" y="42386"/>
                      </a:lnTo>
                      <a:cubicBezTo>
                        <a:pt x="-2417" y="52102"/>
                        <a:pt x="-2417" y="67913"/>
                        <a:pt x="7203" y="77534"/>
                      </a:cubicBezTo>
                      <a:lnTo>
                        <a:pt x="45303" y="115729"/>
                      </a:lnTo>
                      <a:cubicBezTo>
                        <a:pt x="55019" y="125444"/>
                        <a:pt x="70735" y="125444"/>
                        <a:pt x="80451" y="115824"/>
                      </a:cubicBezTo>
                      <a:lnTo>
                        <a:pt x="122932" y="73438"/>
                      </a:lnTo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3" name="Полилиния: фигура 130">
                  <a:extLst>
                    <a:ext uri="{FF2B5EF4-FFF2-40B4-BE49-F238E27FC236}">
                      <a16:creationId xmlns="" xmlns:a16="http://schemas.microsoft.com/office/drawing/2014/main" id="{7D622351-73F9-467E-A5DD-C5AFB399DA8A}"/>
                    </a:ext>
                  </a:extLst>
                </p:cNvPr>
                <p:cNvSpPr/>
                <p:nvPr/>
              </p:nvSpPr>
              <p:spPr>
                <a:xfrm>
                  <a:off x="5921025" y="3675983"/>
                  <a:ext cx="151161" cy="150685"/>
                </a:xfrm>
                <a:custGeom>
                  <a:avLst/>
                  <a:gdLst>
                    <a:gd name="connsiteX0" fmla="*/ 109061 w 151161"/>
                    <a:gd name="connsiteY0" fmla="*/ 0 h 150685"/>
                    <a:gd name="connsiteX1" fmla="*/ 48292 w 151161"/>
                    <a:gd name="connsiteY1" fmla="*/ 37529 h 150685"/>
                    <a:gd name="connsiteX2" fmla="*/ 12287 w 151161"/>
                    <a:gd name="connsiteY2" fmla="*/ 129350 h 150685"/>
                    <a:gd name="connsiteX3" fmla="*/ 0 w 151161"/>
                    <a:gd name="connsiteY3" fmla="*/ 150686 h 150685"/>
                    <a:gd name="connsiteX4" fmla="*/ 21431 w 151161"/>
                    <a:gd name="connsiteY4" fmla="*/ 138494 h 150685"/>
                    <a:gd name="connsiteX5" fmla="*/ 113443 w 151161"/>
                    <a:gd name="connsiteY5" fmla="*/ 102870 h 150685"/>
                    <a:gd name="connsiteX6" fmla="*/ 151162 w 151161"/>
                    <a:gd name="connsiteY6" fmla="*/ 42196 h 150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61" h="150685">
                      <a:moveTo>
                        <a:pt x="109061" y="0"/>
                      </a:moveTo>
                      <a:cubicBezTo>
                        <a:pt x="103537" y="3143"/>
                        <a:pt x="66199" y="24575"/>
                        <a:pt x="48292" y="37529"/>
                      </a:cubicBezTo>
                      <a:cubicBezTo>
                        <a:pt x="39815" y="70104"/>
                        <a:pt x="27623" y="100965"/>
                        <a:pt x="12287" y="129350"/>
                      </a:cubicBezTo>
                      <a:cubicBezTo>
                        <a:pt x="8477" y="136588"/>
                        <a:pt x="4382" y="143732"/>
                        <a:pt x="0" y="150686"/>
                      </a:cubicBezTo>
                      <a:cubicBezTo>
                        <a:pt x="6953" y="146304"/>
                        <a:pt x="14097" y="142304"/>
                        <a:pt x="21431" y="138494"/>
                      </a:cubicBezTo>
                      <a:cubicBezTo>
                        <a:pt x="49911" y="123254"/>
                        <a:pt x="80867" y="111252"/>
                        <a:pt x="113443" y="102870"/>
                      </a:cubicBezTo>
                      <a:cubicBezTo>
                        <a:pt x="126397" y="85058"/>
                        <a:pt x="147923" y="47720"/>
                        <a:pt x="151162" y="42196"/>
                      </a:cubicBezTo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4" name="Полилиния: фигура 131">
                  <a:extLst>
                    <a:ext uri="{FF2B5EF4-FFF2-40B4-BE49-F238E27FC236}">
                      <a16:creationId xmlns="" xmlns:a16="http://schemas.microsoft.com/office/drawing/2014/main" id="{CA642EBE-8D91-4D6D-A43A-67A61AFFC0E3}"/>
                    </a:ext>
                  </a:extLst>
                </p:cNvPr>
                <p:cNvSpPr/>
                <p:nvPr/>
              </p:nvSpPr>
              <p:spPr>
                <a:xfrm>
                  <a:off x="5923216" y="3763041"/>
                  <a:ext cx="61626" cy="61531"/>
                </a:xfrm>
                <a:custGeom>
                  <a:avLst/>
                  <a:gdLst>
                    <a:gd name="connsiteX0" fmla="*/ 61627 w 61626"/>
                    <a:gd name="connsiteY0" fmla="*/ 0 h 61531"/>
                    <a:gd name="connsiteX1" fmla="*/ 0 w 61626"/>
                    <a:gd name="connsiteY1" fmla="*/ 61531 h 61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1626" h="61531">
                      <a:moveTo>
                        <a:pt x="61627" y="0"/>
                      </a:moveTo>
                      <a:lnTo>
                        <a:pt x="0" y="61531"/>
                      </a:lnTo>
                    </a:path>
                  </a:pathLst>
                </a:custGeom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80" name="Полилиния: фигура 127">
                <a:extLst>
                  <a:ext uri="{FF2B5EF4-FFF2-40B4-BE49-F238E27FC236}">
                    <a16:creationId xmlns="" xmlns:a16="http://schemas.microsoft.com/office/drawing/2014/main" id="{CF2D3262-1683-4F7A-BE7A-8D310EE4F7A1}"/>
                  </a:ext>
                </a:extLst>
              </p:cNvPr>
              <p:cNvSpPr/>
              <p:nvPr/>
            </p:nvSpPr>
            <p:spPr>
              <a:xfrm>
                <a:off x="5785198" y="3832002"/>
                <a:ext cx="121253" cy="190"/>
              </a:xfrm>
              <a:custGeom>
                <a:avLst/>
                <a:gdLst>
                  <a:gd name="connsiteX0" fmla="*/ 0 w 121253"/>
                  <a:gd name="connsiteY0" fmla="*/ 0 h 190"/>
                  <a:gd name="connsiteX1" fmla="*/ 121253 w 121253"/>
                  <a:gd name="connsiteY1" fmla="*/ 191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253" h="190">
                    <a:moveTo>
                      <a:pt x="0" y="0"/>
                    </a:moveTo>
                    <a:lnTo>
                      <a:pt x="121253" y="191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Группа 25"/>
          <p:cNvGrpSpPr/>
          <p:nvPr/>
        </p:nvGrpSpPr>
        <p:grpSpPr>
          <a:xfrm>
            <a:off x="4441187" y="4450980"/>
            <a:ext cx="1178462" cy="1973633"/>
            <a:chOff x="4446492" y="4261440"/>
            <a:chExt cx="1178462" cy="1973633"/>
          </a:xfrm>
        </p:grpSpPr>
        <p:sp>
          <p:nvSpPr>
            <p:cNvPr id="157" name="TextBox 156">
              <a:extLst>
                <a:ext uri="{FF2B5EF4-FFF2-40B4-BE49-F238E27FC236}">
                  <a16:creationId xmlns="" xmlns:a16="http://schemas.microsoft.com/office/drawing/2014/main" id="{4C8145AE-4166-4E3D-BEFC-CC2DC3B8E2B6}"/>
                </a:ext>
              </a:extLst>
            </p:cNvPr>
            <p:cNvSpPr txBox="1"/>
            <p:nvPr/>
          </p:nvSpPr>
          <p:spPr>
            <a:xfrm flipH="1">
              <a:off x="4446492" y="5280966"/>
              <a:ext cx="117846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dirty="0" smtClean="0">
                  <a:solidFill>
                    <a:srgbClr val="0082B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ПРОВЕСТИ ИГРУ</a:t>
              </a:r>
              <a:br>
                <a:rPr lang="ru-RU" sz="1400" b="1" dirty="0" smtClean="0">
                  <a:solidFill>
                    <a:srgbClr val="0082B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ru-RU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с детьми в ДОЛ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4562250" y="4261440"/>
              <a:ext cx="946946" cy="938055"/>
              <a:chOff x="4279900" y="4590416"/>
              <a:chExt cx="475443" cy="476469"/>
            </a:xfrm>
          </p:grpSpPr>
          <p:sp>
            <p:nvSpPr>
              <p:cNvPr id="185" name="Полилиния: фигура 86">
                <a:extLst>
                  <a:ext uri="{FF2B5EF4-FFF2-40B4-BE49-F238E27FC236}">
                    <a16:creationId xmlns="" xmlns:a16="http://schemas.microsoft.com/office/drawing/2014/main" id="{89687B32-9D90-4B5B-A57A-FC5EE6B48F2F}"/>
                  </a:ext>
                </a:extLst>
              </p:cNvPr>
              <p:cNvSpPr/>
              <p:nvPr/>
            </p:nvSpPr>
            <p:spPr>
              <a:xfrm>
                <a:off x="4279900" y="4590416"/>
                <a:ext cx="475443" cy="476469"/>
              </a:xfrm>
              <a:custGeom>
                <a:avLst/>
                <a:gdLst>
                  <a:gd name="connsiteX0" fmla="*/ 313468 w 313467"/>
                  <a:gd name="connsiteY0" fmla="*/ 156781 h 313467"/>
                  <a:gd name="connsiteX1" fmla="*/ 156686 w 313467"/>
                  <a:gd name="connsiteY1" fmla="*/ 313468 h 313467"/>
                  <a:gd name="connsiteX2" fmla="*/ 0 w 313467"/>
                  <a:gd name="connsiteY2" fmla="*/ 156781 h 313467"/>
                  <a:gd name="connsiteX3" fmla="*/ 156781 w 313467"/>
                  <a:gd name="connsiteY3" fmla="*/ 0 h 313467"/>
                  <a:gd name="connsiteX4" fmla="*/ 313468 w 313467"/>
                  <a:gd name="connsiteY4" fmla="*/ 156781 h 31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467" h="313467">
                    <a:moveTo>
                      <a:pt x="313468" y="156781"/>
                    </a:moveTo>
                    <a:cubicBezTo>
                      <a:pt x="313468" y="243364"/>
                      <a:pt x="243269" y="313468"/>
                      <a:pt x="156686" y="313468"/>
                    </a:cubicBezTo>
                    <a:cubicBezTo>
                      <a:pt x="70104" y="313468"/>
                      <a:pt x="0" y="243364"/>
                      <a:pt x="0" y="156781"/>
                    </a:cubicBezTo>
                    <a:cubicBezTo>
                      <a:pt x="0" y="70294"/>
                      <a:pt x="70104" y="0"/>
                      <a:pt x="156781" y="0"/>
                    </a:cubicBezTo>
                    <a:cubicBezTo>
                      <a:pt x="243269" y="0"/>
                      <a:pt x="313468" y="70199"/>
                      <a:pt x="313468" y="156781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Полилиния: фигура 87">
                <a:extLst>
                  <a:ext uri="{FF2B5EF4-FFF2-40B4-BE49-F238E27FC236}">
                    <a16:creationId xmlns="" xmlns:a16="http://schemas.microsoft.com/office/drawing/2014/main" id="{9C62B513-46DF-441C-A5BF-F9A50CD35262}"/>
                  </a:ext>
                </a:extLst>
              </p:cNvPr>
              <p:cNvSpPr/>
              <p:nvPr/>
            </p:nvSpPr>
            <p:spPr>
              <a:xfrm>
                <a:off x="4380738" y="4733314"/>
                <a:ext cx="273766" cy="188214"/>
              </a:xfrm>
              <a:custGeom>
                <a:avLst/>
                <a:gdLst>
                  <a:gd name="connsiteX0" fmla="*/ 0 w 180498"/>
                  <a:gd name="connsiteY0" fmla="*/ 62294 h 123825"/>
                  <a:gd name="connsiteX1" fmla="*/ 62579 w 180498"/>
                  <a:gd name="connsiteY1" fmla="*/ 123825 h 123825"/>
                  <a:gd name="connsiteX2" fmla="*/ 180499 w 180498"/>
                  <a:gd name="connsiteY2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498" h="123825">
                    <a:moveTo>
                      <a:pt x="0" y="62294"/>
                    </a:moveTo>
                    <a:lnTo>
                      <a:pt x="62579" y="123825"/>
                    </a:lnTo>
                    <a:lnTo>
                      <a:pt x="180499" y="0"/>
                    </a:lnTo>
                  </a:path>
                </a:pathLst>
              </a:custGeom>
              <a:noFill/>
              <a:ln w="25400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621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DE528673-3B26-7D48-AF92-90090D0E8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152" y="288927"/>
            <a:ext cx="10337532" cy="568325"/>
          </a:xfrm>
        </p:spPr>
        <p:txBody>
          <a:bodyPr>
            <a:noAutofit/>
          </a:bodyPr>
          <a:lstStyle/>
          <a:p>
            <a:r>
              <a:rPr lang="ru-RU" b="1" dirty="0"/>
              <a:t>Информационные каналы Банка России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D6DB9B2E-BDA1-1F46-9759-A65984815934}"/>
              </a:ext>
            </a:extLst>
          </p:cNvPr>
          <p:cNvGrpSpPr/>
          <p:nvPr/>
        </p:nvGrpSpPr>
        <p:grpSpPr>
          <a:xfrm>
            <a:off x="6758150" y="756587"/>
            <a:ext cx="5350431" cy="5636583"/>
            <a:chOff x="4393106" y="904775"/>
            <a:chExt cx="3962759" cy="4109987"/>
          </a:xfrm>
        </p:grpSpPr>
        <p:pic>
          <p:nvPicPr>
            <p:cNvPr id="6" name="Рисунок 5">
              <a:extLst>
                <a:ext uri="{FF2B5EF4-FFF2-40B4-BE49-F238E27FC236}">
                  <a16:creationId xmlns="" xmlns:a16="http://schemas.microsoft.com/office/drawing/2014/main" id="{EEBC2F3F-D05E-6141-BE74-36F1B54D9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94208" y="1195241"/>
              <a:ext cx="3661657" cy="2896163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="" xmlns:a16="http://schemas.microsoft.com/office/drawing/2014/main" id="{D58D26C5-B2C3-8D44-B968-DEF0BC5AE7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93106" y="904775"/>
              <a:ext cx="3962759" cy="4109987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E9ECC35D-229F-274C-86F2-F09EA0CF966C}"/>
              </a:ext>
            </a:extLst>
          </p:cNvPr>
          <p:cNvSpPr txBox="1"/>
          <p:nvPr/>
        </p:nvSpPr>
        <p:spPr>
          <a:xfrm>
            <a:off x="481304" y="1266946"/>
            <a:ext cx="470570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>
              <a:spcBef>
                <a:spcPts val="600"/>
              </a:spcBef>
              <a:buClr>
                <a:srgbClr val="0582BB"/>
              </a:buClr>
            </a:pPr>
            <a:r>
              <a:rPr lang="ru-RU" sz="1600" b="1" dirty="0">
                <a:solidFill>
                  <a:srgbClr val="000000"/>
                </a:solidFill>
                <a:latin typeface="Arial" panose="020B0604020202020204"/>
              </a:rPr>
              <a:t>Портал «Финансовая культура»:</a:t>
            </a:r>
          </a:p>
          <a:p>
            <a:pPr marL="171446" indent="-171446" defTabSz="914354">
              <a:spcBef>
                <a:spcPts val="600"/>
              </a:spcBef>
              <a:buClr>
                <a:srgbClr val="ED1133">
                  <a:lumMod val="75000"/>
                </a:srgbClr>
              </a:buClr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0000"/>
                </a:solidFill>
                <a:latin typeface="Arial" panose="020B0604020202020204"/>
              </a:rPr>
              <a:t>Статьи о финансах</a:t>
            </a:r>
            <a:br>
              <a:rPr lang="ru-RU" sz="1600" b="1" dirty="0">
                <a:solidFill>
                  <a:srgbClr val="000000"/>
                </a:solidFill>
                <a:latin typeface="Arial" panose="020B0604020202020204"/>
              </a:rPr>
            </a:br>
            <a:r>
              <a:rPr lang="ru-RU" sz="1600" dirty="0">
                <a:solidFill>
                  <a:srgbClr val="000000"/>
                </a:solidFill>
                <a:latin typeface="Arial" panose="020B0604020202020204"/>
              </a:rPr>
              <a:t>Актуальная информация простым </a:t>
            </a:r>
            <a:br>
              <a:rPr lang="ru-RU" sz="1600" dirty="0">
                <a:solidFill>
                  <a:srgbClr val="000000"/>
                </a:solidFill>
                <a:latin typeface="Arial" panose="020B0604020202020204"/>
              </a:rPr>
            </a:br>
            <a:r>
              <a:rPr lang="ru-RU" sz="1600" dirty="0">
                <a:solidFill>
                  <a:srgbClr val="000000"/>
                </a:solidFill>
                <a:latin typeface="Arial" panose="020B0604020202020204"/>
              </a:rPr>
              <a:t>языком в доступной форме</a:t>
            </a:r>
          </a:p>
          <a:p>
            <a:pPr marL="171446" indent="-171446" defTabSz="914354">
              <a:spcBef>
                <a:spcPts val="600"/>
              </a:spcBef>
              <a:buClr>
                <a:srgbClr val="ED1133">
                  <a:lumMod val="75000"/>
                </a:srgbClr>
              </a:buClr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0000"/>
                </a:solidFill>
                <a:latin typeface="Arial" panose="020B0604020202020204"/>
              </a:rPr>
              <a:t>Преподавательская</a:t>
            </a:r>
            <a:br>
              <a:rPr lang="ru-RU" sz="1600" b="1" dirty="0">
                <a:solidFill>
                  <a:srgbClr val="000000"/>
                </a:solidFill>
                <a:latin typeface="Arial" panose="020B0604020202020204"/>
              </a:rPr>
            </a:br>
            <a:r>
              <a:rPr lang="ru-RU" sz="1600" dirty="0">
                <a:solidFill>
                  <a:srgbClr val="000000"/>
                </a:solidFill>
                <a:latin typeface="Arial" panose="020B0604020202020204"/>
              </a:rPr>
              <a:t>Учебно-методические материалы </a:t>
            </a:r>
            <a:br>
              <a:rPr lang="ru-RU" sz="1600" dirty="0">
                <a:solidFill>
                  <a:srgbClr val="000000"/>
                </a:solidFill>
                <a:latin typeface="Arial" panose="020B0604020202020204"/>
              </a:rPr>
            </a:br>
            <a:r>
              <a:rPr lang="ru-RU" sz="1600" dirty="0">
                <a:solidFill>
                  <a:srgbClr val="000000"/>
                </a:solidFill>
                <a:latin typeface="Arial" panose="020B0604020202020204"/>
              </a:rPr>
              <a:t>для педагогов, обучающихся и родителей</a:t>
            </a:r>
          </a:p>
          <a:p>
            <a:pPr marL="171446" indent="-171446" defTabSz="914354">
              <a:spcBef>
                <a:spcPts val="600"/>
              </a:spcBef>
              <a:buClr>
                <a:srgbClr val="ED1133">
                  <a:lumMod val="75000"/>
                </a:srgbClr>
              </a:buClr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0000"/>
                </a:solidFill>
                <a:latin typeface="Arial" panose="020B0604020202020204"/>
              </a:rPr>
              <a:t>Грабли </a:t>
            </a:r>
            <a:br>
              <a:rPr lang="ru-RU" sz="1600" b="1" dirty="0">
                <a:solidFill>
                  <a:srgbClr val="000000"/>
                </a:solidFill>
                <a:latin typeface="Arial" panose="020B0604020202020204"/>
              </a:rPr>
            </a:br>
            <a:r>
              <a:rPr lang="ru-RU" sz="1600" dirty="0">
                <a:solidFill>
                  <a:srgbClr val="000000"/>
                </a:solidFill>
                <a:latin typeface="Arial" panose="020B0604020202020204"/>
              </a:rPr>
              <a:t>Учимся на чужих ошибках </a:t>
            </a:r>
            <a:br>
              <a:rPr lang="ru-RU" sz="1600" dirty="0">
                <a:solidFill>
                  <a:srgbClr val="000000"/>
                </a:solidFill>
                <a:latin typeface="Arial" panose="020B0604020202020204"/>
              </a:rPr>
            </a:br>
            <a:r>
              <a:rPr lang="ru-RU" sz="1600" dirty="0">
                <a:solidFill>
                  <a:srgbClr val="000000"/>
                </a:solidFill>
                <a:latin typeface="Arial" panose="020B0604020202020204"/>
              </a:rPr>
              <a:t>(каталог мошеннических схем)</a:t>
            </a:r>
            <a:endParaRPr lang="ru-RU" sz="1600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34" name="Овал 33">
            <a:extLst>
              <a:ext uri="{FF2B5EF4-FFF2-40B4-BE49-F238E27FC236}">
                <a16:creationId xmlns="" xmlns:a16="http://schemas.microsoft.com/office/drawing/2014/main" id="{DA7B7515-5BD0-F347-BB22-1A3F1507CB98}"/>
              </a:ext>
            </a:extLst>
          </p:cNvPr>
          <p:cNvSpPr/>
          <p:nvPr/>
        </p:nvSpPr>
        <p:spPr>
          <a:xfrm>
            <a:off x="7415049" y="2868018"/>
            <a:ext cx="72537" cy="72537"/>
          </a:xfrm>
          <a:prstGeom prst="ellipse">
            <a:avLst/>
          </a:prstGeom>
          <a:solidFill>
            <a:schemeClr val="bg1"/>
          </a:solidFill>
          <a:ln w="19050">
            <a:solidFill>
              <a:srgbClr val="0F46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883">
              <a:defRPr/>
            </a:pPr>
            <a:endParaRPr lang="ru-RU" sz="1247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38" name="Овал 37">
            <a:extLst>
              <a:ext uri="{FF2B5EF4-FFF2-40B4-BE49-F238E27FC236}">
                <a16:creationId xmlns="" xmlns:a16="http://schemas.microsoft.com/office/drawing/2014/main" id="{2F81CC8A-51ED-D445-A5B7-5A6712EEFF29}"/>
              </a:ext>
            </a:extLst>
          </p:cNvPr>
          <p:cNvSpPr/>
          <p:nvPr/>
        </p:nvSpPr>
        <p:spPr>
          <a:xfrm>
            <a:off x="7567449" y="3020418"/>
            <a:ext cx="72537" cy="72537"/>
          </a:xfrm>
          <a:prstGeom prst="ellipse">
            <a:avLst/>
          </a:prstGeom>
          <a:solidFill>
            <a:schemeClr val="bg1"/>
          </a:solidFill>
          <a:ln w="19050">
            <a:solidFill>
              <a:srgbClr val="0F46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883">
              <a:defRPr/>
            </a:pPr>
            <a:endParaRPr lang="ru-RU" sz="1247">
              <a:solidFill>
                <a:srgbClr val="FFFFFF"/>
              </a:solidFill>
              <a:latin typeface="Arial" panose="020B060402020202020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036" y="4562780"/>
            <a:ext cx="883433" cy="889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833" y="5659366"/>
            <a:ext cx="872635" cy="888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299" y="2310720"/>
            <a:ext cx="853503" cy="85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301" y="3273503"/>
            <a:ext cx="853503" cy="850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300" y="1317682"/>
            <a:ext cx="853501" cy="85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73382" y="4462019"/>
            <a:ext cx="4090868" cy="1918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>
              <a:spcBef>
                <a:spcPts val="1600"/>
              </a:spcBef>
              <a:buClr>
                <a:srgbClr val="0582BB"/>
              </a:buClr>
            </a:pPr>
            <a:r>
              <a:rPr lang="en-US" sz="1867" b="1" dirty="0">
                <a:solidFill>
                  <a:srgbClr val="000000"/>
                </a:solidFill>
              </a:rPr>
              <a:t>Telegram-</a:t>
            </a:r>
            <a:r>
              <a:rPr lang="ru-RU" sz="1867" b="1" dirty="0">
                <a:solidFill>
                  <a:srgbClr val="000000"/>
                </a:solidFill>
              </a:rPr>
              <a:t>канал Банка России </a:t>
            </a:r>
          </a:p>
          <a:p>
            <a:pPr defTabSz="914354">
              <a:buClr>
                <a:srgbClr val="0582BB"/>
              </a:buClr>
            </a:pPr>
            <a:r>
              <a:rPr lang="ru-RU" sz="1600" dirty="0">
                <a:solidFill>
                  <a:srgbClr val="000000"/>
                </a:solidFill>
                <a:latin typeface="Arial" panose="020B0604020202020204"/>
              </a:rPr>
              <a:t>Оперативная информация </a:t>
            </a:r>
            <a:br>
              <a:rPr lang="ru-RU" sz="1600" dirty="0">
                <a:solidFill>
                  <a:srgbClr val="000000"/>
                </a:solidFill>
                <a:latin typeface="Arial" panose="020B0604020202020204"/>
              </a:rPr>
            </a:br>
            <a:r>
              <a:rPr lang="ru-RU" sz="1600" dirty="0">
                <a:solidFill>
                  <a:srgbClr val="000000"/>
                </a:solidFill>
                <a:latin typeface="Arial" panose="020B0604020202020204"/>
              </a:rPr>
              <a:t>о последних изменениях</a:t>
            </a:r>
            <a:br>
              <a:rPr lang="ru-RU" sz="1600" dirty="0">
                <a:solidFill>
                  <a:srgbClr val="000000"/>
                </a:solidFill>
                <a:latin typeface="Arial" panose="020B0604020202020204"/>
              </a:rPr>
            </a:br>
            <a:endParaRPr lang="ru-RU" sz="133" dirty="0">
              <a:solidFill>
                <a:srgbClr val="000000"/>
              </a:solidFill>
              <a:latin typeface="Arial" panose="020B0604020202020204"/>
            </a:endParaRPr>
          </a:p>
          <a:p>
            <a:pPr defTabSz="914354">
              <a:spcBef>
                <a:spcPts val="1600"/>
              </a:spcBef>
              <a:buClr>
                <a:srgbClr val="0582BB"/>
              </a:buClr>
            </a:pPr>
            <a:r>
              <a:rPr lang="ru-RU" sz="1867" b="1" dirty="0">
                <a:solidFill>
                  <a:srgbClr val="000000"/>
                </a:solidFill>
              </a:rPr>
              <a:t>Мобильное приложение </a:t>
            </a:r>
            <a:br>
              <a:rPr lang="ru-RU" sz="1867" b="1" dirty="0">
                <a:solidFill>
                  <a:srgbClr val="000000"/>
                </a:solidFill>
              </a:rPr>
            </a:br>
            <a:r>
              <a:rPr lang="ru-RU" sz="1867" b="1" dirty="0">
                <a:solidFill>
                  <a:srgbClr val="000000"/>
                </a:solidFill>
              </a:rPr>
              <a:t>ЦБ онлайн</a:t>
            </a:r>
          </a:p>
          <a:p>
            <a:pPr defTabSz="914354">
              <a:buClr>
                <a:srgbClr val="0582BB"/>
              </a:buClr>
            </a:pPr>
            <a:r>
              <a:rPr lang="ru-RU" sz="1600" dirty="0">
                <a:solidFill>
                  <a:srgbClr val="000000"/>
                </a:solidFill>
                <a:latin typeface="Arial" panose="020B0604020202020204"/>
              </a:rPr>
              <a:t>Канал для обращений граждан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129862" y="6393170"/>
            <a:ext cx="581024" cy="365125"/>
          </a:xfrm>
        </p:spPr>
        <p:txBody>
          <a:bodyPr/>
          <a:lstStyle/>
          <a:p>
            <a:fld id="{42ED1534-C449-B249-B62F-D76E8C2D94CB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12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82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30" y="283444"/>
            <a:ext cx="10890913" cy="58821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818891" y="702644"/>
            <a:ext cx="434566" cy="27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851232" y="6391992"/>
            <a:ext cx="2743200" cy="365125"/>
          </a:xfrm>
        </p:spPr>
        <p:txBody>
          <a:bodyPr/>
          <a:lstStyle/>
          <a:p>
            <a:fld id="{CCFB83E3-BEE7-46E5-B339-1A2B0FFA0662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13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20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572"/>
            <a:ext cx="12192000" cy="1389887"/>
          </a:xfrm>
          <a:custGeom>
            <a:avLst/>
            <a:gdLst/>
            <a:ahLst/>
            <a:cxnLst/>
            <a:rect l="l" t="t" r="r" b="b"/>
            <a:pathLst>
              <a:path w="12192000" h="1389887">
                <a:moveTo>
                  <a:pt x="0" y="1389887"/>
                </a:moveTo>
                <a:lnTo>
                  <a:pt x="12192000" y="1389887"/>
                </a:lnTo>
                <a:lnTo>
                  <a:pt x="12192000" y="0"/>
                </a:lnTo>
                <a:lnTo>
                  <a:pt x="0" y="0"/>
                </a:lnTo>
                <a:lnTo>
                  <a:pt x="0" y="13898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394460"/>
            <a:ext cx="12192000" cy="5132832"/>
          </a:xfrm>
          <a:custGeom>
            <a:avLst/>
            <a:gdLst/>
            <a:ahLst/>
            <a:cxnLst/>
            <a:rect l="l" t="t" r="r" b="b"/>
            <a:pathLst>
              <a:path w="12192000" h="5132832">
                <a:moveTo>
                  <a:pt x="0" y="5132832"/>
                </a:moveTo>
                <a:lnTo>
                  <a:pt x="12192000" y="5132832"/>
                </a:lnTo>
                <a:lnTo>
                  <a:pt x="12192000" y="0"/>
                </a:lnTo>
                <a:lnTo>
                  <a:pt x="0" y="0"/>
                </a:lnTo>
                <a:lnTo>
                  <a:pt x="0" y="5132832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74235" y="2627376"/>
            <a:ext cx="8509" cy="2538349"/>
          </a:xfrm>
          <a:custGeom>
            <a:avLst/>
            <a:gdLst/>
            <a:ahLst/>
            <a:cxnLst/>
            <a:rect l="l" t="t" r="r" b="b"/>
            <a:pathLst>
              <a:path w="8509" h="2538349">
                <a:moveTo>
                  <a:pt x="0" y="0"/>
                </a:moveTo>
                <a:lnTo>
                  <a:pt x="8509" y="2538349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79052" y="859536"/>
            <a:ext cx="2772155" cy="1260348"/>
          </a:xfrm>
          <a:custGeom>
            <a:avLst/>
            <a:gdLst/>
            <a:ahLst/>
            <a:cxnLst/>
            <a:rect l="l" t="t" r="r" b="b"/>
            <a:pathLst>
              <a:path w="2772155" h="1260348">
                <a:moveTo>
                  <a:pt x="0" y="1260348"/>
                </a:moveTo>
                <a:lnTo>
                  <a:pt x="2772155" y="1260348"/>
                </a:lnTo>
                <a:lnTo>
                  <a:pt x="2772155" y="0"/>
                </a:lnTo>
                <a:lnTo>
                  <a:pt x="0" y="0"/>
                </a:lnTo>
                <a:lnTo>
                  <a:pt x="0" y="1260348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79052" y="859536"/>
            <a:ext cx="2772155" cy="1260348"/>
          </a:xfrm>
          <a:custGeom>
            <a:avLst/>
            <a:gdLst/>
            <a:ahLst/>
            <a:cxnLst/>
            <a:rect l="l" t="t" r="r" b="b"/>
            <a:pathLst>
              <a:path w="2772155" h="1260348">
                <a:moveTo>
                  <a:pt x="0" y="1260348"/>
                </a:moveTo>
                <a:lnTo>
                  <a:pt x="2772155" y="1260348"/>
                </a:lnTo>
                <a:lnTo>
                  <a:pt x="2772155" y="0"/>
                </a:lnTo>
                <a:lnTo>
                  <a:pt x="0" y="0"/>
                </a:lnTo>
                <a:lnTo>
                  <a:pt x="0" y="1260348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98820" y="859536"/>
            <a:ext cx="3380231" cy="2068068"/>
          </a:xfrm>
          <a:custGeom>
            <a:avLst/>
            <a:gdLst/>
            <a:ahLst/>
            <a:cxnLst/>
            <a:rect l="l" t="t" r="r" b="b"/>
            <a:pathLst>
              <a:path w="3380231" h="2068068">
                <a:moveTo>
                  <a:pt x="0" y="2068068"/>
                </a:moveTo>
                <a:lnTo>
                  <a:pt x="3380231" y="2068068"/>
                </a:lnTo>
                <a:lnTo>
                  <a:pt x="3380231" y="0"/>
                </a:lnTo>
                <a:lnTo>
                  <a:pt x="0" y="0"/>
                </a:lnTo>
                <a:lnTo>
                  <a:pt x="0" y="2068068"/>
                </a:lnTo>
                <a:close/>
              </a:path>
            </a:pathLst>
          </a:custGeom>
          <a:solidFill>
            <a:srgbClr val="AFAF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798820" y="859536"/>
            <a:ext cx="3380231" cy="2068068"/>
          </a:xfrm>
          <a:custGeom>
            <a:avLst/>
            <a:gdLst/>
            <a:ahLst/>
            <a:cxnLst/>
            <a:rect l="l" t="t" r="r" b="b"/>
            <a:pathLst>
              <a:path w="3380231" h="2068068">
                <a:moveTo>
                  <a:pt x="0" y="2068068"/>
                </a:moveTo>
                <a:lnTo>
                  <a:pt x="3380231" y="2068068"/>
                </a:lnTo>
                <a:lnTo>
                  <a:pt x="3380231" y="0"/>
                </a:lnTo>
                <a:lnTo>
                  <a:pt x="0" y="0"/>
                </a:lnTo>
                <a:lnTo>
                  <a:pt x="0" y="2068068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157716" y="3560064"/>
            <a:ext cx="2793492" cy="1667256"/>
          </a:xfrm>
          <a:custGeom>
            <a:avLst/>
            <a:gdLst/>
            <a:ahLst/>
            <a:cxnLst/>
            <a:rect l="l" t="t" r="r" b="b"/>
            <a:pathLst>
              <a:path w="2793492" h="1667255">
                <a:moveTo>
                  <a:pt x="0" y="1667256"/>
                </a:moveTo>
                <a:lnTo>
                  <a:pt x="2793492" y="1667256"/>
                </a:lnTo>
                <a:lnTo>
                  <a:pt x="2793492" y="0"/>
                </a:lnTo>
                <a:lnTo>
                  <a:pt x="0" y="0"/>
                </a:lnTo>
                <a:lnTo>
                  <a:pt x="0" y="1667256"/>
                </a:lnTo>
                <a:close/>
              </a:path>
            </a:pathLst>
          </a:custGeom>
          <a:solidFill>
            <a:srgbClr val="AFAF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157716" y="3560064"/>
            <a:ext cx="2793492" cy="1667256"/>
          </a:xfrm>
          <a:custGeom>
            <a:avLst/>
            <a:gdLst/>
            <a:ahLst/>
            <a:cxnLst/>
            <a:rect l="l" t="t" r="r" b="b"/>
            <a:pathLst>
              <a:path w="2793492" h="1667255">
                <a:moveTo>
                  <a:pt x="0" y="1667256"/>
                </a:moveTo>
                <a:lnTo>
                  <a:pt x="2793492" y="1667256"/>
                </a:lnTo>
                <a:lnTo>
                  <a:pt x="2793492" y="0"/>
                </a:lnTo>
                <a:lnTo>
                  <a:pt x="0" y="0"/>
                </a:lnTo>
                <a:lnTo>
                  <a:pt x="0" y="1667256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797296" y="4351020"/>
            <a:ext cx="3393948" cy="2343912"/>
          </a:xfrm>
          <a:custGeom>
            <a:avLst/>
            <a:gdLst/>
            <a:ahLst/>
            <a:cxnLst/>
            <a:rect l="l" t="t" r="r" b="b"/>
            <a:pathLst>
              <a:path w="3393948" h="2343911">
                <a:moveTo>
                  <a:pt x="0" y="2343911"/>
                </a:moveTo>
                <a:lnTo>
                  <a:pt x="3393948" y="2343911"/>
                </a:lnTo>
                <a:lnTo>
                  <a:pt x="3393948" y="0"/>
                </a:lnTo>
                <a:lnTo>
                  <a:pt x="0" y="0"/>
                </a:lnTo>
                <a:lnTo>
                  <a:pt x="0" y="2343911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797296" y="4351020"/>
            <a:ext cx="3393948" cy="2343912"/>
          </a:xfrm>
          <a:custGeom>
            <a:avLst/>
            <a:gdLst/>
            <a:ahLst/>
            <a:cxnLst/>
            <a:rect l="l" t="t" r="r" b="b"/>
            <a:pathLst>
              <a:path w="3393948" h="2343911">
                <a:moveTo>
                  <a:pt x="0" y="2343911"/>
                </a:moveTo>
                <a:lnTo>
                  <a:pt x="3393948" y="2343911"/>
                </a:lnTo>
                <a:lnTo>
                  <a:pt x="3393948" y="0"/>
                </a:lnTo>
                <a:lnTo>
                  <a:pt x="0" y="0"/>
                </a:lnTo>
                <a:lnTo>
                  <a:pt x="0" y="2343911"/>
                </a:lnTo>
                <a:close/>
              </a:path>
            </a:pathLst>
          </a:custGeom>
          <a:ln w="12191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157716" y="5212079"/>
            <a:ext cx="2793492" cy="1476756"/>
          </a:xfrm>
          <a:custGeom>
            <a:avLst/>
            <a:gdLst/>
            <a:ahLst/>
            <a:cxnLst/>
            <a:rect l="l" t="t" r="r" b="b"/>
            <a:pathLst>
              <a:path w="2793492" h="1476755">
                <a:moveTo>
                  <a:pt x="0" y="1476756"/>
                </a:moveTo>
                <a:lnTo>
                  <a:pt x="2793492" y="1476756"/>
                </a:lnTo>
                <a:lnTo>
                  <a:pt x="2793492" y="0"/>
                </a:lnTo>
                <a:lnTo>
                  <a:pt x="0" y="0"/>
                </a:lnTo>
                <a:lnTo>
                  <a:pt x="0" y="1476756"/>
                </a:lnTo>
                <a:close/>
              </a:path>
            </a:pathLst>
          </a:custGeom>
          <a:solidFill>
            <a:srgbClr val="92929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57716" y="5212079"/>
            <a:ext cx="2793492" cy="1476756"/>
          </a:xfrm>
          <a:custGeom>
            <a:avLst/>
            <a:gdLst/>
            <a:ahLst/>
            <a:cxnLst/>
            <a:rect l="l" t="t" r="r" b="b"/>
            <a:pathLst>
              <a:path w="2793492" h="1476755">
                <a:moveTo>
                  <a:pt x="0" y="1476756"/>
                </a:moveTo>
                <a:lnTo>
                  <a:pt x="2793492" y="1476756"/>
                </a:lnTo>
                <a:lnTo>
                  <a:pt x="2793492" y="0"/>
                </a:lnTo>
                <a:lnTo>
                  <a:pt x="0" y="0"/>
                </a:lnTo>
                <a:lnTo>
                  <a:pt x="0" y="1476756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0" dirty="0" smtClean="0">
                <a:solidFill>
                  <a:srgbClr val="7E7E7E"/>
                </a:solidFill>
                <a:latin typeface="Arial"/>
                <a:cs typeface="Arial"/>
              </a:rPr>
              <a:t>О</a:t>
            </a:r>
            <a:r>
              <a:rPr sz="2800" spc="-100" dirty="0" smtClean="0">
                <a:solidFill>
                  <a:srgbClr val="7E7E7E"/>
                </a:solidFill>
                <a:latin typeface="Arial"/>
                <a:cs typeface="Arial"/>
              </a:rPr>
              <a:t>Т</a:t>
            </a:r>
            <a:r>
              <a:rPr sz="2800" spc="5" dirty="0" smtClean="0">
                <a:solidFill>
                  <a:srgbClr val="7E7E7E"/>
                </a:solidFill>
                <a:latin typeface="Arial"/>
                <a:cs typeface="Arial"/>
              </a:rPr>
              <a:t>Д</a:t>
            </a:r>
            <a:r>
              <a:rPr sz="2800" spc="-5" dirty="0" smtClean="0">
                <a:solidFill>
                  <a:srgbClr val="7E7E7E"/>
                </a:solidFill>
                <a:latin typeface="Arial"/>
                <a:cs typeface="Arial"/>
              </a:rPr>
              <a:t>Е</a:t>
            </a:r>
            <a:r>
              <a:rPr sz="2800" spc="0" dirty="0" smtClean="0">
                <a:solidFill>
                  <a:srgbClr val="7E7E7E"/>
                </a:solidFill>
                <a:latin typeface="Arial"/>
                <a:cs typeface="Arial"/>
              </a:rPr>
              <a:t>Л</a:t>
            </a:r>
            <a:r>
              <a:rPr sz="2800" spc="5" dirty="0" smtClean="0">
                <a:solidFill>
                  <a:srgbClr val="7E7E7E"/>
                </a:solidFill>
                <a:latin typeface="Arial"/>
                <a:cs typeface="Arial"/>
              </a:rPr>
              <a:t>ЕН</a:t>
            </a:r>
            <a:r>
              <a:rPr sz="2800" spc="0" dirty="0" smtClean="0">
                <a:solidFill>
                  <a:srgbClr val="7E7E7E"/>
                </a:solidFill>
                <a:latin typeface="Arial"/>
                <a:cs typeface="Arial"/>
              </a:rPr>
              <a:t>И</a:t>
            </a:r>
            <a:r>
              <a:rPr sz="2800" spc="-20" dirty="0" smtClean="0">
                <a:solidFill>
                  <a:srgbClr val="7E7E7E"/>
                </a:solidFill>
                <a:latin typeface="Arial"/>
                <a:cs typeface="Arial"/>
              </a:rPr>
              <a:t>Е</a:t>
            </a:r>
            <a:r>
              <a:rPr sz="2800" spc="95" dirty="0" smtClean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800" spc="-5" dirty="0" smtClean="0">
                <a:solidFill>
                  <a:srgbClr val="7E7E7E"/>
                </a:solidFill>
                <a:latin typeface="Arial"/>
                <a:cs typeface="Arial"/>
              </a:rPr>
              <a:t>РЕ</a:t>
            </a:r>
            <a:r>
              <a:rPr sz="2800" spc="-10" dirty="0" smtClean="0">
                <a:solidFill>
                  <a:srgbClr val="7E7E7E"/>
                </a:solidFill>
                <a:latin typeface="Arial"/>
                <a:cs typeface="Arial"/>
              </a:rPr>
              <a:t>С</a:t>
            </a:r>
            <a:r>
              <a:rPr sz="2800" spc="-15" dirty="0" smtClean="0">
                <a:solidFill>
                  <a:srgbClr val="7E7E7E"/>
                </a:solidFill>
                <a:latin typeface="Arial"/>
                <a:cs typeface="Arial"/>
              </a:rPr>
              <a:t>П</a:t>
            </a:r>
            <a:r>
              <a:rPr sz="2800" spc="0" dirty="0" smtClean="0">
                <a:solidFill>
                  <a:srgbClr val="7E7E7E"/>
                </a:solidFill>
                <a:latin typeface="Arial"/>
                <a:cs typeface="Arial"/>
              </a:rPr>
              <a:t>У</a:t>
            </a:r>
            <a:r>
              <a:rPr sz="2800" spc="15" dirty="0" smtClean="0">
                <a:solidFill>
                  <a:srgbClr val="7E7E7E"/>
                </a:solidFill>
                <a:latin typeface="Arial"/>
                <a:cs typeface="Arial"/>
              </a:rPr>
              <a:t>БЛ</a:t>
            </a:r>
            <a:r>
              <a:rPr sz="2800" spc="-15" dirty="0" smtClean="0">
                <a:solidFill>
                  <a:srgbClr val="7E7E7E"/>
                </a:solidFill>
                <a:latin typeface="Arial"/>
                <a:cs typeface="Arial"/>
              </a:rPr>
              <a:t>И</a:t>
            </a:r>
            <a:r>
              <a:rPr sz="2800" spc="60" dirty="0" smtClean="0">
                <a:solidFill>
                  <a:srgbClr val="7E7E7E"/>
                </a:solidFill>
                <a:latin typeface="Arial"/>
                <a:cs typeface="Arial"/>
              </a:rPr>
              <a:t>К</a:t>
            </a:r>
            <a:r>
              <a:rPr sz="2800" spc="-20" dirty="0" smtClean="0">
                <a:solidFill>
                  <a:srgbClr val="7E7E7E"/>
                </a:solidFill>
                <a:latin typeface="Arial"/>
                <a:cs typeface="Arial"/>
              </a:rPr>
              <a:t>А</a:t>
            </a:r>
            <a:r>
              <a:rPr sz="2800" spc="100" dirty="0" smtClean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800" spc="0" dirty="0" smtClean="0">
                <a:solidFill>
                  <a:srgbClr val="7E7E7E"/>
                </a:solidFill>
                <a:latin typeface="Arial"/>
                <a:cs typeface="Arial"/>
              </a:rPr>
              <a:t>К</a:t>
            </a:r>
            <a:r>
              <a:rPr sz="2800" spc="-5" dirty="0" smtClean="0">
                <a:solidFill>
                  <a:srgbClr val="7E7E7E"/>
                </a:solidFill>
                <a:latin typeface="Arial"/>
                <a:cs typeface="Arial"/>
              </a:rPr>
              <a:t>Р</a:t>
            </a:r>
            <a:r>
              <a:rPr sz="2800" spc="-10" dirty="0" smtClean="0">
                <a:solidFill>
                  <a:srgbClr val="7E7E7E"/>
                </a:solidFill>
                <a:latin typeface="Arial"/>
                <a:cs typeface="Arial"/>
              </a:rPr>
              <a:t>Ы</a:t>
            </a:r>
            <a:r>
              <a:rPr sz="2800" spc="-25" dirty="0" smtClean="0">
                <a:solidFill>
                  <a:srgbClr val="7E7E7E"/>
                </a:solidFill>
                <a:latin typeface="Arial"/>
                <a:cs typeface="Arial"/>
              </a:rPr>
              <a:t>М</a:t>
            </a:r>
            <a:endParaRPr sz="28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803391" y="2919983"/>
            <a:ext cx="3375660" cy="1438656"/>
          </a:xfrm>
          <a:custGeom>
            <a:avLst/>
            <a:gdLst/>
            <a:ahLst/>
            <a:cxnLst/>
            <a:rect l="l" t="t" r="r" b="b"/>
            <a:pathLst>
              <a:path w="3375659" h="1438656">
                <a:moveTo>
                  <a:pt x="0" y="1438656"/>
                </a:moveTo>
                <a:lnTo>
                  <a:pt x="3375660" y="1438656"/>
                </a:lnTo>
                <a:lnTo>
                  <a:pt x="3375660" y="0"/>
                </a:lnTo>
                <a:lnTo>
                  <a:pt x="0" y="0"/>
                </a:lnTo>
                <a:lnTo>
                  <a:pt x="0" y="1438656"/>
                </a:lnTo>
                <a:close/>
              </a:path>
            </a:pathLst>
          </a:custGeom>
          <a:solidFill>
            <a:srgbClr val="92929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803391" y="2919983"/>
            <a:ext cx="3375660" cy="1438656"/>
          </a:xfrm>
          <a:custGeom>
            <a:avLst/>
            <a:gdLst/>
            <a:ahLst/>
            <a:cxnLst/>
            <a:rect l="l" t="t" r="r" b="b"/>
            <a:pathLst>
              <a:path w="3375659" h="1438656">
                <a:moveTo>
                  <a:pt x="0" y="1438656"/>
                </a:moveTo>
                <a:lnTo>
                  <a:pt x="3375660" y="1438656"/>
                </a:lnTo>
                <a:lnTo>
                  <a:pt x="3375660" y="0"/>
                </a:lnTo>
                <a:lnTo>
                  <a:pt x="0" y="0"/>
                </a:lnTo>
                <a:lnTo>
                  <a:pt x="0" y="1438656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91243" y="2106167"/>
            <a:ext cx="2759963" cy="1438655"/>
          </a:xfrm>
          <a:custGeom>
            <a:avLst/>
            <a:gdLst/>
            <a:ahLst/>
            <a:cxnLst/>
            <a:rect l="l" t="t" r="r" b="b"/>
            <a:pathLst>
              <a:path w="2759963" h="1438655">
                <a:moveTo>
                  <a:pt x="0" y="1438655"/>
                </a:moveTo>
                <a:lnTo>
                  <a:pt x="2759963" y="1438655"/>
                </a:lnTo>
                <a:lnTo>
                  <a:pt x="2759963" y="0"/>
                </a:lnTo>
                <a:lnTo>
                  <a:pt x="0" y="0"/>
                </a:lnTo>
                <a:lnTo>
                  <a:pt x="0" y="1438655"/>
                </a:lnTo>
                <a:close/>
              </a:path>
            </a:pathLst>
          </a:custGeom>
          <a:solidFill>
            <a:srgbClr val="92929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191243" y="2106167"/>
            <a:ext cx="2759963" cy="1438655"/>
          </a:xfrm>
          <a:custGeom>
            <a:avLst/>
            <a:gdLst/>
            <a:ahLst/>
            <a:cxnLst/>
            <a:rect l="l" t="t" r="r" b="b"/>
            <a:pathLst>
              <a:path w="2759963" h="1438655">
                <a:moveTo>
                  <a:pt x="0" y="1438655"/>
                </a:moveTo>
                <a:lnTo>
                  <a:pt x="2759963" y="1438655"/>
                </a:lnTo>
                <a:lnTo>
                  <a:pt x="2759963" y="0"/>
                </a:lnTo>
                <a:lnTo>
                  <a:pt x="0" y="0"/>
                </a:lnTo>
                <a:lnTo>
                  <a:pt x="0" y="1438655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74775" y="1450847"/>
            <a:ext cx="3099816" cy="49545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00683" y="1476755"/>
            <a:ext cx="2997707" cy="4852416"/>
          </a:xfrm>
          <a:custGeom>
            <a:avLst/>
            <a:gdLst/>
            <a:ahLst/>
            <a:cxnLst/>
            <a:rect l="l" t="t" r="r" b="b"/>
            <a:pathLst>
              <a:path w="2997707" h="4852416">
                <a:moveTo>
                  <a:pt x="0" y="4852416"/>
                </a:moveTo>
                <a:lnTo>
                  <a:pt x="2997707" y="4852416"/>
                </a:lnTo>
                <a:lnTo>
                  <a:pt x="2997707" y="0"/>
                </a:lnTo>
                <a:lnTo>
                  <a:pt x="0" y="0"/>
                </a:lnTo>
                <a:lnTo>
                  <a:pt x="0" y="4852416"/>
                </a:lnTo>
                <a:close/>
              </a:path>
            </a:pathLst>
          </a:custGeom>
          <a:solidFill>
            <a:srgbClr val="AFAF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67739" y="1808975"/>
            <a:ext cx="1247394" cy="2888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67739" y="1961375"/>
            <a:ext cx="1363218" cy="28881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036116" y="1849882"/>
            <a:ext cx="1214755" cy="3162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аспр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000" spc="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тр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нение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 пе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ч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атной пр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од</a:t>
            </a:r>
            <a:r>
              <a:rPr sz="1000" spc="-35" dirty="0" smtClean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кц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endParaRPr sz="10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010411" y="2389619"/>
            <a:ext cx="1213865" cy="2888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10411" y="2542019"/>
            <a:ext cx="1296162" cy="28881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078788" y="2429636"/>
            <a:ext cx="1146810" cy="3162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аспр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000" spc="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тр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нение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 нар</a:t>
            </a:r>
            <a:r>
              <a:rPr sz="1000" spc="-40" dirty="0" smtClean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ной</a:t>
            </a:r>
            <a:r>
              <a:rPr sz="1000" spc="2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ы</a:t>
            </a:r>
            <a:endParaRPr sz="10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022603" y="2933687"/>
            <a:ext cx="1067561" cy="28881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22603" y="3086087"/>
            <a:ext cx="886206" cy="28881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22603" y="3238487"/>
            <a:ext cx="532638" cy="28881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380744" y="3238487"/>
            <a:ext cx="656082" cy="28881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091895" y="2974594"/>
            <a:ext cx="883919" cy="4686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аз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000" spc="-20" dirty="0" smtClean="0">
                <a:solidFill>
                  <a:srgbClr val="FFFFFF"/>
                </a:solidFill>
                <a:latin typeface="Arial"/>
                <a:cs typeface="Arial"/>
              </a:rPr>
              <a:t>щ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ен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000" spc="1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spc="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оц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000" spc="-20" dirty="0" smtClean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ьных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spc="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етях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1000" spc="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000" spc="-20" dirty="0" smtClean="0">
                <a:solidFill>
                  <a:srgbClr val="FFFFFF"/>
                </a:solidFill>
                <a:latin typeface="Arial"/>
                <a:cs typeface="Arial"/>
              </a:rPr>
              <a:t>й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тах)</a:t>
            </a:r>
            <a:endParaRPr sz="10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054608" y="3589007"/>
            <a:ext cx="450341" cy="28881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054608" y="3741407"/>
            <a:ext cx="874014" cy="28881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054608" y="3893807"/>
            <a:ext cx="829817" cy="28881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1122984" y="3629659"/>
            <a:ext cx="725170" cy="4686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Х</a:t>
            </a:r>
            <a:endParaRPr sz="1000">
              <a:latin typeface="Arial"/>
              <a:cs typeface="Arial"/>
            </a:endParaRPr>
          </a:p>
          <a:p>
            <a:pPr marL="12700" marR="12700">
              <a:lnSpc>
                <a:spcPct val="100000"/>
              </a:lnSpc>
            </a:pP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(п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ат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ы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 по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000" spc="-35" dirty="0" smtClean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ч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ния)</a:t>
            </a:r>
            <a:endParaRPr sz="100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014983" y="4299191"/>
            <a:ext cx="881634" cy="28881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014983" y="4451591"/>
            <a:ext cx="1000505" cy="28881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1083360" y="4339844"/>
            <a:ext cx="851535" cy="3162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000" spc="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000" spc="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яц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я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 в</a:t>
            </a:r>
            <a:r>
              <a:rPr sz="1000" spc="-20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оли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ков</a:t>
            </a:r>
            <a:endParaRPr sz="100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1037844" y="4870691"/>
            <a:ext cx="881633" cy="28881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037844" y="5023091"/>
            <a:ext cx="995933" cy="28881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1105916" y="4911090"/>
            <a:ext cx="847090" cy="3162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000" spc="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000" spc="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яц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я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 а</a:t>
            </a:r>
            <a:r>
              <a:rPr sz="1000" spc="-40" dirty="0" smtClean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ди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endParaRPr sz="1000">
              <a:latin typeface="Arial"/>
              <a:cs typeface="Arial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075944" y="5425440"/>
            <a:ext cx="1041654" cy="28881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1144930" y="5466994"/>
            <a:ext cx="854710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ат</a:t>
            </a:r>
            <a:r>
              <a:rPr sz="1000" spc="-20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ч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000" spc="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endParaRPr sz="1000">
              <a:latin typeface="Arial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1075944" y="5577840"/>
            <a:ext cx="639318" cy="28881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229611" y="2363736"/>
            <a:ext cx="1476756" cy="5272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589276" y="2369832"/>
            <a:ext cx="755891" cy="58215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255520" y="2389632"/>
            <a:ext cx="1374647" cy="425195"/>
          </a:xfrm>
          <a:custGeom>
            <a:avLst/>
            <a:gdLst/>
            <a:ahLst/>
            <a:cxnLst/>
            <a:rect l="l" t="t" r="r" b="b"/>
            <a:pathLst>
              <a:path w="1374648" h="425195">
                <a:moveTo>
                  <a:pt x="1303782" y="0"/>
                </a:moveTo>
                <a:lnTo>
                  <a:pt x="57928" y="1180"/>
                </a:lnTo>
                <a:lnTo>
                  <a:pt x="21297" y="20237"/>
                </a:lnTo>
                <a:lnTo>
                  <a:pt x="1479" y="56399"/>
                </a:lnTo>
                <a:lnTo>
                  <a:pt x="0" y="70865"/>
                </a:lnTo>
                <a:lnTo>
                  <a:pt x="1180" y="367267"/>
                </a:lnTo>
                <a:lnTo>
                  <a:pt x="20237" y="403898"/>
                </a:lnTo>
                <a:lnTo>
                  <a:pt x="56399" y="423716"/>
                </a:lnTo>
                <a:lnTo>
                  <a:pt x="70866" y="425195"/>
                </a:lnTo>
                <a:lnTo>
                  <a:pt x="1316719" y="424015"/>
                </a:lnTo>
                <a:lnTo>
                  <a:pt x="1353350" y="404958"/>
                </a:lnTo>
                <a:lnTo>
                  <a:pt x="1373168" y="368796"/>
                </a:lnTo>
                <a:lnTo>
                  <a:pt x="1374647" y="354329"/>
                </a:lnTo>
                <a:lnTo>
                  <a:pt x="1373467" y="57928"/>
                </a:lnTo>
                <a:lnTo>
                  <a:pt x="1354410" y="21297"/>
                </a:lnTo>
                <a:lnTo>
                  <a:pt x="1318248" y="1479"/>
                </a:lnTo>
                <a:lnTo>
                  <a:pt x="1303782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2740279" y="2459482"/>
            <a:ext cx="405130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 smtClean="0">
                <a:solidFill>
                  <a:srgbClr val="FFFF00"/>
                </a:solidFill>
                <a:latin typeface="Arial"/>
                <a:cs typeface="Arial"/>
              </a:rPr>
              <a:t>167</a:t>
            </a:r>
            <a:endParaRPr sz="180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2203704" y="2965665"/>
            <a:ext cx="1476756" cy="60354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334767" y="2887954"/>
            <a:ext cx="1243596" cy="749833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229611" y="2991611"/>
            <a:ext cx="1374648" cy="501396"/>
          </a:xfrm>
          <a:custGeom>
            <a:avLst/>
            <a:gdLst/>
            <a:ahLst/>
            <a:cxnLst/>
            <a:rect l="l" t="t" r="r" b="b"/>
            <a:pathLst>
              <a:path w="1374648" h="501396">
                <a:moveTo>
                  <a:pt x="1291082" y="0"/>
                </a:moveTo>
                <a:lnTo>
                  <a:pt x="79054" y="120"/>
                </a:lnTo>
                <a:lnTo>
                  <a:pt x="38999" y="12890"/>
                </a:lnTo>
                <a:lnTo>
                  <a:pt x="10715" y="42637"/>
                </a:lnTo>
                <a:lnTo>
                  <a:pt x="0" y="83565"/>
                </a:lnTo>
                <a:lnTo>
                  <a:pt x="120" y="422341"/>
                </a:lnTo>
                <a:lnTo>
                  <a:pt x="12890" y="462396"/>
                </a:lnTo>
                <a:lnTo>
                  <a:pt x="42637" y="490680"/>
                </a:lnTo>
                <a:lnTo>
                  <a:pt x="83565" y="501396"/>
                </a:lnTo>
                <a:lnTo>
                  <a:pt x="1295593" y="501275"/>
                </a:lnTo>
                <a:lnTo>
                  <a:pt x="1335648" y="488505"/>
                </a:lnTo>
                <a:lnTo>
                  <a:pt x="1363932" y="458758"/>
                </a:lnTo>
                <a:lnTo>
                  <a:pt x="1374648" y="417829"/>
                </a:lnTo>
                <a:lnTo>
                  <a:pt x="1374527" y="79054"/>
                </a:lnTo>
                <a:lnTo>
                  <a:pt x="1361757" y="38999"/>
                </a:lnTo>
                <a:lnTo>
                  <a:pt x="1332010" y="10715"/>
                </a:lnTo>
                <a:lnTo>
                  <a:pt x="1291082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2410205" y="2978150"/>
            <a:ext cx="1014094" cy="5340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>
              <a:lnSpc>
                <a:spcPct val="100000"/>
              </a:lnSpc>
            </a:pPr>
            <a:r>
              <a:rPr sz="1800" spc="-5" dirty="0" smtClean="0">
                <a:solidFill>
                  <a:srgbClr val="FFFF00"/>
                </a:solidFill>
                <a:latin typeface="Arial"/>
                <a:cs typeface="Arial"/>
              </a:rPr>
              <a:t>34</a:t>
            </a:r>
            <a:endParaRPr sz="1800">
              <a:latin typeface="Arial"/>
              <a:cs typeface="Arial"/>
            </a:endParaRPr>
          </a:p>
          <a:p>
            <a:pPr marR="0" algn="ctr">
              <a:lnSpc>
                <a:spcPct val="100000"/>
              </a:lnSpc>
              <a:spcBef>
                <a:spcPts val="25"/>
              </a:spcBef>
            </a:pPr>
            <a:r>
              <a:rPr sz="800" i="1" spc="-5" dirty="0" smtClean="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800" i="1" spc="0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800" i="1" spc="-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i="1" spc="-10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800" i="1" spc="0" dirty="0" smtClean="0">
                <a:solidFill>
                  <a:srgbClr val="FFFFFF"/>
                </a:solidFill>
                <a:latin typeface="Arial"/>
                <a:cs typeface="Arial"/>
              </a:rPr>
              <a:t>.ч.</a:t>
            </a:r>
            <a:r>
              <a:rPr sz="800" i="1" spc="-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i="1" spc="-5" dirty="0" smtClean="0">
                <a:latin typeface="Arial"/>
                <a:cs typeface="Arial"/>
              </a:rPr>
              <a:t>1</a:t>
            </a:r>
            <a:r>
              <a:rPr sz="800" i="1" spc="0" dirty="0" smtClean="0">
                <a:latin typeface="Arial"/>
                <a:cs typeface="Arial"/>
              </a:rPr>
              <a:t>8</a:t>
            </a:r>
            <a:r>
              <a:rPr sz="800" i="1" spc="10" dirty="0" smtClean="0">
                <a:latin typeface="Arial"/>
                <a:cs typeface="Arial"/>
              </a:rPr>
              <a:t> </a:t>
            </a:r>
            <a:r>
              <a:rPr sz="800" i="1" spc="0" dirty="0" smtClean="0">
                <a:solidFill>
                  <a:srgbClr val="FFFFFF"/>
                </a:solidFill>
                <a:latin typeface="Arial"/>
                <a:cs typeface="Arial"/>
              </a:rPr>
              <a:t>пос</a:t>
            </a:r>
            <a:r>
              <a:rPr sz="800" i="1" spc="-10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800" i="1" spc="-5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800" i="1" spc="0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800" i="1" spc="-1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i="1" spc="0" dirty="0" smtClean="0">
                <a:solidFill>
                  <a:srgbClr val="FFFFFF"/>
                </a:solidFill>
                <a:latin typeface="Arial"/>
                <a:cs typeface="Arial"/>
              </a:rPr>
              <a:t>по</a:t>
            </a:r>
            <a:endParaRPr sz="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800" i="1" dirty="0" smtClean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800" i="1" spc="-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800" i="1" spc="0" dirty="0" smtClean="0">
                <a:solidFill>
                  <a:srgbClr val="FFFFFF"/>
                </a:solidFill>
                <a:latin typeface="Arial"/>
                <a:cs typeface="Arial"/>
              </a:rPr>
              <a:t>бе</a:t>
            </a:r>
            <a:r>
              <a:rPr sz="800" i="1" spc="-1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800" i="1" spc="0" dirty="0" smtClean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sz="800" i="1" spc="-1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800" i="1" spc="-5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800" i="1" spc="0" dirty="0" smtClean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800" i="1" spc="-1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800" i="1" spc="-1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800" i="1" spc="0" dirty="0" smtClean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800" i="1" spc="-5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800" i="1" spc="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800" i="1" spc="-1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800" i="1" spc="-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800" i="1" spc="0" dirty="0" smtClean="0">
                <a:solidFill>
                  <a:srgbClr val="FFFFFF"/>
                </a:solidFill>
                <a:latin typeface="Arial"/>
                <a:cs typeface="Arial"/>
              </a:rPr>
              <a:t>)</a:t>
            </a:r>
            <a:endParaRPr sz="800">
              <a:latin typeface="Arial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2221992" y="3668280"/>
            <a:ext cx="1476756" cy="5272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391155" y="3674376"/>
            <a:ext cx="1135392" cy="582155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247900" y="3694176"/>
            <a:ext cx="1374648" cy="425196"/>
          </a:xfrm>
          <a:custGeom>
            <a:avLst/>
            <a:gdLst/>
            <a:ahLst/>
            <a:cxnLst/>
            <a:rect l="l" t="t" r="r" b="b"/>
            <a:pathLst>
              <a:path w="1374648" h="425196">
                <a:moveTo>
                  <a:pt x="1303782" y="0"/>
                </a:moveTo>
                <a:lnTo>
                  <a:pt x="57928" y="1180"/>
                </a:lnTo>
                <a:lnTo>
                  <a:pt x="21297" y="20237"/>
                </a:lnTo>
                <a:lnTo>
                  <a:pt x="1479" y="56399"/>
                </a:lnTo>
                <a:lnTo>
                  <a:pt x="0" y="70866"/>
                </a:lnTo>
                <a:lnTo>
                  <a:pt x="1180" y="367267"/>
                </a:lnTo>
                <a:lnTo>
                  <a:pt x="20237" y="403898"/>
                </a:lnTo>
                <a:lnTo>
                  <a:pt x="56399" y="423716"/>
                </a:lnTo>
                <a:lnTo>
                  <a:pt x="70866" y="425196"/>
                </a:lnTo>
                <a:lnTo>
                  <a:pt x="1316719" y="424015"/>
                </a:lnTo>
                <a:lnTo>
                  <a:pt x="1353350" y="404958"/>
                </a:lnTo>
                <a:lnTo>
                  <a:pt x="1373168" y="368796"/>
                </a:lnTo>
                <a:lnTo>
                  <a:pt x="1374648" y="354330"/>
                </a:lnTo>
                <a:lnTo>
                  <a:pt x="1373467" y="57928"/>
                </a:lnTo>
                <a:lnTo>
                  <a:pt x="1354410" y="21297"/>
                </a:lnTo>
                <a:lnTo>
                  <a:pt x="1318248" y="1479"/>
                </a:lnTo>
                <a:lnTo>
                  <a:pt x="1303782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2542794" y="3764533"/>
            <a:ext cx="784860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 smtClean="0">
                <a:solidFill>
                  <a:srgbClr val="FFFF00"/>
                </a:solidFill>
                <a:latin typeface="Arial"/>
                <a:cs typeface="Arial"/>
              </a:rPr>
              <a:t>850000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2229611" y="4242815"/>
            <a:ext cx="1476756" cy="52578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589276" y="4248924"/>
            <a:ext cx="755891" cy="582155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255520" y="4268723"/>
            <a:ext cx="1374647" cy="423671"/>
          </a:xfrm>
          <a:custGeom>
            <a:avLst/>
            <a:gdLst/>
            <a:ahLst/>
            <a:cxnLst/>
            <a:rect l="l" t="t" r="r" b="b"/>
            <a:pathLst>
              <a:path w="1374648" h="423672">
                <a:moveTo>
                  <a:pt x="1304035" y="0"/>
                </a:moveTo>
                <a:lnTo>
                  <a:pt x="58072" y="1110"/>
                </a:lnTo>
                <a:lnTo>
                  <a:pt x="21357" y="20021"/>
                </a:lnTo>
                <a:lnTo>
                  <a:pt x="1484" y="56143"/>
                </a:lnTo>
                <a:lnTo>
                  <a:pt x="0" y="70612"/>
                </a:lnTo>
                <a:lnTo>
                  <a:pt x="1110" y="365599"/>
                </a:lnTo>
                <a:lnTo>
                  <a:pt x="20021" y="402314"/>
                </a:lnTo>
                <a:lnTo>
                  <a:pt x="56143" y="422187"/>
                </a:lnTo>
                <a:lnTo>
                  <a:pt x="70612" y="423671"/>
                </a:lnTo>
                <a:lnTo>
                  <a:pt x="1316575" y="422561"/>
                </a:lnTo>
                <a:lnTo>
                  <a:pt x="1353290" y="403650"/>
                </a:lnTo>
                <a:lnTo>
                  <a:pt x="1373163" y="367528"/>
                </a:lnTo>
                <a:lnTo>
                  <a:pt x="1374647" y="353059"/>
                </a:lnTo>
                <a:lnTo>
                  <a:pt x="1373537" y="58072"/>
                </a:lnTo>
                <a:lnTo>
                  <a:pt x="1354626" y="21357"/>
                </a:lnTo>
                <a:lnTo>
                  <a:pt x="1318504" y="1484"/>
                </a:lnTo>
                <a:lnTo>
                  <a:pt x="1304035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2740279" y="4338573"/>
            <a:ext cx="405130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 smtClean="0">
                <a:solidFill>
                  <a:srgbClr val="FFFF00"/>
                </a:solidFill>
                <a:latin typeface="Arial"/>
                <a:cs typeface="Arial"/>
              </a:rPr>
              <a:t>270</a:t>
            </a:r>
            <a:endParaRPr sz="1800">
              <a:latin typeface="Arial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2221992" y="4811280"/>
            <a:ext cx="1476756" cy="5272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706623" y="4817376"/>
            <a:ext cx="502958" cy="582155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247900" y="4837176"/>
            <a:ext cx="1374648" cy="425196"/>
          </a:xfrm>
          <a:custGeom>
            <a:avLst/>
            <a:gdLst/>
            <a:ahLst/>
            <a:cxnLst/>
            <a:rect l="l" t="t" r="r" b="b"/>
            <a:pathLst>
              <a:path w="1374648" h="425196">
                <a:moveTo>
                  <a:pt x="1303782" y="0"/>
                </a:moveTo>
                <a:lnTo>
                  <a:pt x="57928" y="1180"/>
                </a:lnTo>
                <a:lnTo>
                  <a:pt x="21297" y="20237"/>
                </a:lnTo>
                <a:lnTo>
                  <a:pt x="1479" y="56399"/>
                </a:lnTo>
                <a:lnTo>
                  <a:pt x="0" y="70866"/>
                </a:lnTo>
                <a:lnTo>
                  <a:pt x="1180" y="367267"/>
                </a:lnTo>
                <a:lnTo>
                  <a:pt x="20237" y="403898"/>
                </a:lnTo>
                <a:lnTo>
                  <a:pt x="56399" y="423716"/>
                </a:lnTo>
                <a:lnTo>
                  <a:pt x="70866" y="425196"/>
                </a:lnTo>
                <a:lnTo>
                  <a:pt x="1316719" y="424015"/>
                </a:lnTo>
                <a:lnTo>
                  <a:pt x="1353350" y="404958"/>
                </a:lnTo>
                <a:lnTo>
                  <a:pt x="1373168" y="368796"/>
                </a:lnTo>
                <a:lnTo>
                  <a:pt x="1374648" y="354330"/>
                </a:lnTo>
                <a:lnTo>
                  <a:pt x="1373467" y="57928"/>
                </a:lnTo>
                <a:lnTo>
                  <a:pt x="1354410" y="21297"/>
                </a:lnTo>
                <a:lnTo>
                  <a:pt x="1318248" y="1479"/>
                </a:lnTo>
                <a:lnTo>
                  <a:pt x="1303782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2858261" y="4907915"/>
            <a:ext cx="153035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dirty="0" smtClean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800">
              <a:latin typeface="Arial"/>
              <a:cs typeface="Arial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2203704" y="5434584"/>
            <a:ext cx="1476756" cy="52578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627376" y="5440679"/>
            <a:ext cx="629386" cy="582155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229611" y="5460491"/>
            <a:ext cx="1374648" cy="423672"/>
          </a:xfrm>
          <a:custGeom>
            <a:avLst/>
            <a:gdLst/>
            <a:ahLst/>
            <a:cxnLst/>
            <a:rect l="l" t="t" r="r" b="b"/>
            <a:pathLst>
              <a:path w="1374648" h="423672">
                <a:moveTo>
                  <a:pt x="1304036" y="0"/>
                </a:moveTo>
                <a:lnTo>
                  <a:pt x="58072" y="1110"/>
                </a:lnTo>
                <a:lnTo>
                  <a:pt x="21357" y="20021"/>
                </a:lnTo>
                <a:lnTo>
                  <a:pt x="1484" y="56143"/>
                </a:lnTo>
                <a:lnTo>
                  <a:pt x="0" y="70612"/>
                </a:lnTo>
                <a:lnTo>
                  <a:pt x="1110" y="365603"/>
                </a:lnTo>
                <a:lnTo>
                  <a:pt x="20021" y="402319"/>
                </a:lnTo>
                <a:lnTo>
                  <a:pt x="56143" y="422188"/>
                </a:lnTo>
                <a:lnTo>
                  <a:pt x="70612" y="423672"/>
                </a:lnTo>
                <a:lnTo>
                  <a:pt x="1316575" y="422561"/>
                </a:lnTo>
                <a:lnTo>
                  <a:pt x="1353290" y="403654"/>
                </a:lnTo>
                <a:lnTo>
                  <a:pt x="1373163" y="367531"/>
                </a:lnTo>
                <a:lnTo>
                  <a:pt x="1374648" y="353060"/>
                </a:lnTo>
                <a:lnTo>
                  <a:pt x="1373537" y="58072"/>
                </a:lnTo>
                <a:lnTo>
                  <a:pt x="1354626" y="21357"/>
                </a:lnTo>
                <a:lnTo>
                  <a:pt x="1318504" y="1484"/>
                </a:lnTo>
                <a:lnTo>
                  <a:pt x="1304036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258567" y="1770900"/>
            <a:ext cx="1476756" cy="5272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490216" y="1776996"/>
            <a:ext cx="1008900" cy="582155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284476" y="1796795"/>
            <a:ext cx="1374648" cy="425195"/>
          </a:xfrm>
          <a:custGeom>
            <a:avLst/>
            <a:gdLst/>
            <a:ahLst/>
            <a:cxnLst/>
            <a:rect l="l" t="t" r="r" b="b"/>
            <a:pathLst>
              <a:path w="1374648" h="425195">
                <a:moveTo>
                  <a:pt x="1303782" y="0"/>
                </a:moveTo>
                <a:lnTo>
                  <a:pt x="57928" y="1180"/>
                </a:lnTo>
                <a:lnTo>
                  <a:pt x="21297" y="20237"/>
                </a:lnTo>
                <a:lnTo>
                  <a:pt x="1479" y="56399"/>
                </a:lnTo>
                <a:lnTo>
                  <a:pt x="0" y="70865"/>
                </a:lnTo>
                <a:lnTo>
                  <a:pt x="1180" y="367267"/>
                </a:lnTo>
                <a:lnTo>
                  <a:pt x="20237" y="403898"/>
                </a:lnTo>
                <a:lnTo>
                  <a:pt x="56399" y="423716"/>
                </a:lnTo>
                <a:lnTo>
                  <a:pt x="70866" y="425195"/>
                </a:lnTo>
                <a:lnTo>
                  <a:pt x="1316719" y="424015"/>
                </a:lnTo>
                <a:lnTo>
                  <a:pt x="1353350" y="404958"/>
                </a:lnTo>
                <a:lnTo>
                  <a:pt x="1373168" y="368796"/>
                </a:lnTo>
                <a:lnTo>
                  <a:pt x="1374648" y="354329"/>
                </a:lnTo>
                <a:lnTo>
                  <a:pt x="1373467" y="57928"/>
                </a:lnTo>
                <a:lnTo>
                  <a:pt x="1354410" y="21297"/>
                </a:lnTo>
                <a:lnTo>
                  <a:pt x="1318248" y="1479"/>
                </a:lnTo>
                <a:lnTo>
                  <a:pt x="1303782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2641854" y="1866900"/>
            <a:ext cx="657860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 smtClean="0">
                <a:solidFill>
                  <a:srgbClr val="FFFF00"/>
                </a:solidFill>
                <a:latin typeface="Arial"/>
                <a:cs typeface="Arial"/>
              </a:rPr>
              <a:t>14500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4434840" y="859536"/>
            <a:ext cx="1347215" cy="2743200"/>
          </a:xfrm>
          <a:custGeom>
            <a:avLst/>
            <a:gdLst/>
            <a:ahLst/>
            <a:cxnLst/>
            <a:rect l="l" t="t" r="r" b="b"/>
            <a:pathLst>
              <a:path w="1347215" h="2743200">
                <a:moveTo>
                  <a:pt x="0" y="2743200"/>
                </a:moveTo>
                <a:lnTo>
                  <a:pt x="1347215" y="2743200"/>
                </a:lnTo>
                <a:lnTo>
                  <a:pt x="1347215" y="0"/>
                </a:lnTo>
                <a:lnTo>
                  <a:pt x="0" y="0"/>
                </a:lnTo>
                <a:lnTo>
                  <a:pt x="0" y="274320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434840" y="859536"/>
            <a:ext cx="1347215" cy="2743200"/>
          </a:xfrm>
          <a:custGeom>
            <a:avLst/>
            <a:gdLst/>
            <a:ahLst/>
            <a:cxnLst/>
            <a:rect l="l" t="t" r="r" b="b"/>
            <a:pathLst>
              <a:path w="1347215" h="2743200">
                <a:moveTo>
                  <a:pt x="0" y="2743200"/>
                </a:moveTo>
                <a:lnTo>
                  <a:pt x="1347215" y="2743200"/>
                </a:lnTo>
                <a:lnTo>
                  <a:pt x="1347215" y="0"/>
                </a:lnTo>
                <a:lnTo>
                  <a:pt x="0" y="0"/>
                </a:lnTo>
                <a:lnTo>
                  <a:pt x="0" y="2743200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437888" y="3617976"/>
            <a:ext cx="1374648" cy="3102864"/>
          </a:xfrm>
          <a:custGeom>
            <a:avLst/>
            <a:gdLst/>
            <a:ahLst/>
            <a:cxnLst/>
            <a:rect l="l" t="t" r="r" b="b"/>
            <a:pathLst>
              <a:path w="1374648" h="3102863">
                <a:moveTo>
                  <a:pt x="0" y="3102864"/>
                </a:moveTo>
                <a:lnTo>
                  <a:pt x="1374648" y="3102864"/>
                </a:lnTo>
                <a:lnTo>
                  <a:pt x="1374648" y="0"/>
                </a:lnTo>
                <a:lnTo>
                  <a:pt x="0" y="0"/>
                </a:lnTo>
                <a:lnTo>
                  <a:pt x="0" y="3102864"/>
                </a:lnTo>
                <a:close/>
              </a:path>
            </a:pathLst>
          </a:custGeom>
          <a:solidFill>
            <a:srgbClr val="92929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437888" y="3617976"/>
            <a:ext cx="1374648" cy="3102864"/>
          </a:xfrm>
          <a:custGeom>
            <a:avLst/>
            <a:gdLst/>
            <a:ahLst/>
            <a:cxnLst/>
            <a:rect l="l" t="t" r="r" b="b"/>
            <a:pathLst>
              <a:path w="1374648" h="3102863">
                <a:moveTo>
                  <a:pt x="0" y="3102864"/>
                </a:moveTo>
                <a:lnTo>
                  <a:pt x="1374648" y="3102864"/>
                </a:lnTo>
                <a:lnTo>
                  <a:pt x="1374648" y="0"/>
                </a:lnTo>
                <a:lnTo>
                  <a:pt x="0" y="0"/>
                </a:lnTo>
                <a:lnTo>
                  <a:pt x="0" y="3102864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390644" y="3950195"/>
            <a:ext cx="1693291" cy="2706751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536947" y="4143755"/>
            <a:ext cx="1123188" cy="2136648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6074664" y="790955"/>
            <a:ext cx="3119628" cy="2368169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6269735" y="986027"/>
            <a:ext cx="2549652" cy="179832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9381743" y="810768"/>
            <a:ext cx="2526919" cy="1556003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9576816" y="1005839"/>
            <a:ext cx="1956816" cy="986027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5868923" y="2877311"/>
            <a:ext cx="3515995" cy="1804416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6063996" y="3072383"/>
            <a:ext cx="2945892" cy="1234439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383784" y="898787"/>
            <a:ext cx="1747901" cy="2814701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536947" y="1039367"/>
            <a:ext cx="1178052" cy="2244852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5957315" y="4328136"/>
            <a:ext cx="3500628" cy="2529860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6152388" y="4523232"/>
            <a:ext cx="2930652" cy="2011680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9095231" y="2001011"/>
            <a:ext cx="3035935" cy="1847088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290304" y="2196083"/>
            <a:ext cx="2465831" cy="1277112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235440" y="3448811"/>
            <a:ext cx="2895727" cy="1994915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9430511" y="3643884"/>
            <a:ext cx="2325624" cy="1424939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9265919" y="5114492"/>
            <a:ext cx="2926079" cy="1743505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460992" y="5309615"/>
            <a:ext cx="2392679" cy="1232916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1439" y="1588020"/>
            <a:ext cx="762012" cy="655307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17347" y="1613916"/>
            <a:ext cx="659892" cy="553212"/>
          </a:xfrm>
          <a:custGeom>
            <a:avLst/>
            <a:gdLst/>
            <a:ahLst/>
            <a:cxnLst/>
            <a:rect l="l" t="t" r="r" b="b"/>
            <a:pathLst>
              <a:path w="659892" h="553212">
                <a:moveTo>
                  <a:pt x="329945" y="0"/>
                </a:moveTo>
                <a:lnTo>
                  <a:pt x="276428" y="3619"/>
                </a:lnTo>
                <a:lnTo>
                  <a:pt x="225659" y="14100"/>
                </a:lnTo>
                <a:lnTo>
                  <a:pt x="178318" y="30871"/>
                </a:lnTo>
                <a:lnTo>
                  <a:pt x="135086" y="53364"/>
                </a:lnTo>
                <a:lnTo>
                  <a:pt x="96640" y="81010"/>
                </a:lnTo>
                <a:lnTo>
                  <a:pt x="63661" y="113239"/>
                </a:lnTo>
                <a:lnTo>
                  <a:pt x="36828" y="149482"/>
                </a:lnTo>
                <a:lnTo>
                  <a:pt x="16821" y="189171"/>
                </a:lnTo>
                <a:lnTo>
                  <a:pt x="4318" y="231735"/>
                </a:lnTo>
                <a:lnTo>
                  <a:pt x="0" y="276606"/>
                </a:lnTo>
                <a:lnTo>
                  <a:pt x="1093" y="299294"/>
                </a:lnTo>
                <a:lnTo>
                  <a:pt x="9589" y="343082"/>
                </a:lnTo>
                <a:lnTo>
                  <a:pt x="25929" y="384280"/>
                </a:lnTo>
                <a:lnTo>
                  <a:pt x="49434" y="422317"/>
                </a:lnTo>
                <a:lnTo>
                  <a:pt x="79425" y="456624"/>
                </a:lnTo>
                <a:lnTo>
                  <a:pt x="115222" y="486633"/>
                </a:lnTo>
                <a:lnTo>
                  <a:pt x="156146" y="511773"/>
                </a:lnTo>
                <a:lnTo>
                  <a:pt x="201518" y="531477"/>
                </a:lnTo>
                <a:lnTo>
                  <a:pt x="250657" y="545173"/>
                </a:lnTo>
                <a:lnTo>
                  <a:pt x="302885" y="552295"/>
                </a:lnTo>
                <a:lnTo>
                  <a:pt x="329945" y="553212"/>
                </a:lnTo>
                <a:lnTo>
                  <a:pt x="357006" y="552295"/>
                </a:lnTo>
                <a:lnTo>
                  <a:pt x="409234" y="545173"/>
                </a:lnTo>
                <a:lnTo>
                  <a:pt x="458373" y="531477"/>
                </a:lnTo>
                <a:lnTo>
                  <a:pt x="503745" y="511773"/>
                </a:lnTo>
                <a:lnTo>
                  <a:pt x="544669" y="486633"/>
                </a:lnTo>
                <a:lnTo>
                  <a:pt x="580466" y="456624"/>
                </a:lnTo>
                <a:lnTo>
                  <a:pt x="610457" y="422317"/>
                </a:lnTo>
                <a:lnTo>
                  <a:pt x="633962" y="384280"/>
                </a:lnTo>
                <a:lnTo>
                  <a:pt x="650302" y="343082"/>
                </a:lnTo>
                <a:lnTo>
                  <a:pt x="658798" y="299294"/>
                </a:lnTo>
                <a:lnTo>
                  <a:pt x="659892" y="276606"/>
                </a:lnTo>
                <a:lnTo>
                  <a:pt x="658798" y="253917"/>
                </a:lnTo>
                <a:lnTo>
                  <a:pt x="650302" y="210129"/>
                </a:lnTo>
                <a:lnTo>
                  <a:pt x="633962" y="168931"/>
                </a:lnTo>
                <a:lnTo>
                  <a:pt x="610457" y="130894"/>
                </a:lnTo>
                <a:lnTo>
                  <a:pt x="580466" y="96587"/>
                </a:lnTo>
                <a:lnTo>
                  <a:pt x="544669" y="66578"/>
                </a:lnTo>
                <a:lnTo>
                  <a:pt x="503745" y="41438"/>
                </a:lnTo>
                <a:lnTo>
                  <a:pt x="458373" y="21734"/>
                </a:lnTo>
                <a:lnTo>
                  <a:pt x="409234" y="8038"/>
                </a:lnTo>
                <a:lnTo>
                  <a:pt x="357006" y="916"/>
                </a:lnTo>
                <a:lnTo>
                  <a:pt x="329945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70687" y="1630705"/>
            <a:ext cx="603542" cy="565378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96595" y="1656588"/>
            <a:ext cx="501396" cy="463296"/>
          </a:xfrm>
          <a:custGeom>
            <a:avLst/>
            <a:gdLst/>
            <a:ahLst/>
            <a:cxnLst/>
            <a:rect l="l" t="t" r="r" b="b"/>
            <a:pathLst>
              <a:path w="501396" h="463296">
                <a:moveTo>
                  <a:pt x="250697" y="0"/>
                </a:moveTo>
                <a:lnTo>
                  <a:pt x="210033" y="3033"/>
                </a:lnTo>
                <a:lnTo>
                  <a:pt x="171458" y="11814"/>
                </a:lnTo>
                <a:lnTo>
                  <a:pt x="135488" y="25864"/>
                </a:lnTo>
                <a:lnTo>
                  <a:pt x="87546" y="55777"/>
                </a:lnTo>
                <a:lnTo>
                  <a:pt x="48370" y="94859"/>
                </a:lnTo>
                <a:lnTo>
                  <a:pt x="19701" y="141499"/>
                </a:lnTo>
                <a:lnTo>
                  <a:pt x="3281" y="194084"/>
                </a:lnTo>
                <a:lnTo>
                  <a:pt x="0" y="231648"/>
                </a:lnTo>
                <a:lnTo>
                  <a:pt x="831" y="250640"/>
                </a:lnTo>
                <a:lnTo>
                  <a:pt x="12780" y="304848"/>
                </a:lnTo>
                <a:lnTo>
                  <a:pt x="37560" y="353649"/>
                </a:lnTo>
                <a:lnTo>
                  <a:pt x="73428" y="395430"/>
                </a:lnTo>
                <a:lnTo>
                  <a:pt x="118641" y="428578"/>
                </a:lnTo>
                <a:lnTo>
                  <a:pt x="153115" y="445085"/>
                </a:lnTo>
                <a:lnTo>
                  <a:pt x="190452" y="456561"/>
                </a:lnTo>
                <a:lnTo>
                  <a:pt x="230137" y="462527"/>
                </a:lnTo>
                <a:lnTo>
                  <a:pt x="250697" y="463296"/>
                </a:lnTo>
                <a:lnTo>
                  <a:pt x="271258" y="462527"/>
                </a:lnTo>
                <a:lnTo>
                  <a:pt x="310943" y="456561"/>
                </a:lnTo>
                <a:lnTo>
                  <a:pt x="348280" y="445085"/>
                </a:lnTo>
                <a:lnTo>
                  <a:pt x="382754" y="428578"/>
                </a:lnTo>
                <a:lnTo>
                  <a:pt x="427967" y="395430"/>
                </a:lnTo>
                <a:lnTo>
                  <a:pt x="463835" y="353649"/>
                </a:lnTo>
                <a:lnTo>
                  <a:pt x="488615" y="304848"/>
                </a:lnTo>
                <a:lnTo>
                  <a:pt x="500564" y="250640"/>
                </a:lnTo>
                <a:lnTo>
                  <a:pt x="501396" y="231648"/>
                </a:lnTo>
                <a:lnTo>
                  <a:pt x="500564" y="212655"/>
                </a:lnTo>
                <a:lnTo>
                  <a:pt x="488615" y="158447"/>
                </a:lnTo>
                <a:lnTo>
                  <a:pt x="463835" y="109646"/>
                </a:lnTo>
                <a:lnTo>
                  <a:pt x="427967" y="67865"/>
                </a:lnTo>
                <a:lnTo>
                  <a:pt x="382754" y="34717"/>
                </a:lnTo>
                <a:lnTo>
                  <a:pt x="348280" y="18210"/>
                </a:lnTo>
                <a:lnTo>
                  <a:pt x="310943" y="6734"/>
                </a:lnTo>
                <a:lnTo>
                  <a:pt x="271258" y="768"/>
                </a:lnTo>
                <a:lnTo>
                  <a:pt x="250697" y="0"/>
                </a:lnTo>
                <a:close/>
              </a:path>
            </a:pathLst>
          </a:custGeom>
          <a:solidFill>
            <a:srgbClr val="AFAF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3339" y="1551457"/>
            <a:ext cx="951318" cy="897610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48411" y="1746504"/>
            <a:ext cx="381000" cy="327660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91439" y="2209812"/>
            <a:ext cx="762012" cy="655307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17347" y="2235707"/>
            <a:ext cx="659892" cy="553212"/>
          </a:xfrm>
          <a:custGeom>
            <a:avLst/>
            <a:gdLst/>
            <a:ahLst/>
            <a:cxnLst/>
            <a:rect l="l" t="t" r="r" b="b"/>
            <a:pathLst>
              <a:path w="659892" h="553212">
                <a:moveTo>
                  <a:pt x="329945" y="0"/>
                </a:moveTo>
                <a:lnTo>
                  <a:pt x="276428" y="3619"/>
                </a:lnTo>
                <a:lnTo>
                  <a:pt x="225659" y="14100"/>
                </a:lnTo>
                <a:lnTo>
                  <a:pt x="178318" y="30871"/>
                </a:lnTo>
                <a:lnTo>
                  <a:pt x="135086" y="53364"/>
                </a:lnTo>
                <a:lnTo>
                  <a:pt x="96640" y="81010"/>
                </a:lnTo>
                <a:lnTo>
                  <a:pt x="63661" y="113239"/>
                </a:lnTo>
                <a:lnTo>
                  <a:pt x="36828" y="149482"/>
                </a:lnTo>
                <a:lnTo>
                  <a:pt x="16821" y="189171"/>
                </a:lnTo>
                <a:lnTo>
                  <a:pt x="4318" y="231735"/>
                </a:lnTo>
                <a:lnTo>
                  <a:pt x="0" y="276605"/>
                </a:lnTo>
                <a:lnTo>
                  <a:pt x="1093" y="299294"/>
                </a:lnTo>
                <a:lnTo>
                  <a:pt x="9589" y="343082"/>
                </a:lnTo>
                <a:lnTo>
                  <a:pt x="25929" y="384280"/>
                </a:lnTo>
                <a:lnTo>
                  <a:pt x="49434" y="422317"/>
                </a:lnTo>
                <a:lnTo>
                  <a:pt x="79425" y="456624"/>
                </a:lnTo>
                <a:lnTo>
                  <a:pt x="115222" y="486633"/>
                </a:lnTo>
                <a:lnTo>
                  <a:pt x="156146" y="511773"/>
                </a:lnTo>
                <a:lnTo>
                  <a:pt x="201518" y="531477"/>
                </a:lnTo>
                <a:lnTo>
                  <a:pt x="250657" y="545173"/>
                </a:lnTo>
                <a:lnTo>
                  <a:pt x="302885" y="552295"/>
                </a:lnTo>
                <a:lnTo>
                  <a:pt x="329945" y="553212"/>
                </a:lnTo>
                <a:lnTo>
                  <a:pt x="357006" y="552295"/>
                </a:lnTo>
                <a:lnTo>
                  <a:pt x="409234" y="545173"/>
                </a:lnTo>
                <a:lnTo>
                  <a:pt x="458373" y="531477"/>
                </a:lnTo>
                <a:lnTo>
                  <a:pt x="503745" y="511773"/>
                </a:lnTo>
                <a:lnTo>
                  <a:pt x="544669" y="486633"/>
                </a:lnTo>
                <a:lnTo>
                  <a:pt x="580466" y="456624"/>
                </a:lnTo>
                <a:lnTo>
                  <a:pt x="610457" y="422317"/>
                </a:lnTo>
                <a:lnTo>
                  <a:pt x="633962" y="384280"/>
                </a:lnTo>
                <a:lnTo>
                  <a:pt x="650302" y="343082"/>
                </a:lnTo>
                <a:lnTo>
                  <a:pt x="658798" y="299294"/>
                </a:lnTo>
                <a:lnTo>
                  <a:pt x="659892" y="276605"/>
                </a:lnTo>
                <a:lnTo>
                  <a:pt x="658798" y="253917"/>
                </a:lnTo>
                <a:lnTo>
                  <a:pt x="650302" y="210129"/>
                </a:lnTo>
                <a:lnTo>
                  <a:pt x="633962" y="168931"/>
                </a:lnTo>
                <a:lnTo>
                  <a:pt x="610457" y="130894"/>
                </a:lnTo>
                <a:lnTo>
                  <a:pt x="580466" y="96587"/>
                </a:lnTo>
                <a:lnTo>
                  <a:pt x="544669" y="66578"/>
                </a:lnTo>
                <a:lnTo>
                  <a:pt x="503745" y="41438"/>
                </a:lnTo>
                <a:lnTo>
                  <a:pt x="458373" y="21734"/>
                </a:lnTo>
                <a:lnTo>
                  <a:pt x="409234" y="8038"/>
                </a:lnTo>
                <a:lnTo>
                  <a:pt x="357006" y="916"/>
                </a:lnTo>
                <a:lnTo>
                  <a:pt x="329945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55447" y="2247925"/>
            <a:ext cx="601954" cy="565378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181355" y="2273807"/>
            <a:ext cx="499872" cy="463295"/>
          </a:xfrm>
          <a:custGeom>
            <a:avLst/>
            <a:gdLst/>
            <a:ahLst/>
            <a:cxnLst/>
            <a:rect l="l" t="t" r="r" b="b"/>
            <a:pathLst>
              <a:path w="499872" h="463295">
                <a:moveTo>
                  <a:pt x="249936" y="0"/>
                </a:moveTo>
                <a:lnTo>
                  <a:pt x="209394" y="3033"/>
                </a:lnTo>
                <a:lnTo>
                  <a:pt x="170936" y="11814"/>
                </a:lnTo>
                <a:lnTo>
                  <a:pt x="135075" y="25864"/>
                </a:lnTo>
                <a:lnTo>
                  <a:pt x="87280" y="55777"/>
                </a:lnTo>
                <a:lnTo>
                  <a:pt x="48223" y="94859"/>
                </a:lnTo>
                <a:lnTo>
                  <a:pt x="19641" y="141499"/>
                </a:lnTo>
                <a:lnTo>
                  <a:pt x="3271" y="194084"/>
                </a:lnTo>
                <a:lnTo>
                  <a:pt x="0" y="231647"/>
                </a:lnTo>
                <a:lnTo>
                  <a:pt x="828" y="250640"/>
                </a:lnTo>
                <a:lnTo>
                  <a:pt x="12741" y="304848"/>
                </a:lnTo>
                <a:lnTo>
                  <a:pt x="37446" y="353649"/>
                </a:lnTo>
                <a:lnTo>
                  <a:pt x="73204" y="395430"/>
                </a:lnTo>
                <a:lnTo>
                  <a:pt x="118280" y="428578"/>
                </a:lnTo>
                <a:lnTo>
                  <a:pt x="152649" y="445085"/>
                </a:lnTo>
                <a:lnTo>
                  <a:pt x="189873" y="456561"/>
                </a:lnTo>
                <a:lnTo>
                  <a:pt x="229437" y="462527"/>
                </a:lnTo>
                <a:lnTo>
                  <a:pt x="249936" y="463295"/>
                </a:lnTo>
                <a:lnTo>
                  <a:pt x="270434" y="462527"/>
                </a:lnTo>
                <a:lnTo>
                  <a:pt x="309998" y="456561"/>
                </a:lnTo>
                <a:lnTo>
                  <a:pt x="347222" y="445085"/>
                </a:lnTo>
                <a:lnTo>
                  <a:pt x="381591" y="428578"/>
                </a:lnTo>
                <a:lnTo>
                  <a:pt x="426667" y="395430"/>
                </a:lnTo>
                <a:lnTo>
                  <a:pt x="462425" y="353649"/>
                </a:lnTo>
                <a:lnTo>
                  <a:pt x="487130" y="304848"/>
                </a:lnTo>
                <a:lnTo>
                  <a:pt x="499043" y="250640"/>
                </a:lnTo>
                <a:lnTo>
                  <a:pt x="499872" y="231647"/>
                </a:lnTo>
                <a:lnTo>
                  <a:pt x="499043" y="212655"/>
                </a:lnTo>
                <a:lnTo>
                  <a:pt x="487130" y="158447"/>
                </a:lnTo>
                <a:lnTo>
                  <a:pt x="462425" y="109646"/>
                </a:lnTo>
                <a:lnTo>
                  <a:pt x="426667" y="67865"/>
                </a:lnTo>
                <a:lnTo>
                  <a:pt x="381591" y="34717"/>
                </a:lnTo>
                <a:lnTo>
                  <a:pt x="347222" y="18210"/>
                </a:lnTo>
                <a:lnTo>
                  <a:pt x="309998" y="6734"/>
                </a:lnTo>
                <a:lnTo>
                  <a:pt x="270434" y="768"/>
                </a:lnTo>
                <a:lnTo>
                  <a:pt x="249936" y="0"/>
                </a:lnTo>
                <a:close/>
              </a:path>
            </a:pathLst>
          </a:custGeom>
          <a:solidFill>
            <a:srgbClr val="AFAF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0" y="2156472"/>
            <a:ext cx="1077582" cy="926706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128015" y="2351532"/>
            <a:ext cx="574548" cy="356615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83819" y="2830093"/>
            <a:ext cx="760488" cy="656818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109728" y="2855976"/>
            <a:ext cx="658368" cy="554736"/>
          </a:xfrm>
          <a:custGeom>
            <a:avLst/>
            <a:gdLst/>
            <a:ahLst/>
            <a:cxnLst/>
            <a:rect l="l" t="t" r="r" b="b"/>
            <a:pathLst>
              <a:path w="658368" h="554736">
                <a:moveTo>
                  <a:pt x="329184" y="0"/>
                </a:moveTo>
                <a:lnTo>
                  <a:pt x="275789" y="3630"/>
                </a:lnTo>
                <a:lnTo>
                  <a:pt x="225137" y="14142"/>
                </a:lnTo>
                <a:lnTo>
                  <a:pt x="177906" y="30963"/>
                </a:lnTo>
                <a:lnTo>
                  <a:pt x="134773" y="53522"/>
                </a:lnTo>
                <a:lnTo>
                  <a:pt x="96416" y="81248"/>
                </a:lnTo>
                <a:lnTo>
                  <a:pt x="63514" y="113568"/>
                </a:lnTo>
                <a:lnTo>
                  <a:pt x="36743" y="149912"/>
                </a:lnTo>
                <a:lnTo>
                  <a:pt x="16782" y="189707"/>
                </a:lnTo>
                <a:lnTo>
                  <a:pt x="4308" y="232383"/>
                </a:lnTo>
                <a:lnTo>
                  <a:pt x="0" y="277368"/>
                </a:lnTo>
                <a:lnTo>
                  <a:pt x="1091" y="300113"/>
                </a:lnTo>
                <a:lnTo>
                  <a:pt x="9567" y="344014"/>
                </a:lnTo>
                <a:lnTo>
                  <a:pt x="25869" y="385321"/>
                </a:lnTo>
                <a:lnTo>
                  <a:pt x="49319" y="423462"/>
                </a:lnTo>
                <a:lnTo>
                  <a:pt x="79241" y="457866"/>
                </a:lnTo>
                <a:lnTo>
                  <a:pt x="114955" y="487960"/>
                </a:lnTo>
                <a:lnTo>
                  <a:pt x="155785" y="513174"/>
                </a:lnTo>
                <a:lnTo>
                  <a:pt x="201051" y="532935"/>
                </a:lnTo>
                <a:lnTo>
                  <a:pt x="250078" y="546673"/>
                </a:lnTo>
                <a:lnTo>
                  <a:pt x="302186" y="553816"/>
                </a:lnTo>
                <a:lnTo>
                  <a:pt x="329184" y="554736"/>
                </a:lnTo>
                <a:lnTo>
                  <a:pt x="356181" y="553816"/>
                </a:lnTo>
                <a:lnTo>
                  <a:pt x="408289" y="546673"/>
                </a:lnTo>
                <a:lnTo>
                  <a:pt x="457316" y="532935"/>
                </a:lnTo>
                <a:lnTo>
                  <a:pt x="502582" y="513174"/>
                </a:lnTo>
                <a:lnTo>
                  <a:pt x="543412" y="487960"/>
                </a:lnTo>
                <a:lnTo>
                  <a:pt x="579126" y="457866"/>
                </a:lnTo>
                <a:lnTo>
                  <a:pt x="609048" y="423462"/>
                </a:lnTo>
                <a:lnTo>
                  <a:pt x="632498" y="385321"/>
                </a:lnTo>
                <a:lnTo>
                  <a:pt x="648800" y="344014"/>
                </a:lnTo>
                <a:lnTo>
                  <a:pt x="657276" y="300113"/>
                </a:lnTo>
                <a:lnTo>
                  <a:pt x="658368" y="277368"/>
                </a:lnTo>
                <a:lnTo>
                  <a:pt x="657276" y="254622"/>
                </a:lnTo>
                <a:lnTo>
                  <a:pt x="648800" y="210721"/>
                </a:lnTo>
                <a:lnTo>
                  <a:pt x="632498" y="169414"/>
                </a:lnTo>
                <a:lnTo>
                  <a:pt x="609048" y="131273"/>
                </a:lnTo>
                <a:lnTo>
                  <a:pt x="579126" y="96869"/>
                </a:lnTo>
                <a:lnTo>
                  <a:pt x="543412" y="66775"/>
                </a:lnTo>
                <a:lnTo>
                  <a:pt x="502582" y="41561"/>
                </a:lnTo>
                <a:lnTo>
                  <a:pt x="457316" y="21800"/>
                </a:lnTo>
                <a:lnTo>
                  <a:pt x="408289" y="8062"/>
                </a:lnTo>
                <a:lnTo>
                  <a:pt x="356181" y="919"/>
                </a:lnTo>
                <a:lnTo>
                  <a:pt x="329184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63068" y="2866669"/>
            <a:ext cx="601954" cy="565378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88976" y="2892551"/>
            <a:ext cx="499872" cy="463296"/>
          </a:xfrm>
          <a:custGeom>
            <a:avLst/>
            <a:gdLst/>
            <a:ahLst/>
            <a:cxnLst/>
            <a:rect l="l" t="t" r="r" b="b"/>
            <a:pathLst>
              <a:path w="499872" h="463296">
                <a:moveTo>
                  <a:pt x="249936" y="0"/>
                </a:moveTo>
                <a:lnTo>
                  <a:pt x="209394" y="3033"/>
                </a:lnTo>
                <a:lnTo>
                  <a:pt x="170936" y="11814"/>
                </a:lnTo>
                <a:lnTo>
                  <a:pt x="135075" y="25864"/>
                </a:lnTo>
                <a:lnTo>
                  <a:pt x="87280" y="55777"/>
                </a:lnTo>
                <a:lnTo>
                  <a:pt x="48223" y="94859"/>
                </a:lnTo>
                <a:lnTo>
                  <a:pt x="19641" y="141499"/>
                </a:lnTo>
                <a:lnTo>
                  <a:pt x="3271" y="194084"/>
                </a:lnTo>
                <a:lnTo>
                  <a:pt x="0" y="231648"/>
                </a:lnTo>
                <a:lnTo>
                  <a:pt x="828" y="250640"/>
                </a:lnTo>
                <a:lnTo>
                  <a:pt x="12741" y="304848"/>
                </a:lnTo>
                <a:lnTo>
                  <a:pt x="37446" y="353649"/>
                </a:lnTo>
                <a:lnTo>
                  <a:pt x="73204" y="395430"/>
                </a:lnTo>
                <a:lnTo>
                  <a:pt x="118280" y="428578"/>
                </a:lnTo>
                <a:lnTo>
                  <a:pt x="152649" y="445085"/>
                </a:lnTo>
                <a:lnTo>
                  <a:pt x="189873" y="456561"/>
                </a:lnTo>
                <a:lnTo>
                  <a:pt x="229437" y="462527"/>
                </a:lnTo>
                <a:lnTo>
                  <a:pt x="249936" y="463296"/>
                </a:lnTo>
                <a:lnTo>
                  <a:pt x="270434" y="462527"/>
                </a:lnTo>
                <a:lnTo>
                  <a:pt x="309998" y="456561"/>
                </a:lnTo>
                <a:lnTo>
                  <a:pt x="347222" y="445085"/>
                </a:lnTo>
                <a:lnTo>
                  <a:pt x="381591" y="428578"/>
                </a:lnTo>
                <a:lnTo>
                  <a:pt x="426667" y="395430"/>
                </a:lnTo>
                <a:lnTo>
                  <a:pt x="462425" y="353649"/>
                </a:lnTo>
                <a:lnTo>
                  <a:pt x="487130" y="304848"/>
                </a:lnTo>
                <a:lnTo>
                  <a:pt x="499043" y="250640"/>
                </a:lnTo>
                <a:lnTo>
                  <a:pt x="499872" y="231648"/>
                </a:lnTo>
                <a:lnTo>
                  <a:pt x="499043" y="212655"/>
                </a:lnTo>
                <a:lnTo>
                  <a:pt x="487130" y="158447"/>
                </a:lnTo>
                <a:lnTo>
                  <a:pt x="462425" y="109646"/>
                </a:lnTo>
                <a:lnTo>
                  <a:pt x="426667" y="67865"/>
                </a:lnTo>
                <a:lnTo>
                  <a:pt x="381591" y="34717"/>
                </a:lnTo>
                <a:lnTo>
                  <a:pt x="347222" y="18210"/>
                </a:lnTo>
                <a:lnTo>
                  <a:pt x="309998" y="6734"/>
                </a:lnTo>
                <a:lnTo>
                  <a:pt x="270434" y="768"/>
                </a:lnTo>
                <a:lnTo>
                  <a:pt x="249936" y="0"/>
                </a:lnTo>
                <a:close/>
              </a:path>
            </a:pathLst>
          </a:custGeom>
          <a:solidFill>
            <a:srgbClr val="AFAF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68580" y="2801150"/>
            <a:ext cx="955802" cy="824445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63652" y="2996183"/>
            <a:ext cx="385572" cy="254508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76200" y="4791481"/>
            <a:ext cx="760488" cy="656818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02107" y="4817364"/>
            <a:ext cx="658368" cy="554736"/>
          </a:xfrm>
          <a:custGeom>
            <a:avLst/>
            <a:gdLst/>
            <a:ahLst/>
            <a:cxnLst/>
            <a:rect l="l" t="t" r="r" b="b"/>
            <a:pathLst>
              <a:path w="658368" h="554736">
                <a:moveTo>
                  <a:pt x="329184" y="0"/>
                </a:moveTo>
                <a:lnTo>
                  <a:pt x="275789" y="3630"/>
                </a:lnTo>
                <a:lnTo>
                  <a:pt x="225137" y="14142"/>
                </a:lnTo>
                <a:lnTo>
                  <a:pt x="177906" y="30963"/>
                </a:lnTo>
                <a:lnTo>
                  <a:pt x="134773" y="53522"/>
                </a:lnTo>
                <a:lnTo>
                  <a:pt x="96416" y="81248"/>
                </a:lnTo>
                <a:lnTo>
                  <a:pt x="63514" y="113568"/>
                </a:lnTo>
                <a:lnTo>
                  <a:pt x="36743" y="149912"/>
                </a:lnTo>
                <a:lnTo>
                  <a:pt x="16782" y="189707"/>
                </a:lnTo>
                <a:lnTo>
                  <a:pt x="4308" y="232383"/>
                </a:lnTo>
                <a:lnTo>
                  <a:pt x="0" y="277368"/>
                </a:lnTo>
                <a:lnTo>
                  <a:pt x="1091" y="300113"/>
                </a:lnTo>
                <a:lnTo>
                  <a:pt x="9567" y="344014"/>
                </a:lnTo>
                <a:lnTo>
                  <a:pt x="25869" y="385321"/>
                </a:lnTo>
                <a:lnTo>
                  <a:pt x="49319" y="423462"/>
                </a:lnTo>
                <a:lnTo>
                  <a:pt x="79241" y="457866"/>
                </a:lnTo>
                <a:lnTo>
                  <a:pt x="114955" y="487960"/>
                </a:lnTo>
                <a:lnTo>
                  <a:pt x="155785" y="513174"/>
                </a:lnTo>
                <a:lnTo>
                  <a:pt x="201051" y="532935"/>
                </a:lnTo>
                <a:lnTo>
                  <a:pt x="250078" y="546673"/>
                </a:lnTo>
                <a:lnTo>
                  <a:pt x="302186" y="553816"/>
                </a:lnTo>
                <a:lnTo>
                  <a:pt x="329184" y="554736"/>
                </a:lnTo>
                <a:lnTo>
                  <a:pt x="356181" y="553816"/>
                </a:lnTo>
                <a:lnTo>
                  <a:pt x="408289" y="546673"/>
                </a:lnTo>
                <a:lnTo>
                  <a:pt x="457316" y="532935"/>
                </a:lnTo>
                <a:lnTo>
                  <a:pt x="502582" y="513174"/>
                </a:lnTo>
                <a:lnTo>
                  <a:pt x="543412" y="487960"/>
                </a:lnTo>
                <a:lnTo>
                  <a:pt x="579126" y="457866"/>
                </a:lnTo>
                <a:lnTo>
                  <a:pt x="609048" y="423462"/>
                </a:lnTo>
                <a:lnTo>
                  <a:pt x="632498" y="385321"/>
                </a:lnTo>
                <a:lnTo>
                  <a:pt x="648800" y="344014"/>
                </a:lnTo>
                <a:lnTo>
                  <a:pt x="657276" y="300113"/>
                </a:lnTo>
                <a:lnTo>
                  <a:pt x="658368" y="277368"/>
                </a:lnTo>
                <a:lnTo>
                  <a:pt x="657276" y="254622"/>
                </a:lnTo>
                <a:lnTo>
                  <a:pt x="648800" y="210721"/>
                </a:lnTo>
                <a:lnTo>
                  <a:pt x="632498" y="169414"/>
                </a:lnTo>
                <a:lnTo>
                  <a:pt x="609048" y="131273"/>
                </a:lnTo>
                <a:lnTo>
                  <a:pt x="579126" y="96869"/>
                </a:lnTo>
                <a:lnTo>
                  <a:pt x="543412" y="66775"/>
                </a:lnTo>
                <a:lnTo>
                  <a:pt x="502582" y="41561"/>
                </a:lnTo>
                <a:lnTo>
                  <a:pt x="457316" y="21800"/>
                </a:lnTo>
                <a:lnTo>
                  <a:pt x="408289" y="8062"/>
                </a:lnTo>
                <a:lnTo>
                  <a:pt x="356181" y="919"/>
                </a:lnTo>
                <a:lnTo>
                  <a:pt x="329184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155447" y="4818913"/>
            <a:ext cx="601954" cy="565378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81355" y="4844796"/>
            <a:ext cx="499872" cy="463296"/>
          </a:xfrm>
          <a:custGeom>
            <a:avLst/>
            <a:gdLst/>
            <a:ahLst/>
            <a:cxnLst/>
            <a:rect l="l" t="t" r="r" b="b"/>
            <a:pathLst>
              <a:path w="499872" h="463296">
                <a:moveTo>
                  <a:pt x="249936" y="0"/>
                </a:moveTo>
                <a:lnTo>
                  <a:pt x="209394" y="3033"/>
                </a:lnTo>
                <a:lnTo>
                  <a:pt x="170936" y="11814"/>
                </a:lnTo>
                <a:lnTo>
                  <a:pt x="135075" y="25864"/>
                </a:lnTo>
                <a:lnTo>
                  <a:pt x="87280" y="55777"/>
                </a:lnTo>
                <a:lnTo>
                  <a:pt x="48223" y="94859"/>
                </a:lnTo>
                <a:lnTo>
                  <a:pt x="19641" y="141499"/>
                </a:lnTo>
                <a:lnTo>
                  <a:pt x="3271" y="194084"/>
                </a:lnTo>
                <a:lnTo>
                  <a:pt x="0" y="231647"/>
                </a:lnTo>
                <a:lnTo>
                  <a:pt x="828" y="250640"/>
                </a:lnTo>
                <a:lnTo>
                  <a:pt x="12741" y="304848"/>
                </a:lnTo>
                <a:lnTo>
                  <a:pt x="37446" y="353649"/>
                </a:lnTo>
                <a:lnTo>
                  <a:pt x="73204" y="395430"/>
                </a:lnTo>
                <a:lnTo>
                  <a:pt x="118280" y="428578"/>
                </a:lnTo>
                <a:lnTo>
                  <a:pt x="152649" y="445085"/>
                </a:lnTo>
                <a:lnTo>
                  <a:pt x="189873" y="456561"/>
                </a:lnTo>
                <a:lnTo>
                  <a:pt x="229437" y="462527"/>
                </a:lnTo>
                <a:lnTo>
                  <a:pt x="249936" y="463295"/>
                </a:lnTo>
                <a:lnTo>
                  <a:pt x="270434" y="462527"/>
                </a:lnTo>
                <a:lnTo>
                  <a:pt x="309998" y="456561"/>
                </a:lnTo>
                <a:lnTo>
                  <a:pt x="347222" y="445085"/>
                </a:lnTo>
                <a:lnTo>
                  <a:pt x="381591" y="428578"/>
                </a:lnTo>
                <a:lnTo>
                  <a:pt x="426667" y="395430"/>
                </a:lnTo>
                <a:lnTo>
                  <a:pt x="462425" y="353649"/>
                </a:lnTo>
                <a:lnTo>
                  <a:pt x="487130" y="304848"/>
                </a:lnTo>
                <a:lnTo>
                  <a:pt x="499043" y="250640"/>
                </a:lnTo>
                <a:lnTo>
                  <a:pt x="499872" y="231647"/>
                </a:lnTo>
                <a:lnTo>
                  <a:pt x="499043" y="212655"/>
                </a:lnTo>
                <a:lnTo>
                  <a:pt x="487130" y="158447"/>
                </a:lnTo>
                <a:lnTo>
                  <a:pt x="462425" y="109646"/>
                </a:lnTo>
                <a:lnTo>
                  <a:pt x="426667" y="67865"/>
                </a:lnTo>
                <a:lnTo>
                  <a:pt x="381591" y="34717"/>
                </a:lnTo>
                <a:lnTo>
                  <a:pt x="347222" y="18210"/>
                </a:lnTo>
                <a:lnTo>
                  <a:pt x="309998" y="6734"/>
                </a:lnTo>
                <a:lnTo>
                  <a:pt x="270434" y="768"/>
                </a:lnTo>
                <a:lnTo>
                  <a:pt x="249936" y="0"/>
                </a:lnTo>
                <a:close/>
              </a:path>
            </a:pathLst>
          </a:custGeom>
          <a:solidFill>
            <a:srgbClr val="AFAF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11252" y="4739652"/>
            <a:ext cx="834885" cy="834885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06324" y="4934711"/>
            <a:ext cx="265176" cy="265175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9915" y="5433059"/>
            <a:ext cx="762012" cy="656818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115823" y="5458967"/>
            <a:ext cx="659892" cy="554735"/>
          </a:xfrm>
          <a:custGeom>
            <a:avLst/>
            <a:gdLst/>
            <a:ahLst/>
            <a:cxnLst/>
            <a:rect l="l" t="t" r="r" b="b"/>
            <a:pathLst>
              <a:path w="659892" h="554736">
                <a:moveTo>
                  <a:pt x="329946" y="0"/>
                </a:moveTo>
                <a:lnTo>
                  <a:pt x="276428" y="3630"/>
                </a:lnTo>
                <a:lnTo>
                  <a:pt x="225659" y="14142"/>
                </a:lnTo>
                <a:lnTo>
                  <a:pt x="178318" y="30963"/>
                </a:lnTo>
                <a:lnTo>
                  <a:pt x="135086" y="53522"/>
                </a:lnTo>
                <a:lnTo>
                  <a:pt x="96640" y="81248"/>
                </a:lnTo>
                <a:lnTo>
                  <a:pt x="63661" y="113568"/>
                </a:lnTo>
                <a:lnTo>
                  <a:pt x="36828" y="149912"/>
                </a:lnTo>
                <a:lnTo>
                  <a:pt x="16821" y="189707"/>
                </a:lnTo>
                <a:lnTo>
                  <a:pt x="4318" y="232383"/>
                </a:lnTo>
                <a:lnTo>
                  <a:pt x="0" y="277367"/>
                </a:lnTo>
                <a:lnTo>
                  <a:pt x="1093" y="300116"/>
                </a:lnTo>
                <a:lnTo>
                  <a:pt x="9589" y="344023"/>
                </a:lnTo>
                <a:lnTo>
                  <a:pt x="25929" y="385332"/>
                </a:lnTo>
                <a:lnTo>
                  <a:pt x="49434" y="423474"/>
                </a:lnTo>
                <a:lnTo>
                  <a:pt x="79425" y="457876"/>
                </a:lnTo>
                <a:lnTo>
                  <a:pt x="115222" y="487968"/>
                </a:lnTo>
                <a:lnTo>
                  <a:pt x="156146" y="513180"/>
                </a:lnTo>
                <a:lnTo>
                  <a:pt x="201518" y="532939"/>
                </a:lnTo>
                <a:lnTo>
                  <a:pt x="250657" y="546675"/>
                </a:lnTo>
                <a:lnTo>
                  <a:pt x="302885" y="553816"/>
                </a:lnTo>
                <a:lnTo>
                  <a:pt x="329946" y="554735"/>
                </a:lnTo>
                <a:lnTo>
                  <a:pt x="357006" y="553816"/>
                </a:lnTo>
                <a:lnTo>
                  <a:pt x="409234" y="546675"/>
                </a:lnTo>
                <a:lnTo>
                  <a:pt x="458373" y="532939"/>
                </a:lnTo>
                <a:lnTo>
                  <a:pt x="503745" y="513180"/>
                </a:lnTo>
                <a:lnTo>
                  <a:pt x="544669" y="487968"/>
                </a:lnTo>
                <a:lnTo>
                  <a:pt x="580466" y="457876"/>
                </a:lnTo>
                <a:lnTo>
                  <a:pt x="610457" y="423474"/>
                </a:lnTo>
                <a:lnTo>
                  <a:pt x="633962" y="385332"/>
                </a:lnTo>
                <a:lnTo>
                  <a:pt x="650302" y="344023"/>
                </a:lnTo>
                <a:lnTo>
                  <a:pt x="658798" y="300116"/>
                </a:lnTo>
                <a:lnTo>
                  <a:pt x="659892" y="277367"/>
                </a:lnTo>
                <a:lnTo>
                  <a:pt x="658798" y="254622"/>
                </a:lnTo>
                <a:lnTo>
                  <a:pt x="650302" y="210721"/>
                </a:lnTo>
                <a:lnTo>
                  <a:pt x="633962" y="169414"/>
                </a:lnTo>
                <a:lnTo>
                  <a:pt x="610457" y="131273"/>
                </a:lnTo>
                <a:lnTo>
                  <a:pt x="580466" y="96869"/>
                </a:lnTo>
                <a:lnTo>
                  <a:pt x="544669" y="66775"/>
                </a:lnTo>
                <a:lnTo>
                  <a:pt x="503745" y="41561"/>
                </a:lnTo>
                <a:lnTo>
                  <a:pt x="458373" y="21800"/>
                </a:lnTo>
                <a:lnTo>
                  <a:pt x="409234" y="8062"/>
                </a:lnTo>
                <a:lnTo>
                  <a:pt x="357006" y="919"/>
                </a:lnTo>
                <a:lnTo>
                  <a:pt x="329946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78307" y="5483352"/>
            <a:ext cx="601954" cy="565378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04215" y="5509259"/>
            <a:ext cx="499872" cy="463296"/>
          </a:xfrm>
          <a:custGeom>
            <a:avLst/>
            <a:gdLst/>
            <a:ahLst/>
            <a:cxnLst/>
            <a:rect l="l" t="t" r="r" b="b"/>
            <a:pathLst>
              <a:path w="499872" h="463296">
                <a:moveTo>
                  <a:pt x="249936" y="0"/>
                </a:moveTo>
                <a:lnTo>
                  <a:pt x="209394" y="3031"/>
                </a:lnTo>
                <a:lnTo>
                  <a:pt x="170936" y="11809"/>
                </a:lnTo>
                <a:lnTo>
                  <a:pt x="135075" y="25855"/>
                </a:lnTo>
                <a:lnTo>
                  <a:pt x="87280" y="55760"/>
                </a:lnTo>
                <a:lnTo>
                  <a:pt x="48223" y="94837"/>
                </a:lnTo>
                <a:lnTo>
                  <a:pt x="19641" y="141478"/>
                </a:lnTo>
                <a:lnTo>
                  <a:pt x="3271" y="194072"/>
                </a:lnTo>
                <a:lnTo>
                  <a:pt x="0" y="231647"/>
                </a:lnTo>
                <a:lnTo>
                  <a:pt x="828" y="250647"/>
                </a:lnTo>
                <a:lnTo>
                  <a:pt x="12741" y="304868"/>
                </a:lnTo>
                <a:lnTo>
                  <a:pt x="37446" y="353672"/>
                </a:lnTo>
                <a:lnTo>
                  <a:pt x="73204" y="395449"/>
                </a:lnTo>
                <a:lnTo>
                  <a:pt x="118280" y="428590"/>
                </a:lnTo>
                <a:lnTo>
                  <a:pt x="152649" y="445092"/>
                </a:lnTo>
                <a:lnTo>
                  <a:pt x="189873" y="456563"/>
                </a:lnTo>
                <a:lnTo>
                  <a:pt x="229437" y="462528"/>
                </a:lnTo>
                <a:lnTo>
                  <a:pt x="249936" y="463295"/>
                </a:lnTo>
                <a:lnTo>
                  <a:pt x="270434" y="462528"/>
                </a:lnTo>
                <a:lnTo>
                  <a:pt x="309998" y="456563"/>
                </a:lnTo>
                <a:lnTo>
                  <a:pt x="347222" y="445092"/>
                </a:lnTo>
                <a:lnTo>
                  <a:pt x="381591" y="428590"/>
                </a:lnTo>
                <a:lnTo>
                  <a:pt x="426667" y="395449"/>
                </a:lnTo>
                <a:lnTo>
                  <a:pt x="462425" y="353672"/>
                </a:lnTo>
                <a:lnTo>
                  <a:pt x="487130" y="304868"/>
                </a:lnTo>
                <a:lnTo>
                  <a:pt x="499043" y="250647"/>
                </a:lnTo>
                <a:lnTo>
                  <a:pt x="499872" y="231647"/>
                </a:lnTo>
                <a:lnTo>
                  <a:pt x="499043" y="212648"/>
                </a:lnTo>
                <a:lnTo>
                  <a:pt x="487130" y="158427"/>
                </a:lnTo>
                <a:lnTo>
                  <a:pt x="462425" y="109623"/>
                </a:lnTo>
                <a:lnTo>
                  <a:pt x="426667" y="67846"/>
                </a:lnTo>
                <a:lnTo>
                  <a:pt x="381591" y="34705"/>
                </a:lnTo>
                <a:lnTo>
                  <a:pt x="347222" y="18203"/>
                </a:lnTo>
                <a:lnTo>
                  <a:pt x="309998" y="6732"/>
                </a:lnTo>
                <a:lnTo>
                  <a:pt x="270434" y="767"/>
                </a:lnTo>
                <a:lnTo>
                  <a:pt x="249936" y="0"/>
                </a:lnTo>
                <a:close/>
              </a:path>
            </a:pathLst>
          </a:custGeom>
          <a:solidFill>
            <a:srgbClr val="AFAF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50292" y="5384291"/>
            <a:ext cx="985723" cy="872959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45363" y="5579364"/>
            <a:ext cx="416052" cy="303275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3819" y="3493033"/>
            <a:ext cx="762012" cy="656818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09728" y="3518915"/>
            <a:ext cx="659892" cy="554736"/>
          </a:xfrm>
          <a:custGeom>
            <a:avLst/>
            <a:gdLst/>
            <a:ahLst/>
            <a:cxnLst/>
            <a:rect l="l" t="t" r="r" b="b"/>
            <a:pathLst>
              <a:path w="659892" h="554736">
                <a:moveTo>
                  <a:pt x="329945" y="0"/>
                </a:moveTo>
                <a:lnTo>
                  <a:pt x="276428" y="3630"/>
                </a:lnTo>
                <a:lnTo>
                  <a:pt x="225659" y="14142"/>
                </a:lnTo>
                <a:lnTo>
                  <a:pt x="178318" y="30963"/>
                </a:lnTo>
                <a:lnTo>
                  <a:pt x="135086" y="53522"/>
                </a:lnTo>
                <a:lnTo>
                  <a:pt x="96640" y="81248"/>
                </a:lnTo>
                <a:lnTo>
                  <a:pt x="63661" y="113568"/>
                </a:lnTo>
                <a:lnTo>
                  <a:pt x="36828" y="149912"/>
                </a:lnTo>
                <a:lnTo>
                  <a:pt x="16821" y="189707"/>
                </a:lnTo>
                <a:lnTo>
                  <a:pt x="4318" y="232383"/>
                </a:lnTo>
                <a:lnTo>
                  <a:pt x="0" y="277368"/>
                </a:lnTo>
                <a:lnTo>
                  <a:pt x="1093" y="300113"/>
                </a:lnTo>
                <a:lnTo>
                  <a:pt x="9589" y="344014"/>
                </a:lnTo>
                <a:lnTo>
                  <a:pt x="25929" y="385321"/>
                </a:lnTo>
                <a:lnTo>
                  <a:pt x="49434" y="423462"/>
                </a:lnTo>
                <a:lnTo>
                  <a:pt x="79425" y="457866"/>
                </a:lnTo>
                <a:lnTo>
                  <a:pt x="115222" y="487960"/>
                </a:lnTo>
                <a:lnTo>
                  <a:pt x="156146" y="513174"/>
                </a:lnTo>
                <a:lnTo>
                  <a:pt x="201518" y="532935"/>
                </a:lnTo>
                <a:lnTo>
                  <a:pt x="250657" y="546673"/>
                </a:lnTo>
                <a:lnTo>
                  <a:pt x="302885" y="553816"/>
                </a:lnTo>
                <a:lnTo>
                  <a:pt x="329945" y="554736"/>
                </a:lnTo>
                <a:lnTo>
                  <a:pt x="357006" y="553816"/>
                </a:lnTo>
                <a:lnTo>
                  <a:pt x="409234" y="546673"/>
                </a:lnTo>
                <a:lnTo>
                  <a:pt x="458373" y="532935"/>
                </a:lnTo>
                <a:lnTo>
                  <a:pt x="503745" y="513174"/>
                </a:lnTo>
                <a:lnTo>
                  <a:pt x="544669" y="487960"/>
                </a:lnTo>
                <a:lnTo>
                  <a:pt x="580466" y="457866"/>
                </a:lnTo>
                <a:lnTo>
                  <a:pt x="610457" y="423462"/>
                </a:lnTo>
                <a:lnTo>
                  <a:pt x="633962" y="385321"/>
                </a:lnTo>
                <a:lnTo>
                  <a:pt x="650302" y="344014"/>
                </a:lnTo>
                <a:lnTo>
                  <a:pt x="658798" y="300113"/>
                </a:lnTo>
                <a:lnTo>
                  <a:pt x="659892" y="277368"/>
                </a:lnTo>
                <a:lnTo>
                  <a:pt x="658798" y="254622"/>
                </a:lnTo>
                <a:lnTo>
                  <a:pt x="650302" y="210721"/>
                </a:lnTo>
                <a:lnTo>
                  <a:pt x="633962" y="169414"/>
                </a:lnTo>
                <a:lnTo>
                  <a:pt x="610457" y="131273"/>
                </a:lnTo>
                <a:lnTo>
                  <a:pt x="580466" y="96869"/>
                </a:lnTo>
                <a:lnTo>
                  <a:pt x="544669" y="66775"/>
                </a:lnTo>
                <a:lnTo>
                  <a:pt x="503745" y="41561"/>
                </a:lnTo>
                <a:lnTo>
                  <a:pt x="458373" y="21800"/>
                </a:lnTo>
                <a:lnTo>
                  <a:pt x="409234" y="8062"/>
                </a:lnTo>
                <a:lnTo>
                  <a:pt x="357006" y="919"/>
                </a:lnTo>
                <a:lnTo>
                  <a:pt x="329945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155447" y="3520465"/>
            <a:ext cx="603542" cy="565378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181355" y="3546347"/>
            <a:ext cx="501395" cy="463295"/>
          </a:xfrm>
          <a:custGeom>
            <a:avLst/>
            <a:gdLst/>
            <a:ahLst/>
            <a:cxnLst/>
            <a:rect l="l" t="t" r="r" b="b"/>
            <a:pathLst>
              <a:path w="501395" h="463296">
                <a:moveTo>
                  <a:pt x="250698" y="0"/>
                </a:moveTo>
                <a:lnTo>
                  <a:pt x="210033" y="3033"/>
                </a:lnTo>
                <a:lnTo>
                  <a:pt x="171458" y="11814"/>
                </a:lnTo>
                <a:lnTo>
                  <a:pt x="135488" y="25864"/>
                </a:lnTo>
                <a:lnTo>
                  <a:pt x="87546" y="55777"/>
                </a:lnTo>
                <a:lnTo>
                  <a:pt x="48370" y="94859"/>
                </a:lnTo>
                <a:lnTo>
                  <a:pt x="19701" y="141499"/>
                </a:lnTo>
                <a:lnTo>
                  <a:pt x="3281" y="194084"/>
                </a:lnTo>
                <a:lnTo>
                  <a:pt x="0" y="231647"/>
                </a:lnTo>
                <a:lnTo>
                  <a:pt x="831" y="250640"/>
                </a:lnTo>
                <a:lnTo>
                  <a:pt x="12780" y="304848"/>
                </a:lnTo>
                <a:lnTo>
                  <a:pt x="37560" y="353649"/>
                </a:lnTo>
                <a:lnTo>
                  <a:pt x="73428" y="395430"/>
                </a:lnTo>
                <a:lnTo>
                  <a:pt x="118641" y="428578"/>
                </a:lnTo>
                <a:lnTo>
                  <a:pt x="153115" y="445085"/>
                </a:lnTo>
                <a:lnTo>
                  <a:pt x="190452" y="456561"/>
                </a:lnTo>
                <a:lnTo>
                  <a:pt x="230137" y="462527"/>
                </a:lnTo>
                <a:lnTo>
                  <a:pt x="250698" y="463295"/>
                </a:lnTo>
                <a:lnTo>
                  <a:pt x="271258" y="462527"/>
                </a:lnTo>
                <a:lnTo>
                  <a:pt x="310943" y="456561"/>
                </a:lnTo>
                <a:lnTo>
                  <a:pt x="348280" y="445085"/>
                </a:lnTo>
                <a:lnTo>
                  <a:pt x="382754" y="428578"/>
                </a:lnTo>
                <a:lnTo>
                  <a:pt x="427967" y="395430"/>
                </a:lnTo>
                <a:lnTo>
                  <a:pt x="463835" y="353649"/>
                </a:lnTo>
                <a:lnTo>
                  <a:pt x="488615" y="304848"/>
                </a:lnTo>
                <a:lnTo>
                  <a:pt x="500564" y="250640"/>
                </a:lnTo>
                <a:lnTo>
                  <a:pt x="501395" y="231647"/>
                </a:lnTo>
                <a:lnTo>
                  <a:pt x="500564" y="212655"/>
                </a:lnTo>
                <a:lnTo>
                  <a:pt x="488615" y="158447"/>
                </a:lnTo>
                <a:lnTo>
                  <a:pt x="463835" y="109646"/>
                </a:lnTo>
                <a:lnTo>
                  <a:pt x="427967" y="67865"/>
                </a:lnTo>
                <a:lnTo>
                  <a:pt x="382754" y="34717"/>
                </a:lnTo>
                <a:lnTo>
                  <a:pt x="348280" y="18210"/>
                </a:lnTo>
                <a:lnTo>
                  <a:pt x="310943" y="6734"/>
                </a:lnTo>
                <a:lnTo>
                  <a:pt x="271258" y="768"/>
                </a:lnTo>
                <a:lnTo>
                  <a:pt x="250698" y="0"/>
                </a:lnTo>
                <a:close/>
              </a:path>
            </a:pathLst>
          </a:custGeom>
          <a:solidFill>
            <a:srgbClr val="AFAF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1335" y="3339084"/>
            <a:ext cx="1005840" cy="1005839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16408" y="3534155"/>
            <a:ext cx="435864" cy="435864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83819" y="4136161"/>
            <a:ext cx="760488" cy="656818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109728" y="4162044"/>
            <a:ext cx="658368" cy="554736"/>
          </a:xfrm>
          <a:custGeom>
            <a:avLst/>
            <a:gdLst/>
            <a:ahLst/>
            <a:cxnLst/>
            <a:rect l="l" t="t" r="r" b="b"/>
            <a:pathLst>
              <a:path w="658368" h="554736">
                <a:moveTo>
                  <a:pt x="329184" y="0"/>
                </a:moveTo>
                <a:lnTo>
                  <a:pt x="275789" y="3630"/>
                </a:lnTo>
                <a:lnTo>
                  <a:pt x="225137" y="14142"/>
                </a:lnTo>
                <a:lnTo>
                  <a:pt x="177906" y="30963"/>
                </a:lnTo>
                <a:lnTo>
                  <a:pt x="134773" y="53522"/>
                </a:lnTo>
                <a:lnTo>
                  <a:pt x="96416" y="81248"/>
                </a:lnTo>
                <a:lnTo>
                  <a:pt x="63514" y="113568"/>
                </a:lnTo>
                <a:lnTo>
                  <a:pt x="36743" y="149912"/>
                </a:lnTo>
                <a:lnTo>
                  <a:pt x="16782" y="189707"/>
                </a:lnTo>
                <a:lnTo>
                  <a:pt x="4308" y="232383"/>
                </a:lnTo>
                <a:lnTo>
                  <a:pt x="0" y="277367"/>
                </a:lnTo>
                <a:lnTo>
                  <a:pt x="1091" y="300113"/>
                </a:lnTo>
                <a:lnTo>
                  <a:pt x="9567" y="344014"/>
                </a:lnTo>
                <a:lnTo>
                  <a:pt x="25869" y="385321"/>
                </a:lnTo>
                <a:lnTo>
                  <a:pt x="49319" y="423462"/>
                </a:lnTo>
                <a:lnTo>
                  <a:pt x="79241" y="457866"/>
                </a:lnTo>
                <a:lnTo>
                  <a:pt x="114955" y="487960"/>
                </a:lnTo>
                <a:lnTo>
                  <a:pt x="155785" y="513174"/>
                </a:lnTo>
                <a:lnTo>
                  <a:pt x="201051" y="532935"/>
                </a:lnTo>
                <a:lnTo>
                  <a:pt x="250078" y="546673"/>
                </a:lnTo>
                <a:lnTo>
                  <a:pt x="302186" y="553816"/>
                </a:lnTo>
                <a:lnTo>
                  <a:pt x="329184" y="554735"/>
                </a:lnTo>
                <a:lnTo>
                  <a:pt x="356181" y="553816"/>
                </a:lnTo>
                <a:lnTo>
                  <a:pt x="408289" y="546673"/>
                </a:lnTo>
                <a:lnTo>
                  <a:pt x="457316" y="532935"/>
                </a:lnTo>
                <a:lnTo>
                  <a:pt x="502582" y="513174"/>
                </a:lnTo>
                <a:lnTo>
                  <a:pt x="543412" y="487960"/>
                </a:lnTo>
                <a:lnTo>
                  <a:pt x="579126" y="457866"/>
                </a:lnTo>
                <a:lnTo>
                  <a:pt x="609048" y="423462"/>
                </a:lnTo>
                <a:lnTo>
                  <a:pt x="632498" y="385321"/>
                </a:lnTo>
                <a:lnTo>
                  <a:pt x="648800" y="344014"/>
                </a:lnTo>
                <a:lnTo>
                  <a:pt x="657276" y="300113"/>
                </a:lnTo>
                <a:lnTo>
                  <a:pt x="658368" y="277367"/>
                </a:lnTo>
                <a:lnTo>
                  <a:pt x="657276" y="254622"/>
                </a:lnTo>
                <a:lnTo>
                  <a:pt x="648800" y="210721"/>
                </a:lnTo>
                <a:lnTo>
                  <a:pt x="632498" y="169414"/>
                </a:lnTo>
                <a:lnTo>
                  <a:pt x="609048" y="131273"/>
                </a:lnTo>
                <a:lnTo>
                  <a:pt x="579126" y="96869"/>
                </a:lnTo>
                <a:lnTo>
                  <a:pt x="543412" y="66775"/>
                </a:lnTo>
                <a:lnTo>
                  <a:pt x="502582" y="41561"/>
                </a:lnTo>
                <a:lnTo>
                  <a:pt x="457316" y="21800"/>
                </a:lnTo>
                <a:lnTo>
                  <a:pt x="408289" y="8062"/>
                </a:lnTo>
                <a:lnTo>
                  <a:pt x="356181" y="919"/>
                </a:lnTo>
                <a:lnTo>
                  <a:pt x="329184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56971" y="4189501"/>
            <a:ext cx="601954" cy="565378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82879" y="4215384"/>
            <a:ext cx="499872" cy="463296"/>
          </a:xfrm>
          <a:custGeom>
            <a:avLst/>
            <a:gdLst/>
            <a:ahLst/>
            <a:cxnLst/>
            <a:rect l="l" t="t" r="r" b="b"/>
            <a:pathLst>
              <a:path w="499872" h="463296">
                <a:moveTo>
                  <a:pt x="249936" y="0"/>
                </a:moveTo>
                <a:lnTo>
                  <a:pt x="209394" y="3033"/>
                </a:lnTo>
                <a:lnTo>
                  <a:pt x="170936" y="11814"/>
                </a:lnTo>
                <a:lnTo>
                  <a:pt x="135075" y="25864"/>
                </a:lnTo>
                <a:lnTo>
                  <a:pt x="87280" y="55777"/>
                </a:lnTo>
                <a:lnTo>
                  <a:pt x="48223" y="94859"/>
                </a:lnTo>
                <a:lnTo>
                  <a:pt x="19641" y="141499"/>
                </a:lnTo>
                <a:lnTo>
                  <a:pt x="3271" y="194084"/>
                </a:lnTo>
                <a:lnTo>
                  <a:pt x="0" y="231648"/>
                </a:lnTo>
                <a:lnTo>
                  <a:pt x="828" y="250640"/>
                </a:lnTo>
                <a:lnTo>
                  <a:pt x="12741" y="304848"/>
                </a:lnTo>
                <a:lnTo>
                  <a:pt x="37446" y="353649"/>
                </a:lnTo>
                <a:lnTo>
                  <a:pt x="73204" y="395430"/>
                </a:lnTo>
                <a:lnTo>
                  <a:pt x="118280" y="428578"/>
                </a:lnTo>
                <a:lnTo>
                  <a:pt x="152649" y="445085"/>
                </a:lnTo>
                <a:lnTo>
                  <a:pt x="189873" y="456561"/>
                </a:lnTo>
                <a:lnTo>
                  <a:pt x="229437" y="462527"/>
                </a:lnTo>
                <a:lnTo>
                  <a:pt x="249936" y="463296"/>
                </a:lnTo>
                <a:lnTo>
                  <a:pt x="270434" y="462527"/>
                </a:lnTo>
                <a:lnTo>
                  <a:pt x="309998" y="456561"/>
                </a:lnTo>
                <a:lnTo>
                  <a:pt x="347222" y="445085"/>
                </a:lnTo>
                <a:lnTo>
                  <a:pt x="381591" y="428578"/>
                </a:lnTo>
                <a:lnTo>
                  <a:pt x="426667" y="395430"/>
                </a:lnTo>
                <a:lnTo>
                  <a:pt x="462425" y="353649"/>
                </a:lnTo>
                <a:lnTo>
                  <a:pt x="487130" y="304848"/>
                </a:lnTo>
                <a:lnTo>
                  <a:pt x="499043" y="250640"/>
                </a:lnTo>
                <a:lnTo>
                  <a:pt x="499872" y="231648"/>
                </a:lnTo>
                <a:lnTo>
                  <a:pt x="499043" y="212655"/>
                </a:lnTo>
                <a:lnTo>
                  <a:pt x="487130" y="158447"/>
                </a:lnTo>
                <a:lnTo>
                  <a:pt x="462425" y="109646"/>
                </a:lnTo>
                <a:lnTo>
                  <a:pt x="426667" y="67865"/>
                </a:lnTo>
                <a:lnTo>
                  <a:pt x="381591" y="34717"/>
                </a:lnTo>
                <a:lnTo>
                  <a:pt x="347222" y="18210"/>
                </a:lnTo>
                <a:lnTo>
                  <a:pt x="309998" y="6734"/>
                </a:lnTo>
                <a:lnTo>
                  <a:pt x="270434" y="768"/>
                </a:lnTo>
                <a:lnTo>
                  <a:pt x="249936" y="0"/>
                </a:lnTo>
                <a:close/>
              </a:path>
            </a:pathLst>
          </a:custGeom>
          <a:solidFill>
            <a:srgbClr val="AFAF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45719" y="4032465"/>
            <a:ext cx="1017816" cy="1017816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240791" y="4227576"/>
            <a:ext cx="448056" cy="448056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8" name="object 138"/>
          <p:cNvSpPr txBox="1"/>
          <p:nvPr/>
        </p:nvSpPr>
        <p:spPr>
          <a:xfrm>
            <a:off x="2777998" y="5530596"/>
            <a:ext cx="278765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 smtClean="0">
                <a:solidFill>
                  <a:srgbClr val="FFFF00"/>
                </a:solidFill>
                <a:latin typeface="Arial"/>
                <a:cs typeface="Arial"/>
              </a:rPr>
              <a:t>16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1144930" y="5619394"/>
            <a:ext cx="491490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 smtClean="0">
                <a:solidFill>
                  <a:srgbClr val="FFFFFF"/>
                </a:solidFill>
                <a:latin typeface="Arial"/>
                <a:cs typeface="Arial"/>
              </a:rPr>
              <a:t>встр</a:t>
            </a:r>
            <a:r>
              <a:rPr sz="1000" spc="-15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000" spc="-10" dirty="0" smtClean="0">
                <a:solidFill>
                  <a:srgbClr val="FFFFFF"/>
                </a:solidFill>
                <a:latin typeface="Arial"/>
                <a:cs typeface="Arial"/>
              </a:rPr>
              <a:t>чи</a:t>
            </a:r>
            <a:endParaRPr sz="1000">
              <a:latin typeface="Arial"/>
              <a:cs typeface="Arial"/>
            </a:endParaRPr>
          </a:p>
        </p:txBody>
      </p:sp>
      <p:sp>
        <p:nvSpPr>
          <p:cNvPr id="140" name="Номер слайда 139"/>
          <p:cNvSpPr>
            <a:spLocks noGrp="1"/>
          </p:cNvSpPr>
          <p:nvPr>
            <p:ph type="sldNum" sz="quarter" idx="7"/>
          </p:nvPr>
        </p:nvSpPr>
        <p:spPr>
          <a:xfrm>
            <a:off x="9012935" y="6432360"/>
            <a:ext cx="2743200" cy="365125"/>
          </a:xfrm>
        </p:spPr>
        <p:txBody>
          <a:bodyPr/>
          <a:lstStyle/>
          <a:p>
            <a:pPr marL="28575">
              <a:lnSpc>
                <a:spcPct val="100000"/>
              </a:lnSpc>
            </a:pPr>
            <a:fld id="{81D60167-4931-47E6-BA6A-407CBD079E47}" type="slidenum">
              <a:rPr lang="ru-RU" smtClean="0">
                <a:solidFill>
                  <a:srgbClr val="FFFF00"/>
                </a:solidFill>
                <a:latin typeface="Arial"/>
                <a:cs typeface="Arial"/>
              </a:rPr>
              <a:t>14</a:t>
            </a:fld>
            <a:endParaRPr lang="ru-RU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915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3"/>
          <p:cNvSpPr/>
          <p:nvPr/>
        </p:nvSpPr>
        <p:spPr>
          <a:xfrm>
            <a:off x="6705748" y="0"/>
            <a:ext cx="5486253" cy="6858000"/>
          </a:xfrm>
          <a:custGeom>
            <a:avLst/>
            <a:gdLst/>
            <a:ahLst/>
            <a:cxnLst/>
            <a:rect l="l" t="t" r="r" b="b"/>
            <a:pathLst>
              <a:path w="2408296" h="2709333">
                <a:moveTo>
                  <a:pt x="0" y="0"/>
                </a:moveTo>
                <a:lnTo>
                  <a:pt x="2408296" y="0"/>
                </a:lnTo>
                <a:lnTo>
                  <a:pt x="2408296" y="2709333"/>
                </a:lnTo>
                <a:lnTo>
                  <a:pt x="0" y="270933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</p:sp>
      <p:sp>
        <p:nvSpPr>
          <p:cNvPr id="22" name="Freeform 3"/>
          <p:cNvSpPr/>
          <p:nvPr/>
        </p:nvSpPr>
        <p:spPr>
          <a:xfrm rot="16200000">
            <a:off x="6019875" y="685869"/>
            <a:ext cx="6858004" cy="5486254"/>
          </a:xfrm>
          <a:custGeom>
            <a:avLst/>
            <a:gdLst/>
            <a:ahLst/>
            <a:cxnLst/>
            <a:rect l="l" t="t" r="r" b="b"/>
            <a:pathLst>
              <a:path w="2408296" h="2709333">
                <a:moveTo>
                  <a:pt x="0" y="0"/>
                </a:moveTo>
                <a:lnTo>
                  <a:pt x="2408296" y="0"/>
                </a:lnTo>
                <a:lnTo>
                  <a:pt x="2408296" y="2709333"/>
                </a:lnTo>
                <a:lnTo>
                  <a:pt x="0" y="2709333"/>
                </a:lnTo>
                <a:close/>
              </a:path>
            </a:pathLst>
          </a:custGeom>
          <a:solidFill>
            <a:srgbClr val="BDDAE5">
              <a:alpha val="4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27"/>
          <a:stretch/>
        </p:blipFill>
        <p:spPr>
          <a:xfrm>
            <a:off x="-343320" y="2423531"/>
            <a:ext cx="7444928" cy="441450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22" b="59580" l="12081" r="47596">
                        <a14:foregroundMark x1="16808" y1="44947" x2="16808" y2="44947"/>
                        <a14:foregroundMark x1="15960" y1="44705" x2="15960" y2="44705"/>
                        <a14:foregroundMark x1="15960" y1="44705" x2="15960" y2="44705"/>
                        <a14:foregroundMark x1="17172" y1="43411" x2="12687" y2="43573"/>
                        <a14:foregroundMark x1="13576" y1="46079" x2="13657" y2="43331"/>
                        <a14:foregroundMark x1="13697" y1="46483" x2="13697" y2="46483"/>
                        <a14:foregroundMark x1="17374" y1="46483" x2="17374" y2="46483"/>
                        <a14:backgroundMark x1="14263" y1="45513" x2="16606" y2="45432"/>
                        <a14:backgroundMark x1="15798" y1="45513" x2="15798" y2="45513"/>
                        <a14:backgroundMark x1="15758" y1="45513" x2="15758" y2="45513"/>
                        <a14:backgroundMark x1="14707" y1="45513" x2="14384" y2="45513"/>
                        <a14:backgroundMark x1="14384" y1="45513" x2="14384" y2="45513"/>
                        <a14:backgroundMark x1="13576" y1="43735" x2="13576" y2="43735"/>
                        <a14:backgroundMark x1="17091" y1="43331" x2="17091" y2="43331"/>
                        <a14:backgroundMark x1="17293" y1="46403" x2="17293" y2="46403"/>
                        <a14:backgroundMark x1="13495" y1="46403" x2="13495" y2="464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99" t="8980" r="53604" b="34625"/>
          <a:stretch/>
        </p:blipFill>
        <p:spPr>
          <a:xfrm>
            <a:off x="7534388" y="3280077"/>
            <a:ext cx="4224833" cy="358547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78910" y="1929543"/>
            <a:ext cx="3356529" cy="1077218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304815" indent="-304815" defTabSz="914446">
              <a:buFont typeface="+mj-lt"/>
              <a:buAutoNum type="arabicPeriod"/>
              <a:defRPr/>
            </a:pPr>
            <a:r>
              <a:rPr lang="ru-RU" sz="1400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Макеты </a:t>
            </a:r>
            <a:r>
              <a:rPr lang="ru-RU" sz="1400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БАННЕРОВ </a:t>
            </a:r>
            <a:r>
              <a:rPr lang="ru-RU" sz="1400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для размещения на ПЛАТЕЖНЫХ ПОРУЧЕНИЯХ для оплаты услуг </a:t>
            </a:r>
            <a:r>
              <a:rPr lang="ru-RU" sz="1400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ЖКХ</a:t>
            </a:r>
            <a:endParaRPr lang="ru-RU" sz="1400" dirty="0">
              <a:latin typeface="Arial" panose="020B0604020202020204" pitchFamily="34" charset="0"/>
              <a:ea typeface="Segoe UI Black" panose="020B0A02040204020203" pitchFamily="34" charset="0"/>
              <a:cs typeface="Arial" panose="020B0604020202020204" pitchFamily="34" charset="0"/>
            </a:endParaRPr>
          </a:p>
          <a:p>
            <a:pPr marL="304815" indent="-304815" defTabSz="914446">
              <a:buFont typeface="+mj-lt"/>
              <a:buAutoNum type="arabicPeriod"/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Segoe UI Black" panose="020B0A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243562" y="2538029"/>
            <a:ext cx="2680607" cy="430887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defTabSz="914446"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3</a:t>
            </a:r>
            <a:r>
              <a:rPr lang="ru-RU" sz="1400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. Макеты для </a:t>
            </a:r>
            <a:r>
              <a:rPr lang="ru-RU" sz="1400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размещения </a:t>
            </a:r>
          </a:p>
          <a:p>
            <a:pPr defTabSz="914446">
              <a:defRPr/>
            </a:pPr>
            <a:r>
              <a:rPr lang="ru-RU" sz="1400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на </a:t>
            </a:r>
            <a:r>
              <a:rPr lang="ru-RU" sz="1400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ГОРОДСКИХ БИЛБОРДАХ</a:t>
            </a:r>
          </a:p>
        </p:txBody>
      </p:sp>
      <p:cxnSp>
        <p:nvCxnSpPr>
          <p:cNvPr id="54" name="Скругленная соединительная линия 53"/>
          <p:cNvCxnSpPr/>
          <p:nvPr/>
        </p:nvCxnSpPr>
        <p:spPr>
          <a:xfrm rot="16200000" flipH="1">
            <a:off x="1325751" y="2792284"/>
            <a:ext cx="557803" cy="379283"/>
          </a:xfrm>
          <a:prstGeom prst="curvedConnector3">
            <a:avLst>
              <a:gd name="adj1" fmla="val 50000"/>
            </a:avLst>
          </a:prstGeom>
          <a:ln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047349" y="5717930"/>
            <a:ext cx="2511384" cy="646331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defTabSz="914446">
              <a:defRPr/>
            </a:pPr>
            <a:r>
              <a:rPr lang="ru-RU" sz="1400" dirty="0" smtClean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2. ОБОИ для смартфонов, ПК и экранов банкоматов </a:t>
            </a:r>
            <a:endParaRPr lang="ru-RU" sz="1400" dirty="0">
              <a:latin typeface="Arial" panose="020B0604020202020204" pitchFamily="34" charset="0"/>
              <a:ea typeface="Segoe UI Black" panose="020B0A02040204020203" pitchFamily="34" charset="0"/>
              <a:cs typeface="Arial" panose="020B0604020202020204" pitchFamily="34" charset="0"/>
            </a:endParaRPr>
          </a:p>
          <a:p>
            <a:pPr marL="304815" indent="-304815" defTabSz="914446">
              <a:buFont typeface="+mj-lt"/>
              <a:buAutoNum type="arabicPeriod"/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Segoe UI Black" panose="020B0A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055" y="1296451"/>
            <a:ext cx="1956534" cy="3769612"/>
          </a:xfrm>
          <a:prstGeom prst="rect">
            <a:avLst/>
          </a:prstGeom>
        </p:spPr>
      </p:pic>
      <p:cxnSp>
        <p:nvCxnSpPr>
          <p:cNvPr id="29" name="Скругленная соединительная линия 28"/>
          <p:cNvCxnSpPr>
            <a:endCxn id="8" idx="2"/>
          </p:cNvCxnSpPr>
          <p:nvPr/>
        </p:nvCxnSpPr>
        <p:spPr>
          <a:xfrm rot="5400000" flipH="1" flipV="1">
            <a:off x="4866793" y="5251916"/>
            <a:ext cx="670382" cy="298676"/>
          </a:xfrm>
          <a:prstGeom prst="curvedConnector3">
            <a:avLst>
              <a:gd name="adj1" fmla="val 50000"/>
            </a:avLst>
          </a:prstGeom>
          <a:ln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7"/>
          <a:srcRect l="19496" t="24503" r="19649" b="20058"/>
          <a:stretch/>
        </p:blipFill>
        <p:spPr>
          <a:xfrm>
            <a:off x="7553738" y="3044428"/>
            <a:ext cx="4158501" cy="2571779"/>
          </a:xfrm>
          <a:prstGeom prst="rect">
            <a:avLst/>
          </a:prstGeom>
        </p:spPr>
      </p:pic>
      <p:cxnSp>
        <p:nvCxnSpPr>
          <p:cNvPr id="36" name="Скругленная соединительная линия 35"/>
          <p:cNvCxnSpPr/>
          <p:nvPr/>
        </p:nvCxnSpPr>
        <p:spPr>
          <a:xfrm rot="16200000" flipH="1">
            <a:off x="10166423" y="3070270"/>
            <a:ext cx="452526" cy="264924"/>
          </a:xfrm>
          <a:prstGeom prst="curvedConnector3">
            <a:avLst>
              <a:gd name="adj1" fmla="val 50000"/>
            </a:avLst>
          </a:prstGeom>
          <a:ln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Заголовок 1"/>
          <p:cNvSpPr txBox="1">
            <a:spLocks/>
          </p:cNvSpPr>
          <p:nvPr/>
        </p:nvSpPr>
        <p:spPr>
          <a:xfrm>
            <a:off x="375095" y="691346"/>
            <a:ext cx="3258277" cy="12025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ru-RU" sz="18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Segoe UI Black" panose="020B0A02040204020203" pitchFamily="34" charset="0"/>
            </a:endParaRPr>
          </a:p>
          <a:p>
            <a:r>
              <a:rPr lang="ru-RU" sz="1800" dirty="0" smtClean="0">
                <a:solidFill>
                  <a:srgbClr val="FF0000"/>
                </a:solidFill>
                <a:latin typeface="+mn-lt"/>
                <a:ea typeface="Segoe UI Black" panose="020B0A02040204020203" pitchFamily="34" charset="0"/>
              </a:rPr>
              <a:t>Информационные материалы</a:t>
            </a:r>
            <a:endParaRPr lang="ru-RU" sz="1800" dirty="0">
              <a:solidFill>
                <a:srgbClr val="FF0000"/>
              </a:solidFill>
              <a:latin typeface="+mn-lt"/>
              <a:ea typeface="Segoe UI Black" panose="020B0A02040204020203" pitchFamily="34" charset="0"/>
            </a:endParaRPr>
          </a:p>
        </p:txBody>
      </p:sp>
      <p:sp>
        <p:nvSpPr>
          <p:cNvPr id="56" name="Freeform 3"/>
          <p:cNvSpPr/>
          <p:nvPr/>
        </p:nvSpPr>
        <p:spPr>
          <a:xfrm rot="16200000">
            <a:off x="8849581" y="-1589272"/>
            <a:ext cx="1198588" cy="5486253"/>
          </a:xfrm>
          <a:custGeom>
            <a:avLst/>
            <a:gdLst/>
            <a:ahLst/>
            <a:cxnLst/>
            <a:rect l="l" t="t" r="r" b="b"/>
            <a:pathLst>
              <a:path w="2408296" h="2709333">
                <a:moveTo>
                  <a:pt x="0" y="0"/>
                </a:moveTo>
                <a:lnTo>
                  <a:pt x="2408296" y="0"/>
                </a:lnTo>
                <a:lnTo>
                  <a:pt x="2408296" y="2709333"/>
                </a:lnTo>
                <a:lnTo>
                  <a:pt x="0" y="2709333"/>
                </a:lnTo>
                <a:close/>
              </a:path>
            </a:pathLst>
          </a:custGeom>
          <a:solidFill>
            <a:srgbClr val="BDDAE5">
              <a:alpha val="4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pic>
        <p:nvPicPr>
          <p:cNvPr id="57" name="Picture 2" descr="KbEA@di80JriZ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0231" y="281399"/>
            <a:ext cx="1744910" cy="1744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Заголовок 1"/>
          <p:cNvSpPr txBox="1">
            <a:spLocks/>
          </p:cNvSpPr>
          <p:nvPr/>
        </p:nvSpPr>
        <p:spPr>
          <a:xfrm>
            <a:off x="7815699" y="638789"/>
            <a:ext cx="1266859" cy="12025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200" dirty="0" smtClean="0">
                <a:solidFill>
                  <a:srgbClr val="FF0000"/>
                </a:solidFill>
                <a:latin typeface="+mn-lt"/>
                <a:ea typeface="Segoe UI Black" panose="020B0A02040204020203" pitchFamily="34" charset="0"/>
              </a:rPr>
              <a:t>QR-</a:t>
            </a:r>
            <a:r>
              <a:rPr lang="ru-RU" sz="1200" dirty="0" smtClean="0">
                <a:solidFill>
                  <a:srgbClr val="FF0000"/>
                </a:solidFill>
                <a:latin typeface="+mn-lt"/>
                <a:ea typeface="Segoe UI Black" panose="020B0A02040204020203" pitchFamily="34" charset="0"/>
              </a:rPr>
              <a:t>код на материалы</a:t>
            </a:r>
            <a:endParaRPr lang="ru-RU" sz="1200" dirty="0">
              <a:solidFill>
                <a:srgbClr val="FF0000"/>
              </a:solidFill>
              <a:latin typeface="+mn-lt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5468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9558" y="2341275"/>
            <a:ext cx="10467833" cy="160043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all" spc="3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Спасибо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ЗА ВЗАИМОДЕЙСТВИЕ И УЧАСТИЕ В ПРОЕКТАХ БАНКА РОССИИ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endParaRPr kumimoji="0" lang="ru-RU" sz="3200" b="0" i="0" u="none" strike="noStrike" kern="1200" cap="all" spc="31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08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A8B6051D-7E52-4AB1-BD24-5E9286BEB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166" y="570260"/>
            <a:ext cx="11325225" cy="66380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0082BB"/>
                </a:solidFill>
              </a:rPr>
              <a:t>Схема взаимодействия с внешними партнерами по участию в онлайн-проектах Банка России</a:t>
            </a:r>
            <a:endParaRPr lang="ru-RU" sz="2400" b="1" dirty="0">
              <a:solidFill>
                <a:srgbClr val="0082BB"/>
              </a:solidFill>
            </a:endParaRPr>
          </a:p>
        </p:txBody>
      </p:sp>
      <p:pic>
        <p:nvPicPr>
          <p:cNvPr id="8" name="Рисунок 7" descr="C:\Users\35nikolenkoni\Desktop\Крым-администрация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760" y="1415998"/>
            <a:ext cx="7382003" cy="3933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862" y="3575886"/>
            <a:ext cx="2847190" cy="1482880"/>
          </a:xfrm>
          <a:prstGeom prst="rect">
            <a:avLst/>
          </a:prstGeom>
        </p:spPr>
      </p:pic>
      <p:pic>
        <p:nvPicPr>
          <p:cNvPr id="10" name="Изображение 22" descr="dee3dd7448b8915f556693a1a4b11ac9.jp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314" y="5008454"/>
            <a:ext cx="2376231" cy="1883291"/>
          </a:xfrm>
          <a:prstGeom prst="rect">
            <a:avLst/>
          </a:prstGeom>
        </p:spPr>
      </p:pic>
      <p:sp>
        <p:nvSpPr>
          <p:cNvPr id="11" name="Google Shape;1826;p92"/>
          <p:cNvSpPr/>
          <p:nvPr/>
        </p:nvSpPr>
        <p:spPr>
          <a:xfrm rot="208684">
            <a:off x="9546026" y="4015487"/>
            <a:ext cx="2383912" cy="774428"/>
          </a:xfrm>
          <a:custGeom>
            <a:avLst/>
            <a:gdLst/>
            <a:ahLst/>
            <a:cxnLst/>
            <a:rect l="l" t="t" r="r" b="b"/>
            <a:pathLst>
              <a:path w="35128" h="12510" extrusionOk="0">
                <a:moveTo>
                  <a:pt x="25689" y="674"/>
                </a:moveTo>
                <a:lnTo>
                  <a:pt x="25689" y="674"/>
                </a:lnTo>
                <a:cubicBezTo>
                  <a:pt x="24563" y="1465"/>
                  <a:pt x="23520" y="2408"/>
                  <a:pt x="22474" y="3296"/>
                </a:cubicBezTo>
                <a:cubicBezTo>
                  <a:pt x="21726" y="3929"/>
                  <a:pt x="20981" y="4571"/>
                  <a:pt x="20247" y="5225"/>
                </a:cubicBezTo>
                <a:cubicBezTo>
                  <a:pt x="19921" y="5511"/>
                  <a:pt x="19594" y="5803"/>
                  <a:pt x="19273" y="6096"/>
                </a:cubicBezTo>
                <a:cubicBezTo>
                  <a:pt x="18743" y="6567"/>
                  <a:pt x="18587" y="6853"/>
                  <a:pt x="18008" y="6853"/>
                </a:cubicBezTo>
                <a:cubicBezTo>
                  <a:pt x="17912" y="6853"/>
                  <a:pt x="17804" y="6845"/>
                  <a:pt x="17680" y="6829"/>
                </a:cubicBezTo>
                <a:cubicBezTo>
                  <a:pt x="16757" y="6712"/>
                  <a:pt x="15915" y="5932"/>
                  <a:pt x="15153" y="5434"/>
                </a:cubicBezTo>
                <a:cubicBezTo>
                  <a:pt x="14339" y="4895"/>
                  <a:pt x="13520" y="4362"/>
                  <a:pt x="12700" y="3826"/>
                </a:cubicBezTo>
                <a:cubicBezTo>
                  <a:pt x="11153" y="2818"/>
                  <a:pt x="9600" y="1809"/>
                  <a:pt x="8004" y="869"/>
                </a:cubicBezTo>
                <a:cubicBezTo>
                  <a:pt x="8221" y="781"/>
                  <a:pt x="8609" y="751"/>
                  <a:pt x="9055" y="751"/>
                </a:cubicBezTo>
                <a:cubicBezTo>
                  <a:pt x="9984" y="751"/>
                  <a:pt x="11162" y="881"/>
                  <a:pt x="11557" y="881"/>
                </a:cubicBezTo>
                <a:cubicBezTo>
                  <a:pt x="11563" y="881"/>
                  <a:pt x="11569" y="881"/>
                  <a:pt x="11574" y="881"/>
                </a:cubicBezTo>
                <a:cubicBezTo>
                  <a:pt x="16279" y="815"/>
                  <a:pt x="20984" y="789"/>
                  <a:pt x="25689" y="674"/>
                </a:cubicBezTo>
                <a:close/>
                <a:moveTo>
                  <a:pt x="2462" y="1481"/>
                </a:moveTo>
                <a:cubicBezTo>
                  <a:pt x="2754" y="1481"/>
                  <a:pt x="3045" y="1524"/>
                  <a:pt x="3328" y="1611"/>
                </a:cubicBezTo>
                <a:cubicBezTo>
                  <a:pt x="3855" y="1734"/>
                  <a:pt x="4373" y="1952"/>
                  <a:pt x="4855" y="2184"/>
                </a:cubicBezTo>
                <a:cubicBezTo>
                  <a:pt x="5654" y="2565"/>
                  <a:pt x="6359" y="3067"/>
                  <a:pt x="7061" y="3597"/>
                </a:cubicBezTo>
                <a:cubicBezTo>
                  <a:pt x="7138" y="5018"/>
                  <a:pt x="7219" y="6442"/>
                  <a:pt x="7319" y="7864"/>
                </a:cubicBezTo>
                <a:cubicBezTo>
                  <a:pt x="6577" y="8282"/>
                  <a:pt x="5912" y="8835"/>
                  <a:pt x="5141" y="9202"/>
                </a:cubicBezTo>
                <a:cubicBezTo>
                  <a:pt x="4636" y="9441"/>
                  <a:pt x="4032" y="9645"/>
                  <a:pt x="3446" y="9645"/>
                </a:cubicBezTo>
                <a:cubicBezTo>
                  <a:pt x="3275" y="9645"/>
                  <a:pt x="3106" y="9627"/>
                  <a:pt x="2941" y="9588"/>
                </a:cubicBezTo>
                <a:cubicBezTo>
                  <a:pt x="1766" y="9311"/>
                  <a:pt x="1035" y="7803"/>
                  <a:pt x="1969" y="7053"/>
                </a:cubicBezTo>
                <a:lnTo>
                  <a:pt x="1969" y="7053"/>
                </a:lnTo>
                <a:cubicBezTo>
                  <a:pt x="1995" y="7054"/>
                  <a:pt x="2020" y="7055"/>
                  <a:pt x="2045" y="7055"/>
                </a:cubicBezTo>
                <a:cubicBezTo>
                  <a:pt x="2297" y="7055"/>
                  <a:pt x="2543" y="6977"/>
                  <a:pt x="2746" y="6826"/>
                </a:cubicBezTo>
                <a:cubicBezTo>
                  <a:pt x="2970" y="6664"/>
                  <a:pt x="2864" y="6342"/>
                  <a:pt x="2603" y="6342"/>
                </a:cubicBezTo>
                <a:cubicBezTo>
                  <a:pt x="2584" y="6342"/>
                  <a:pt x="2564" y="6344"/>
                  <a:pt x="2542" y="6348"/>
                </a:cubicBezTo>
                <a:cubicBezTo>
                  <a:pt x="2383" y="6377"/>
                  <a:pt x="2218" y="6395"/>
                  <a:pt x="2056" y="6395"/>
                </a:cubicBezTo>
                <a:cubicBezTo>
                  <a:pt x="1563" y="6395"/>
                  <a:pt x="1097" y="6225"/>
                  <a:pt x="901" y="5669"/>
                </a:cubicBezTo>
                <a:cubicBezTo>
                  <a:pt x="637" y="4904"/>
                  <a:pt x="1305" y="4190"/>
                  <a:pt x="2018" y="4064"/>
                </a:cubicBezTo>
                <a:cubicBezTo>
                  <a:pt x="2104" y="4050"/>
                  <a:pt x="2156" y="3964"/>
                  <a:pt x="2127" y="3881"/>
                </a:cubicBezTo>
                <a:cubicBezTo>
                  <a:pt x="2194" y="3712"/>
                  <a:pt x="2065" y="3539"/>
                  <a:pt x="1896" y="3539"/>
                </a:cubicBezTo>
                <a:cubicBezTo>
                  <a:pt x="1878" y="3539"/>
                  <a:pt x="1859" y="3541"/>
                  <a:pt x="1840" y="3545"/>
                </a:cubicBezTo>
                <a:cubicBezTo>
                  <a:pt x="537" y="2694"/>
                  <a:pt x="525" y="2030"/>
                  <a:pt x="1812" y="1554"/>
                </a:cubicBezTo>
                <a:cubicBezTo>
                  <a:pt x="2026" y="1505"/>
                  <a:pt x="2244" y="1481"/>
                  <a:pt x="2462" y="1481"/>
                </a:cubicBezTo>
                <a:close/>
                <a:moveTo>
                  <a:pt x="31727" y="2592"/>
                </a:moveTo>
                <a:cubicBezTo>
                  <a:pt x="31870" y="2592"/>
                  <a:pt x="32013" y="2596"/>
                  <a:pt x="32156" y="2603"/>
                </a:cubicBezTo>
                <a:cubicBezTo>
                  <a:pt x="32491" y="2608"/>
                  <a:pt x="32826" y="2663"/>
                  <a:pt x="33147" y="2757"/>
                </a:cubicBezTo>
                <a:cubicBezTo>
                  <a:pt x="34700" y="3743"/>
                  <a:pt x="34520" y="4468"/>
                  <a:pt x="32611" y="4932"/>
                </a:cubicBezTo>
                <a:cubicBezTo>
                  <a:pt x="32583" y="4924"/>
                  <a:pt x="32556" y="4920"/>
                  <a:pt x="32531" y="4920"/>
                </a:cubicBezTo>
                <a:cubicBezTo>
                  <a:pt x="32312" y="4920"/>
                  <a:pt x="32219" y="5219"/>
                  <a:pt x="32368" y="5368"/>
                </a:cubicBezTo>
                <a:cubicBezTo>
                  <a:pt x="32310" y="5486"/>
                  <a:pt x="32404" y="5604"/>
                  <a:pt x="32516" y="5604"/>
                </a:cubicBezTo>
                <a:cubicBezTo>
                  <a:pt x="32543" y="5604"/>
                  <a:pt x="32570" y="5597"/>
                  <a:pt x="32597" y="5583"/>
                </a:cubicBezTo>
                <a:cubicBezTo>
                  <a:pt x="32663" y="5551"/>
                  <a:pt x="32732" y="5525"/>
                  <a:pt x="32801" y="5505"/>
                </a:cubicBezTo>
                <a:cubicBezTo>
                  <a:pt x="32875" y="5515"/>
                  <a:pt x="32950" y="5520"/>
                  <a:pt x="33025" y="5520"/>
                </a:cubicBezTo>
                <a:cubicBezTo>
                  <a:pt x="33174" y="5520"/>
                  <a:pt x="33322" y="5501"/>
                  <a:pt x="33465" y="5462"/>
                </a:cubicBezTo>
                <a:cubicBezTo>
                  <a:pt x="34070" y="5565"/>
                  <a:pt x="34569" y="6061"/>
                  <a:pt x="34554" y="6772"/>
                </a:cubicBezTo>
                <a:cubicBezTo>
                  <a:pt x="34537" y="7591"/>
                  <a:pt x="33873" y="8073"/>
                  <a:pt x="33157" y="8073"/>
                </a:cubicBezTo>
                <a:cubicBezTo>
                  <a:pt x="32928" y="8073"/>
                  <a:pt x="32694" y="8024"/>
                  <a:pt x="32474" y="7921"/>
                </a:cubicBezTo>
                <a:cubicBezTo>
                  <a:pt x="32430" y="7900"/>
                  <a:pt x="32386" y="7891"/>
                  <a:pt x="32346" y="7891"/>
                </a:cubicBezTo>
                <a:cubicBezTo>
                  <a:pt x="32114" y="7891"/>
                  <a:pt x="31960" y="8185"/>
                  <a:pt x="32136" y="8348"/>
                </a:cubicBezTo>
                <a:cubicBezTo>
                  <a:pt x="32144" y="8388"/>
                  <a:pt x="32167" y="8422"/>
                  <a:pt x="32202" y="8445"/>
                </a:cubicBezTo>
                <a:cubicBezTo>
                  <a:pt x="33052" y="9009"/>
                  <a:pt x="32724" y="10284"/>
                  <a:pt x="31737" y="10284"/>
                </a:cubicBezTo>
                <a:cubicBezTo>
                  <a:pt x="31715" y="10284"/>
                  <a:pt x="31694" y="10283"/>
                  <a:pt x="31672" y="10282"/>
                </a:cubicBezTo>
                <a:cubicBezTo>
                  <a:pt x="31119" y="10250"/>
                  <a:pt x="30551" y="10030"/>
                  <a:pt x="30050" y="9815"/>
                </a:cubicBezTo>
                <a:cubicBezTo>
                  <a:pt x="29167" y="9437"/>
                  <a:pt x="28431" y="8895"/>
                  <a:pt x="27738" y="8239"/>
                </a:cubicBezTo>
                <a:cubicBezTo>
                  <a:pt x="27703" y="6651"/>
                  <a:pt x="27620" y="5064"/>
                  <a:pt x="27534" y="3482"/>
                </a:cubicBezTo>
                <a:cubicBezTo>
                  <a:pt x="28571" y="3096"/>
                  <a:pt x="29640" y="2766"/>
                  <a:pt x="30746" y="2649"/>
                </a:cubicBezTo>
                <a:cubicBezTo>
                  <a:pt x="31071" y="2611"/>
                  <a:pt x="31399" y="2592"/>
                  <a:pt x="31727" y="2592"/>
                </a:cubicBezTo>
                <a:close/>
                <a:moveTo>
                  <a:pt x="26758" y="620"/>
                </a:moveTo>
                <a:lnTo>
                  <a:pt x="26758" y="620"/>
                </a:lnTo>
                <a:cubicBezTo>
                  <a:pt x="26735" y="4023"/>
                  <a:pt x="26783" y="7563"/>
                  <a:pt x="27253" y="10952"/>
                </a:cubicBezTo>
                <a:lnTo>
                  <a:pt x="27253" y="10952"/>
                </a:lnTo>
                <a:cubicBezTo>
                  <a:pt x="26353" y="9857"/>
                  <a:pt x="25293" y="8872"/>
                  <a:pt x="24313" y="7849"/>
                </a:cubicBezTo>
                <a:cubicBezTo>
                  <a:pt x="23399" y="6895"/>
                  <a:pt x="22508" y="5852"/>
                  <a:pt x="21454" y="5038"/>
                </a:cubicBezTo>
                <a:cubicBezTo>
                  <a:pt x="23187" y="3565"/>
                  <a:pt x="25081" y="2219"/>
                  <a:pt x="26697" y="634"/>
                </a:cubicBezTo>
                <a:cubicBezTo>
                  <a:pt x="26717" y="626"/>
                  <a:pt x="26740" y="626"/>
                  <a:pt x="26758" y="620"/>
                </a:cubicBezTo>
                <a:close/>
                <a:moveTo>
                  <a:pt x="7755" y="1104"/>
                </a:moveTo>
                <a:cubicBezTo>
                  <a:pt x="9514" y="2408"/>
                  <a:pt x="11339" y="3623"/>
                  <a:pt x="13156" y="4841"/>
                </a:cubicBezTo>
                <a:lnTo>
                  <a:pt x="13136" y="4861"/>
                </a:lnTo>
                <a:cubicBezTo>
                  <a:pt x="11614" y="7247"/>
                  <a:pt x="9924" y="9485"/>
                  <a:pt x="8190" y="11720"/>
                </a:cubicBezTo>
                <a:cubicBezTo>
                  <a:pt x="8176" y="11737"/>
                  <a:pt x="8164" y="11758"/>
                  <a:pt x="8159" y="11780"/>
                </a:cubicBezTo>
                <a:cubicBezTo>
                  <a:pt x="8144" y="10537"/>
                  <a:pt x="8090" y="9288"/>
                  <a:pt x="8021" y="8047"/>
                </a:cubicBezTo>
                <a:cubicBezTo>
                  <a:pt x="8118" y="7941"/>
                  <a:pt x="8107" y="7775"/>
                  <a:pt x="7998" y="7680"/>
                </a:cubicBezTo>
                <a:cubicBezTo>
                  <a:pt x="7941" y="6666"/>
                  <a:pt x="7878" y="5654"/>
                  <a:pt x="7812" y="4640"/>
                </a:cubicBezTo>
                <a:cubicBezTo>
                  <a:pt x="7766" y="3906"/>
                  <a:pt x="7305" y="1861"/>
                  <a:pt x="7755" y="1104"/>
                </a:cubicBezTo>
                <a:close/>
                <a:moveTo>
                  <a:pt x="13640" y="5161"/>
                </a:moveTo>
                <a:cubicBezTo>
                  <a:pt x="14402" y="5669"/>
                  <a:pt x="15161" y="6176"/>
                  <a:pt x="15924" y="6683"/>
                </a:cubicBezTo>
                <a:cubicBezTo>
                  <a:pt x="16393" y="6996"/>
                  <a:pt x="17273" y="7835"/>
                  <a:pt x="17925" y="7835"/>
                </a:cubicBezTo>
                <a:cubicBezTo>
                  <a:pt x="17929" y="7835"/>
                  <a:pt x="17934" y="7835"/>
                  <a:pt x="17938" y="7835"/>
                </a:cubicBezTo>
                <a:cubicBezTo>
                  <a:pt x="18310" y="7832"/>
                  <a:pt x="18474" y="7608"/>
                  <a:pt x="18752" y="7425"/>
                </a:cubicBezTo>
                <a:cubicBezTo>
                  <a:pt x="19611" y="6852"/>
                  <a:pt x="20368" y="5984"/>
                  <a:pt x="21150" y="5299"/>
                </a:cubicBezTo>
                <a:cubicBezTo>
                  <a:pt x="23081" y="7379"/>
                  <a:pt x="24892" y="9692"/>
                  <a:pt x="27047" y="11540"/>
                </a:cubicBezTo>
                <a:cubicBezTo>
                  <a:pt x="20780" y="11577"/>
                  <a:pt x="14379" y="11442"/>
                  <a:pt x="8150" y="12133"/>
                </a:cubicBezTo>
                <a:cubicBezTo>
                  <a:pt x="8159" y="12101"/>
                  <a:pt x="8164" y="12073"/>
                  <a:pt x="8164" y="12041"/>
                </a:cubicBezTo>
                <a:cubicBezTo>
                  <a:pt x="8164" y="12001"/>
                  <a:pt x="8161" y="11958"/>
                  <a:pt x="8161" y="11918"/>
                </a:cubicBezTo>
                <a:lnTo>
                  <a:pt x="8161" y="11918"/>
                </a:lnTo>
                <a:cubicBezTo>
                  <a:pt x="8189" y="11991"/>
                  <a:pt x="8254" y="12045"/>
                  <a:pt x="8326" y="12045"/>
                </a:cubicBezTo>
                <a:cubicBezTo>
                  <a:pt x="8367" y="12045"/>
                  <a:pt x="8411" y="12027"/>
                  <a:pt x="8451" y="11984"/>
                </a:cubicBezTo>
                <a:cubicBezTo>
                  <a:pt x="10416" y="9907"/>
                  <a:pt x="12107" y="7568"/>
                  <a:pt x="13640" y="5161"/>
                </a:cubicBezTo>
                <a:close/>
                <a:moveTo>
                  <a:pt x="26629" y="1"/>
                </a:moveTo>
                <a:cubicBezTo>
                  <a:pt x="26625" y="1"/>
                  <a:pt x="26621" y="1"/>
                  <a:pt x="26617" y="1"/>
                </a:cubicBezTo>
                <a:cubicBezTo>
                  <a:pt x="20159" y="10"/>
                  <a:pt x="13692" y="173"/>
                  <a:pt x="7227" y="267"/>
                </a:cubicBezTo>
                <a:cubicBezTo>
                  <a:pt x="7055" y="267"/>
                  <a:pt x="6881" y="419"/>
                  <a:pt x="6889" y="606"/>
                </a:cubicBezTo>
                <a:cubicBezTo>
                  <a:pt x="6941" y="1428"/>
                  <a:pt x="6989" y="2256"/>
                  <a:pt x="7032" y="3081"/>
                </a:cubicBezTo>
                <a:cubicBezTo>
                  <a:pt x="5918" y="2016"/>
                  <a:pt x="4114" y="885"/>
                  <a:pt x="2527" y="885"/>
                </a:cubicBezTo>
                <a:cubicBezTo>
                  <a:pt x="2025" y="885"/>
                  <a:pt x="1545" y="998"/>
                  <a:pt x="1115" y="1262"/>
                </a:cubicBezTo>
                <a:cubicBezTo>
                  <a:pt x="1" y="1947"/>
                  <a:pt x="50" y="3643"/>
                  <a:pt x="1018" y="4030"/>
                </a:cubicBezTo>
                <a:cubicBezTo>
                  <a:pt x="468" y="4414"/>
                  <a:pt x="138" y="5121"/>
                  <a:pt x="330" y="5800"/>
                </a:cubicBezTo>
                <a:cubicBezTo>
                  <a:pt x="465" y="6285"/>
                  <a:pt x="909" y="6720"/>
                  <a:pt x="1419" y="6929"/>
                </a:cubicBezTo>
                <a:cubicBezTo>
                  <a:pt x="754" y="7617"/>
                  <a:pt x="846" y="8904"/>
                  <a:pt x="1700" y="9620"/>
                </a:cubicBezTo>
                <a:cubicBezTo>
                  <a:pt x="2239" y="10073"/>
                  <a:pt x="2829" y="10254"/>
                  <a:pt x="3436" y="10254"/>
                </a:cubicBezTo>
                <a:cubicBezTo>
                  <a:pt x="4798" y="10254"/>
                  <a:pt x="6242" y="9339"/>
                  <a:pt x="7371" y="8534"/>
                </a:cubicBezTo>
                <a:cubicBezTo>
                  <a:pt x="7459" y="9706"/>
                  <a:pt x="7560" y="10878"/>
                  <a:pt x="7694" y="12041"/>
                </a:cubicBezTo>
                <a:cubicBezTo>
                  <a:pt x="7703" y="12142"/>
                  <a:pt x="7772" y="12227"/>
                  <a:pt x="7866" y="12256"/>
                </a:cubicBezTo>
                <a:cubicBezTo>
                  <a:pt x="7827" y="12352"/>
                  <a:pt x="7899" y="12457"/>
                  <a:pt x="8000" y="12457"/>
                </a:cubicBezTo>
                <a:cubicBezTo>
                  <a:pt x="8001" y="12457"/>
                  <a:pt x="8002" y="12457"/>
                  <a:pt x="8004" y="12457"/>
                </a:cubicBezTo>
                <a:cubicBezTo>
                  <a:pt x="9154" y="12494"/>
                  <a:pt x="10305" y="12509"/>
                  <a:pt x="11458" y="12509"/>
                </a:cubicBezTo>
                <a:cubicBezTo>
                  <a:pt x="16793" y="12509"/>
                  <a:pt x="22152" y="12178"/>
                  <a:pt x="27477" y="12136"/>
                </a:cubicBezTo>
                <a:cubicBezTo>
                  <a:pt x="27732" y="12136"/>
                  <a:pt x="27815" y="11869"/>
                  <a:pt x="27732" y="11695"/>
                </a:cubicBezTo>
                <a:cubicBezTo>
                  <a:pt x="27760" y="10821"/>
                  <a:pt x="27766" y="9947"/>
                  <a:pt x="27752" y="9073"/>
                </a:cubicBezTo>
                <a:lnTo>
                  <a:pt x="27752" y="9073"/>
                </a:lnTo>
                <a:cubicBezTo>
                  <a:pt x="28776" y="9966"/>
                  <a:pt x="30297" y="10909"/>
                  <a:pt x="31655" y="10909"/>
                </a:cubicBezTo>
                <a:cubicBezTo>
                  <a:pt x="31969" y="10909"/>
                  <a:pt x="32274" y="10859"/>
                  <a:pt x="32563" y="10746"/>
                </a:cubicBezTo>
                <a:cubicBezTo>
                  <a:pt x="33686" y="10311"/>
                  <a:pt x="33643" y="9296"/>
                  <a:pt x="33016" y="8629"/>
                </a:cubicBezTo>
                <a:lnTo>
                  <a:pt x="33016" y="8629"/>
                </a:lnTo>
                <a:cubicBezTo>
                  <a:pt x="33062" y="8632"/>
                  <a:pt x="33109" y="8633"/>
                  <a:pt x="33155" y="8633"/>
                </a:cubicBezTo>
                <a:cubicBezTo>
                  <a:pt x="34158" y="8633"/>
                  <a:pt x="35091" y="7900"/>
                  <a:pt x="35113" y="6772"/>
                </a:cubicBezTo>
                <a:cubicBezTo>
                  <a:pt x="35127" y="6038"/>
                  <a:pt x="34680" y="5434"/>
                  <a:pt x="34087" y="5159"/>
                </a:cubicBezTo>
                <a:cubicBezTo>
                  <a:pt x="34795" y="4600"/>
                  <a:pt x="35033" y="3520"/>
                  <a:pt x="34165" y="2723"/>
                </a:cubicBezTo>
                <a:cubicBezTo>
                  <a:pt x="33558" y="2173"/>
                  <a:pt x="32725" y="1958"/>
                  <a:pt x="31826" y="1958"/>
                </a:cubicBezTo>
                <a:cubicBezTo>
                  <a:pt x="30323" y="1958"/>
                  <a:pt x="28637" y="2559"/>
                  <a:pt x="27520" y="3196"/>
                </a:cubicBezTo>
                <a:cubicBezTo>
                  <a:pt x="27468" y="2293"/>
                  <a:pt x="27417" y="1396"/>
                  <a:pt x="27368" y="505"/>
                </a:cubicBezTo>
                <a:cubicBezTo>
                  <a:pt x="27359" y="306"/>
                  <a:pt x="27207" y="212"/>
                  <a:pt x="27058" y="212"/>
                </a:cubicBezTo>
                <a:cubicBezTo>
                  <a:pt x="27009" y="212"/>
                  <a:pt x="26961" y="222"/>
                  <a:pt x="26918" y="242"/>
                </a:cubicBezTo>
                <a:cubicBezTo>
                  <a:pt x="26893" y="102"/>
                  <a:pt x="26770" y="1"/>
                  <a:pt x="26629" y="1"/>
                </a:cubicBezTo>
                <a:close/>
              </a:path>
            </a:pathLst>
          </a:custGeom>
          <a:solidFill>
            <a:srgbClr val="003849"/>
          </a:solidFill>
          <a:ln w="19050" cap="flat" cmpd="sng">
            <a:solidFill>
              <a:srgbClr val="0038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2" name="object 3"/>
          <p:cNvSpPr txBox="1"/>
          <p:nvPr/>
        </p:nvSpPr>
        <p:spPr>
          <a:xfrm>
            <a:off x="11430000" y="4139540"/>
            <a:ext cx="606624" cy="72197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noAutofit/>
          </a:bodyPr>
          <a:lstStyle/>
          <a:p>
            <a:pPr marL="12700" algn="ctr"/>
            <a:endParaRPr lang="ru-RU" sz="2800" b="1" dirty="0">
              <a:solidFill>
                <a:srgbClr val="0083BD"/>
              </a:solidFill>
              <a:cs typeface="Arial"/>
            </a:endParaRPr>
          </a:p>
        </p:txBody>
      </p:sp>
      <p:sp>
        <p:nvSpPr>
          <p:cNvPr id="13" name="object 3"/>
          <p:cNvSpPr txBox="1"/>
          <p:nvPr/>
        </p:nvSpPr>
        <p:spPr>
          <a:xfrm>
            <a:off x="9439340" y="3943888"/>
            <a:ext cx="606624" cy="72197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noAutofit/>
          </a:bodyPr>
          <a:lstStyle/>
          <a:p>
            <a:pPr marL="12700" algn="ctr"/>
            <a:endParaRPr lang="ru-RU" sz="2800" b="1" dirty="0">
              <a:solidFill>
                <a:srgbClr val="0083BD"/>
              </a:solidFill>
              <a:cs typeface="Arial"/>
            </a:endParaRPr>
          </a:p>
        </p:txBody>
      </p:sp>
      <p:sp>
        <p:nvSpPr>
          <p:cNvPr id="14" name="Google Shape;1830;p92"/>
          <p:cNvSpPr/>
          <p:nvPr/>
        </p:nvSpPr>
        <p:spPr>
          <a:xfrm rot="208684">
            <a:off x="10094923" y="4047916"/>
            <a:ext cx="1200235" cy="382510"/>
          </a:xfrm>
          <a:custGeom>
            <a:avLst/>
            <a:gdLst/>
            <a:ahLst/>
            <a:cxnLst/>
            <a:rect l="l" t="t" r="r" b="b"/>
            <a:pathLst>
              <a:path w="17686" h="6179" extrusionOk="0">
                <a:moveTo>
                  <a:pt x="17686" y="0"/>
                </a:moveTo>
                <a:lnTo>
                  <a:pt x="17686" y="0"/>
                </a:lnTo>
                <a:cubicBezTo>
                  <a:pt x="12981" y="115"/>
                  <a:pt x="8276" y="141"/>
                  <a:pt x="3571" y="207"/>
                </a:cubicBezTo>
                <a:cubicBezTo>
                  <a:pt x="3566" y="207"/>
                  <a:pt x="3560" y="207"/>
                  <a:pt x="3554" y="207"/>
                </a:cubicBezTo>
                <a:cubicBezTo>
                  <a:pt x="3159" y="207"/>
                  <a:pt x="1981" y="77"/>
                  <a:pt x="1052" y="77"/>
                </a:cubicBezTo>
                <a:cubicBezTo>
                  <a:pt x="606" y="77"/>
                  <a:pt x="218" y="107"/>
                  <a:pt x="1" y="195"/>
                </a:cubicBezTo>
                <a:cubicBezTo>
                  <a:pt x="1597" y="1132"/>
                  <a:pt x="3150" y="2144"/>
                  <a:pt x="4697" y="3152"/>
                </a:cubicBezTo>
                <a:cubicBezTo>
                  <a:pt x="5517" y="3685"/>
                  <a:pt x="6333" y="4221"/>
                  <a:pt x="7150" y="4757"/>
                </a:cubicBezTo>
                <a:cubicBezTo>
                  <a:pt x="7912" y="5258"/>
                  <a:pt x="8754" y="6038"/>
                  <a:pt x="9677" y="6155"/>
                </a:cubicBezTo>
                <a:cubicBezTo>
                  <a:pt x="9799" y="6171"/>
                  <a:pt x="9906" y="6179"/>
                  <a:pt x="10002" y="6179"/>
                </a:cubicBezTo>
                <a:cubicBezTo>
                  <a:pt x="10583" y="6179"/>
                  <a:pt x="10739" y="5894"/>
                  <a:pt x="11270" y="5422"/>
                </a:cubicBezTo>
                <a:cubicBezTo>
                  <a:pt x="11594" y="5126"/>
                  <a:pt x="11918" y="4834"/>
                  <a:pt x="12244" y="4548"/>
                </a:cubicBezTo>
                <a:cubicBezTo>
                  <a:pt x="12978" y="3897"/>
                  <a:pt x="13723" y="3255"/>
                  <a:pt x="14471" y="2622"/>
                </a:cubicBezTo>
                <a:cubicBezTo>
                  <a:pt x="15517" y="1734"/>
                  <a:pt x="16560" y="791"/>
                  <a:pt x="17686" y="0"/>
                </a:cubicBezTo>
                <a:close/>
              </a:path>
            </a:pathLst>
          </a:custGeom>
          <a:solidFill>
            <a:srgbClr val="9FE4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5" name="Google Shape;1831;p92"/>
          <p:cNvSpPr/>
          <p:nvPr/>
        </p:nvSpPr>
        <p:spPr>
          <a:xfrm rot="208684">
            <a:off x="10036603" y="4057345"/>
            <a:ext cx="397137" cy="660957"/>
          </a:xfrm>
          <a:custGeom>
            <a:avLst/>
            <a:gdLst/>
            <a:ahLst/>
            <a:cxnLst/>
            <a:rect l="l" t="t" r="r" b="b"/>
            <a:pathLst>
              <a:path w="5852" h="10677" extrusionOk="0">
                <a:moveTo>
                  <a:pt x="451" y="0"/>
                </a:moveTo>
                <a:lnTo>
                  <a:pt x="451" y="0"/>
                </a:lnTo>
                <a:cubicBezTo>
                  <a:pt x="1" y="757"/>
                  <a:pt x="462" y="2802"/>
                  <a:pt x="508" y="3536"/>
                </a:cubicBezTo>
                <a:cubicBezTo>
                  <a:pt x="574" y="4550"/>
                  <a:pt x="637" y="5562"/>
                  <a:pt x="694" y="6576"/>
                </a:cubicBezTo>
                <a:cubicBezTo>
                  <a:pt x="803" y="6671"/>
                  <a:pt x="814" y="6837"/>
                  <a:pt x="717" y="6943"/>
                </a:cubicBezTo>
                <a:cubicBezTo>
                  <a:pt x="786" y="8184"/>
                  <a:pt x="840" y="9433"/>
                  <a:pt x="855" y="10676"/>
                </a:cubicBezTo>
                <a:cubicBezTo>
                  <a:pt x="860" y="10654"/>
                  <a:pt x="872" y="10633"/>
                  <a:pt x="886" y="10616"/>
                </a:cubicBezTo>
                <a:cubicBezTo>
                  <a:pt x="2620" y="8381"/>
                  <a:pt x="4310" y="6143"/>
                  <a:pt x="5832" y="3757"/>
                </a:cubicBezTo>
                <a:lnTo>
                  <a:pt x="5852" y="3737"/>
                </a:lnTo>
                <a:cubicBezTo>
                  <a:pt x="4035" y="2519"/>
                  <a:pt x="2210" y="1304"/>
                  <a:pt x="451" y="0"/>
                </a:cubicBezTo>
                <a:close/>
              </a:path>
            </a:pathLst>
          </a:custGeom>
          <a:solidFill>
            <a:srgbClr val="6ED0E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6" name="Google Shape;1828;p92"/>
          <p:cNvSpPr/>
          <p:nvPr/>
        </p:nvSpPr>
        <p:spPr>
          <a:xfrm rot="208684">
            <a:off x="11004934" y="4082839"/>
            <a:ext cx="393677" cy="639724"/>
          </a:xfrm>
          <a:custGeom>
            <a:avLst/>
            <a:gdLst/>
            <a:ahLst/>
            <a:cxnLst/>
            <a:rect l="l" t="t" r="r" b="b"/>
            <a:pathLst>
              <a:path w="5801" h="10334" extrusionOk="0">
                <a:moveTo>
                  <a:pt x="5305" y="1"/>
                </a:moveTo>
                <a:cubicBezTo>
                  <a:pt x="5287" y="7"/>
                  <a:pt x="5264" y="7"/>
                  <a:pt x="5244" y="12"/>
                </a:cubicBezTo>
                <a:cubicBezTo>
                  <a:pt x="3628" y="1600"/>
                  <a:pt x="1734" y="2946"/>
                  <a:pt x="1" y="4416"/>
                </a:cubicBezTo>
                <a:cubicBezTo>
                  <a:pt x="1055" y="5230"/>
                  <a:pt x="1946" y="6273"/>
                  <a:pt x="2860" y="7230"/>
                </a:cubicBezTo>
                <a:cubicBezTo>
                  <a:pt x="3840" y="8253"/>
                  <a:pt x="4901" y="9239"/>
                  <a:pt x="5800" y="10333"/>
                </a:cubicBezTo>
                <a:cubicBezTo>
                  <a:pt x="5330" y="6947"/>
                  <a:pt x="5282" y="3405"/>
                  <a:pt x="5305" y="1"/>
                </a:cubicBezTo>
                <a:close/>
              </a:path>
            </a:pathLst>
          </a:custGeom>
          <a:solidFill>
            <a:srgbClr val="6ED0E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7" name="Google Shape;1829;p92"/>
          <p:cNvSpPr/>
          <p:nvPr/>
        </p:nvSpPr>
        <p:spPr>
          <a:xfrm rot="208684">
            <a:off x="10097345" y="4323441"/>
            <a:ext cx="1282283" cy="431600"/>
          </a:xfrm>
          <a:custGeom>
            <a:avLst/>
            <a:gdLst/>
            <a:ahLst/>
            <a:cxnLst/>
            <a:rect l="l" t="t" r="r" b="b"/>
            <a:pathLst>
              <a:path w="18895" h="6972" extrusionOk="0">
                <a:moveTo>
                  <a:pt x="5491" y="0"/>
                </a:moveTo>
                <a:cubicBezTo>
                  <a:pt x="3955" y="2407"/>
                  <a:pt x="2264" y="4746"/>
                  <a:pt x="299" y="6823"/>
                </a:cubicBezTo>
                <a:cubicBezTo>
                  <a:pt x="260" y="6866"/>
                  <a:pt x="217" y="6884"/>
                  <a:pt x="176" y="6884"/>
                </a:cubicBezTo>
                <a:cubicBezTo>
                  <a:pt x="104" y="6884"/>
                  <a:pt x="38" y="6830"/>
                  <a:pt x="9" y="6757"/>
                </a:cubicBezTo>
                <a:lnTo>
                  <a:pt x="9" y="6757"/>
                </a:lnTo>
                <a:cubicBezTo>
                  <a:pt x="9" y="6797"/>
                  <a:pt x="15" y="6840"/>
                  <a:pt x="15" y="6880"/>
                </a:cubicBezTo>
                <a:cubicBezTo>
                  <a:pt x="12" y="6912"/>
                  <a:pt x="9" y="6940"/>
                  <a:pt x="1" y="6972"/>
                </a:cubicBezTo>
                <a:cubicBezTo>
                  <a:pt x="6227" y="6281"/>
                  <a:pt x="12628" y="6416"/>
                  <a:pt x="18895" y="6379"/>
                </a:cubicBezTo>
                <a:cubicBezTo>
                  <a:pt x="16740" y="4531"/>
                  <a:pt x="14929" y="2218"/>
                  <a:pt x="12998" y="138"/>
                </a:cubicBezTo>
                <a:cubicBezTo>
                  <a:pt x="12216" y="823"/>
                  <a:pt x="11456" y="1691"/>
                  <a:pt x="10600" y="2264"/>
                </a:cubicBezTo>
                <a:cubicBezTo>
                  <a:pt x="10325" y="2447"/>
                  <a:pt x="10158" y="2671"/>
                  <a:pt x="9786" y="2674"/>
                </a:cubicBezTo>
                <a:cubicBezTo>
                  <a:pt x="9782" y="2674"/>
                  <a:pt x="9777" y="2674"/>
                  <a:pt x="9773" y="2674"/>
                </a:cubicBezTo>
                <a:cubicBezTo>
                  <a:pt x="9124" y="2674"/>
                  <a:pt x="8244" y="1835"/>
                  <a:pt x="7775" y="1522"/>
                </a:cubicBezTo>
                <a:cubicBezTo>
                  <a:pt x="7012" y="1018"/>
                  <a:pt x="6250" y="511"/>
                  <a:pt x="5491" y="0"/>
                </a:cubicBezTo>
                <a:close/>
              </a:path>
            </a:pathLst>
          </a:custGeom>
          <a:solidFill>
            <a:srgbClr val="9FE4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890465" y="4402594"/>
            <a:ext cx="1722052" cy="1566875"/>
          </a:xfrm>
          <a:prstGeom prst="straightConnector1">
            <a:avLst/>
          </a:prstGeom>
          <a:noFill/>
          <a:ln w="57150" cap="flat" cmpd="sng" algn="ctr">
            <a:solidFill>
              <a:srgbClr val="0F4C5C"/>
            </a:solidFill>
            <a:prstDash val="dash"/>
            <a:tailEnd type="triangle"/>
          </a:ln>
          <a:effectLst/>
          <a:scene3d>
            <a:camera prst="orthographicFront">
              <a:rot lat="2397433" lon="21526117" rev="21594000"/>
            </a:camera>
            <a:lightRig rig="threePt" dir="t"/>
          </a:scene3d>
        </p:spPr>
      </p:cxnSp>
      <p:cxnSp>
        <p:nvCxnSpPr>
          <p:cNvPr id="19" name="Прямая со стрелкой 18"/>
          <p:cNvCxnSpPr/>
          <p:nvPr/>
        </p:nvCxnSpPr>
        <p:spPr>
          <a:xfrm flipV="1">
            <a:off x="7693920" y="4597886"/>
            <a:ext cx="2454868" cy="821137"/>
          </a:xfrm>
          <a:prstGeom prst="straightConnector1">
            <a:avLst/>
          </a:prstGeom>
          <a:noFill/>
          <a:ln w="57150" cap="flat" cmpd="sng" algn="ctr">
            <a:solidFill>
              <a:srgbClr val="0F4C5C"/>
            </a:solidFill>
            <a:prstDash val="dash"/>
            <a:tailEnd type="triangle"/>
          </a:ln>
          <a:effectLst/>
          <a:scene3d>
            <a:camera prst="orthographicFront">
              <a:rot lat="21000000" lon="2400000" rev="21594000"/>
            </a:camera>
            <a:lightRig rig="threePt" dir="t"/>
          </a:scene3d>
        </p:spPr>
      </p:cxnSp>
      <p:sp>
        <p:nvSpPr>
          <p:cNvPr id="31" name="object 3"/>
          <p:cNvSpPr txBox="1"/>
          <p:nvPr/>
        </p:nvSpPr>
        <p:spPr>
          <a:xfrm>
            <a:off x="358208" y="5022938"/>
            <a:ext cx="2491556" cy="7042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/>
            <a:r>
              <a:rPr lang="ru-RU" sz="1300" b="1" spc="-20" dirty="0" smtClean="0">
                <a:solidFill>
                  <a:srgbClr val="0083BD"/>
                </a:solidFill>
                <a:cs typeface="Arial"/>
              </a:rPr>
              <a:t>Участие ОО Республики Крым в онлайн-проектах Банка России</a:t>
            </a:r>
            <a:endParaRPr lang="ru-RU" sz="1300" b="1" dirty="0">
              <a:solidFill>
                <a:srgbClr val="0083BD"/>
              </a:solidFill>
              <a:cs typeface="Arial"/>
            </a:endParaRPr>
          </a:p>
        </p:txBody>
      </p:sp>
      <p:sp>
        <p:nvSpPr>
          <p:cNvPr id="32" name="object 3"/>
          <p:cNvSpPr txBox="1"/>
          <p:nvPr/>
        </p:nvSpPr>
        <p:spPr>
          <a:xfrm>
            <a:off x="2478387" y="5805761"/>
            <a:ext cx="3631391" cy="8715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/>
            <a:r>
              <a:rPr lang="ru-RU" sz="1300" b="1" spc="-20" dirty="0" smtClean="0">
                <a:solidFill>
                  <a:srgbClr val="0083BD"/>
                </a:solidFill>
                <a:cs typeface="Arial"/>
              </a:rPr>
              <a:t>Подготовка Отделением промежуточной и итоговой аналитической информации по результатам участия Республики Крым в онлайн-проектах Банка России</a:t>
            </a:r>
            <a:endParaRPr lang="ru-RU" sz="1300" b="1" dirty="0">
              <a:solidFill>
                <a:srgbClr val="0083BD"/>
              </a:solidFill>
              <a:cs typeface="Arial"/>
            </a:endParaRPr>
          </a:p>
        </p:txBody>
      </p:sp>
      <p:sp>
        <p:nvSpPr>
          <p:cNvPr id="35" name="object 3"/>
          <p:cNvSpPr txBox="1"/>
          <p:nvPr/>
        </p:nvSpPr>
        <p:spPr>
          <a:xfrm>
            <a:off x="8632615" y="4938943"/>
            <a:ext cx="3555001" cy="186994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/>
            <a:r>
              <a:rPr lang="ru-RU" sz="1300" b="1" spc="-20" dirty="0" smtClean="0">
                <a:solidFill>
                  <a:srgbClr val="0083BD"/>
                </a:solidFill>
                <a:cs typeface="Arial"/>
              </a:rPr>
              <a:t>       Доведение аналитической информации внешним партнерам:</a:t>
            </a:r>
          </a:p>
          <a:p>
            <a:pPr marL="298450" indent="-285750">
              <a:buFontTx/>
              <a:buChar char="-"/>
            </a:pPr>
            <a:r>
              <a:rPr lang="ru-RU" sz="1300" b="1" spc="-20" dirty="0" smtClean="0">
                <a:solidFill>
                  <a:srgbClr val="0083BD"/>
                </a:solidFill>
                <a:cs typeface="Arial"/>
              </a:rPr>
              <a:t>Министерству образования, науки и молодежи РК</a:t>
            </a:r>
          </a:p>
          <a:p>
            <a:pPr marL="298450" indent="-285750">
              <a:buFontTx/>
              <a:buChar char="-"/>
            </a:pPr>
            <a:r>
              <a:rPr lang="ru-RU" sz="1300" b="1" spc="-20" dirty="0" smtClean="0">
                <a:solidFill>
                  <a:srgbClr val="0083BD"/>
                </a:solidFill>
                <a:cs typeface="Arial"/>
              </a:rPr>
              <a:t>Координационному совету РК</a:t>
            </a:r>
          </a:p>
          <a:p>
            <a:pPr marL="298450" indent="-285750">
              <a:buFontTx/>
              <a:buChar char="-"/>
            </a:pPr>
            <a:r>
              <a:rPr lang="ru-RU" sz="1300" b="1" spc="-20" dirty="0" smtClean="0">
                <a:solidFill>
                  <a:srgbClr val="0083BD"/>
                </a:solidFill>
                <a:cs typeface="Arial"/>
              </a:rPr>
              <a:t>25 Администрациям  </a:t>
            </a:r>
            <a:r>
              <a:rPr lang="ru-RU" sz="1300" b="1" spc="-20" dirty="0" err="1" smtClean="0">
                <a:solidFill>
                  <a:srgbClr val="0083BD"/>
                </a:solidFill>
                <a:cs typeface="Arial"/>
              </a:rPr>
              <a:t>м.о</a:t>
            </a:r>
            <a:r>
              <a:rPr lang="ru-RU" sz="1300" b="1" spc="-20" dirty="0" smtClean="0">
                <a:solidFill>
                  <a:srgbClr val="0083BD"/>
                </a:solidFill>
                <a:cs typeface="Arial"/>
              </a:rPr>
              <a:t>. РК</a:t>
            </a:r>
          </a:p>
          <a:p>
            <a:pPr marL="298450" indent="-285750">
              <a:buFontTx/>
              <a:buChar char="-"/>
            </a:pPr>
            <a:r>
              <a:rPr lang="ru-RU" sz="1300" b="1" spc="-20" dirty="0" smtClean="0">
                <a:solidFill>
                  <a:srgbClr val="0083BD"/>
                </a:solidFill>
                <a:cs typeface="Arial"/>
              </a:rPr>
              <a:t>25 Управлениям/отделам образования</a:t>
            </a:r>
          </a:p>
          <a:p>
            <a:pPr marL="12700"/>
            <a:r>
              <a:rPr lang="ru-RU" sz="1300" b="1" spc="-20" dirty="0" smtClean="0">
                <a:solidFill>
                  <a:srgbClr val="0083BD"/>
                </a:solidFill>
                <a:cs typeface="Arial"/>
              </a:rPr>
              <a:t>Рассмотрение итоговой информации по онлайн-проектам на заседаниях КО</a:t>
            </a:r>
          </a:p>
          <a:p>
            <a:pPr marL="298450" indent="-285750" algn="ctr">
              <a:buFontTx/>
              <a:buChar char="-"/>
            </a:pPr>
            <a:endParaRPr lang="ru-RU" sz="1400" b="1" spc="-20" dirty="0" smtClean="0">
              <a:solidFill>
                <a:srgbClr val="0083BD"/>
              </a:solidFill>
              <a:cs typeface="Arial"/>
            </a:endParaRPr>
          </a:p>
          <a:p>
            <a:pPr marL="298450" indent="-285750" algn="ctr">
              <a:buFontTx/>
              <a:buChar char="-"/>
            </a:pPr>
            <a:endParaRPr lang="ru-RU" sz="1400" b="1" dirty="0">
              <a:solidFill>
                <a:srgbClr val="0083BD"/>
              </a:solidFill>
              <a:cs typeface="Arial"/>
            </a:endParaRPr>
          </a:p>
        </p:txBody>
      </p:sp>
      <p:grpSp>
        <p:nvGrpSpPr>
          <p:cNvPr id="21" name="Рисунок 647">
            <a:extLst>
              <a:ext uri="{FF2B5EF4-FFF2-40B4-BE49-F238E27FC236}">
                <a16:creationId xmlns="" xmlns:a16="http://schemas.microsoft.com/office/drawing/2014/main" id="{41C3A1CB-E67A-429E-9E69-E2087CB5F792}"/>
              </a:ext>
            </a:extLst>
          </p:cNvPr>
          <p:cNvGrpSpPr>
            <a:grpSpLocks noChangeAspect="1"/>
          </p:cNvGrpSpPr>
          <p:nvPr/>
        </p:nvGrpSpPr>
        <p:grpSpPr>
          <a:xfrm>
            <a:off x="603796" y="1679430"/>
            <a:ext cx="1115071" cy="1079888"/>
            <a:chOff x="5681662" y="2990850"/>
            <a:chExt cx="829707" cy="878776"/>
          </a:xfrm>
          <a:noFill/>
        </p:grpSpPr>
        <p:sp>
          <p:nvSpPr>
            <p:cNvPr id="22" name="Полилиния: фигура 122">
              <a:extLst>
                <a:ext uri="{FF2B5EF4-FFF2-40B4-BE49-F238E27FC236}">
                  <a16:creationId xmlns="" xmlns:a16="http://schemas.microsoft.com/office/drawing/2014/main" id="{CB8FAB81-A1AC-4911-9E1E-A601BEFD0D69}"/>
                </a:ext>
              </a:extLst>
            </p:cNvPr>
            <p:cNvSpPr/>
            <p:nvPr/>
          </p:nvSpPr>
          <p:spPr>
            <a:xfrm>
              <a:off x="5681662" y="2990850"/>
              <a:ext cx="670464" cy="878776"/>
            </a:xfrm>
            <a:custGeom>
              <a:avLst/>
              <a:gdLst>
                <a:gd name="connsiteX0" fmla="*/ 669608 w 670464"/>
                <a:gd name="connsiteY0" fmla="*/ 536924 h 878776"/>
                <a:gd name="connsiteX1" fmla="*/ 669036 w 670464"/>
                <a:gd name="connsiteY1" fmla="*/ 878777 h 878776"/>
                <a:gd name="connsiteX2" fmla="*/ 0 w 670464"/>
                <a:gd name="connsiteY2" fmla="*/ 877729 h 878776"/>
                <a:gd name="connsiteX3" fmla="*/ 1429 w 670464"/>
                <a:gd name="connsiteY3" fmla="*/ 0 h 878776"/>
                <a:gd name="connsiteX4" fmla="*/ 670465 w 670464"/>
                <a:gd name="connsiteY4" fmla="*/ 1048 h 878776"/>
                <a:gd name="connsiteX5" fmla="*/ 670084 w 670464"/>
                <a:gd name="connsiteY5" fmla="*/ 283750 h 8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0464" h="878776">
                  <a:moveTo>
                    <a:pt x="669608" y="536924"/>
                  </a:moveTo>
                  <a:lnTo>
                    <a:pt x="669036" y="878777"/>
                  </a:lnTo>
                  <a:lnTo>
                    <a:pt x="0" y="877729"/>
                  </a:lnTo>
                  <a:lnTo>
                    <a:pt x="1429" y="0"/>
                  </a:lnTo>
                  <a:lnTo>
                    <a:pt x="670465" y="1048"/>
                  </a:lnTo>
                  <a:lnTo>
                    <a:pt x="670084" y="283750"/>
                  </a:lnTo>
                </a:path>
              </a:pathLst>
            </a:custGeom>
            <a:noFill/>
            <a:ln w="34925" cap="flat">
              <a:solidFill>
                <a:srgbClr val="0070C0"/>
              </a:solidFill>
              <a:prstDash val="solid"/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Полилиния: фигура 123">
              <a:extLst>
                <a:ext uri="{FF2B5EF4-FFF2-40B4-BE49-F238E27FC236}">
                  <a16:creationId xmlns="" xmlns:a16="http://schemas.microsoft.com/office/drawing/2014/main" id="{AAA7C054-45BA-4F4F-8C73-5F3AE51C5045}"/>
                </a:ext>
              </a:extLst>
            </p:cNvPr>
            <p:cNvSpPr/>
            <p:nvPr/>
          </p:nvSpPr>
          <p:spPr>
            <a:xfrm>
              <a:off x="5803201" y="3173158"/>
              <a:ext cx="431292" cy="761"/>
            </a:xfrm>
            <a:custGeom>
              <a:avLst/>
              <a:gdLst>
                <a:gd name="connsiteX0" fmla="*/ 0 w 431292"/>
                <a:gd name="connsiteY0" fmla="*/ 0 h 761"/>
                <a:gd name="connsiteX1" fmla="*/ 431292 w 431292"/>
                <a:gd name="connsiteY1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292" h="761">
                  <a:moveTo>
                    <a:pt x="0" y="0"/>
                  </a:moveTo>
                  <a:lnTo>
                    <a:pt x="431292" y="762"/>
                  </a:lnTo>
                </a:path>
              </a:pathLst>
            </a:custGeom>
            <a:ln w="34925" cap="flat">
              <a:solidFill>
                <a:srgbClr val="0070C0"/>
              </a:solidFill>
              <a:prstDash val="solid"/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Полилиния: фигура 124">
              <a:extLst>
                <a:ext uri="{FF2B5EF4-FFF2-40B4-BE49-F238E27FC236}">
                  <a16:creationId xmlns="" xmlns:a16="http://schemas.microsoft.com/office/drawing/2014/main" id="{5465D79F-03E7-4A76-BD39-39E5B35379B1}"/>
                </a:ext>
              </a:extLst>
            </p:cNvPr>
            <p:cNvSpPr/>
            <p:nvPr/>
          </p:nvSpPr>
          <p:spPr>
            <a:xfrm>
              <a:off x="5803010" y="3286696"/>
              <a:ext cx="399383" cy="666"/>
            </a:xfrm>
            <a:custGeom>
              <a:avLst/>
              <a:gdLst>
                <a:gd name="connsiteX0" fmla="*/ 0 w 399383"/>
                <a:gd name="connsiteY0" fmla="*/ 0 h 666"/>
                <a:gd name="connsiteX1" fmla="*/ 399383 w 399383"/>
                <a:gd name="connsiteY1" fmla="*/ 667 h 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9383" h="666">
                  <a:moveTo>
                    <a:pt x="0" y="0"/>
                  </a:moveTo>
                  <a:lnTo>
                    <a:pt x="399383" y="667"/>
                  </a:lnTo>
                </a:path>
              </a:pathLst>
            </a:custGeom>
            <a:ln w="34925" cap="flat">
              <a:solidFill>
                <a:srgbClr val="0070C0"/>
              </a:solidFill>
              <a:prstDash val="solid"/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Полилиния: фигура 125">
              <a:extLst>
                <a:ext uri="{FF2B5EF4-FFF2-40B4-BE49-F238E27FC236}">
                  <a16:creationId xmlns="" xmlns:a16="http://schemas.microsoft.com/office/drawing/2014/main" id="{CF9B83AE-284F-4B1E-87C8-54080DE38B8E}"/>
                </a:ext>
              </a:extLst>
            </p:cNvPr>
            <p:cNvSpPr/>
            <p:nvPr/>
          </p:nvSpPr>
          <p:spPr>
            <a:xfrm>
              <a:off x="5802820" y="3400139"/>
              <a:ext cx="291465" cy="476"/>
            </a:xfrm>
            <a:custGeom>
              <a:avLst/>
              <a:gdLst>
                <a:gd name="connsiteX0" fmla="*/ 0 w 291465"/>
                <a:gd name="connsiteY0" fmla="*/ 0 h 476"/>
                <a:gd name="connsiteX1" fmla="*/ 291465 w 291465"/>
                <a:gd name="connsiteY1" fmla="*/ 476 h 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465" h="476">
                  <a:moveTo>
                    <a:pt x="0" y="0"/>
                  </a:moveTo>
                  <a:lnTo>
                    <a:pt x="291465" y="476"/>
                  </a:lnTo>
                </a:path>
              </a:pathLst>
            </a:custGeom>
            <a:ln w="34925" cap="flat">
              <a:solidFill>
                <a:srgbClr val="0070C0"/>
              </a:solidFill>
              <a:prstDash val="solid"/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26" name="Рисунок 647">
              <a:extLst>
                <a:ext uri="{FF2B5EF4-FFF2-40B4-BE49-F238E27FC236}">
                  <a16:creationId xmlns="" xmlns:a16="http://schemas.microsoft.com/office/drawing/2014/main" id="{3A523438-B478-473B-B0AE-14C626C8E2C4}"/>
                </a:ext>
              </a:extLst>
            </p:cNvPr>
            <p:cNvGrpSpPr/>
            <p:nvPr/>
          </p:nvGrpSpPr>
          <p:grpSpPr>
            <a:xfrm>
              <a:off x="5921025" y="3238069"/>
              <a:ext cx="590344" cy="588599"/>
              <a:chOff x="5921025" y="3238069"/>
              <a:chExt cx="590344" cy="588599"/>
            </a:xfrm>
            <a:noFill/>
          </p:grpSpPr>
          <p:sp>
            <p:nvSpPr>
              <p:cNvPr id="28" name="Полилиния: фигура 128">
                <a:extLst>
                  <a:ext uri="{FF2B5EF4-FFF2-40B4-BE49-F238E27FC236}">
                    <a16:creationId xmlns="" xmlns:a16="http://schemas.microsoft.com/office/drawing/2014/main" id="{B2B46A65-0CF8-4BFD-ACD5-705420365ECC}"/>
                  </a:ext>
                </a:extLst>
              </p:cNvPr>
              <p:cNvSpPr/>
              <p:nvPr/>
            </p:nvSpPr>
            <p:spPr>
              <a:xfrm>
                <a:off x="6073640" y="3238069"/>
                <a:ext cx="437729" cy="436743"/>
              </a:xfrm>
              <a:custGeom>
                <a:avLst/>
                <a:gdLst>
                  <a:gd name="connsiteX0" fmla="*/ 15597 w 437729"/>
                  <a:gd name="connsiteY0" fmla="*/ 318566 h 436743"/>
                  <a:gd name="connsiteX1" fmla="*/ 14073 w 437729"/>
                  <a:gd name="connsiteY1" fmla="*/ 387336 h 436743"/>
                  <a:gd name="connsiteX2" fmla="*/ 49220 w 437729"/>
                  <a:gd name="connsiteY2" fmla="*/ 422579 h 436743"/>
                  <a:gd name="connsiteX3" fmla="*/ 118086 w 437729"/>
                  <a:gd name="connsiteY3" fmla="*/ 421245 h 436743"/>
                  <a:gd name="connsiteX4" fmla="*/ 424219 w 437729"/>
                  <a:gd name="connsiteY4" fmla="*/ 89585 h 436743"/>
                  <a:gd name="connsiteX5" fmla="*/ 422790 w 437729"/>
                  <a:gd name="connsiteY5" fmla="*/ 17766 h 436743"/>
                  <a:gd name="connsiteX6" fmla="*/ 420123 w 437729"/>
                  <a:gd name="connsiteY6" fmla="*/ 15004 h 436743"/>
                  <a:gd name="connsiteX7" fmla="*/ 348305 w 437729"/>
                  <a:gd name="connsiteY7" fmla="*/ 13385 h 436743"/>
                  <a:gd name="connsiteX8" fmla="*/ 15597 w 437729"/>
                  <a:gd name="connsiteY8" fmla="*/ 318566 h 436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7729" h="436743">
                    <a:moveTo>
                      <a:pt x="15597" y="318566"/>
                    </a:moveTo>
                    <a:cubicBezTo>
                      <a:pt x="-4596" y="337044"/>
                      <a:pt x="-5263" y="368096"/>
                      <a:pt x="14073" y="387336"/>
                    </a:cubicBezTo>
                    <a:lnTo>
                      <a:pt x="49220" y="422579"/>
                    </a:lnTo>
                    <a:cubicBezTo>
                      <a:pt x="68556" y="441915"/>
                      <a:pt x="99512" y="441438"/>
                      <a:pt x="118086" y="421245"/>
                    </a:cubicBezTo>
                    <a:lnTo>
                      <a:pt x="424219" y="89585"/>
                    </a:lnTo>
                    <a:cubicBezTo>
                      <a:pt x="442698" y="69487"/>
                      <a:pt x="442221" y="37197"/>
                      <a:pt x="422790" y="17766"/>
                    </a:cubicBezTo>
                    <a:lnTo>
                      <a:pt x="420123" y="15004"/>
                    </a:lnTo>
                    <a:cubicBezTo>
                      <a:pt x="400788" y="-4332"/>
                      <a:pt x="368498" y="-5094"/>
                      <a:pt x="348305" y="13385"/>
                    </a:cubicBezTo>
                    <a:lnTo>
                      <a:pt x="15597" y="318566"/>
                    </a:lnTo>
                    <a:close/>
                  </a:path>
                </a:pathLst>
              </a:custGeom>
              <a:noFill/>
              <a:ln w="34925" cap="flat">
                <a:solidFill>
                  <a:srgbClr val="0070C0"/>
                </a:solidFill>
                <a:prstDash val="solid"/>
                <a:rou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9" name="Полилиния: фигура 129">
                <a:extLst>
                  <a:ext uri="{FF2B5EF4-FFF2-40B4-BE49-F238E27FC236}">
                    <a16:creationId xmlns="" xmlns:a16="http://schemas.microsoft.com/office/drawing/2014/main" id="{69DDC7AB-6609-40E1-9614-352F068EB411}"/>
                  </a:ext>
                </a:extLst>
              </p:cNvPr>
              <p:cNvSpPr/>
              <p:nvPr/>
            </p:nvSpPr>
            <p:spPr>
              <a:xfrm>
                <a:off x="6024692" y="3600640"/>
                <a:ext cx="122932" cy="123027"/>
              </a:xfrm>
              <a:custGeom>
                <a:avLst/>
                <a:gdLst>
                  <a:gd name="connsiteX0" fmla="*/ 49780 w 122932"/>
                  <a:gd name="connsiteY0" fmla="*/ 0 h 123027"/>
                  <a:gd name="connsiteX1" fmla="*/ 7299 w 122932"/>
                  <a:gd name="connsiteY1" fmla="*/ 42386 h 123027"/>
                  <a:gd name="connsiteX2" fmla="*/ 7203 w 122932"/>
                  <a:gd name="connsiteY2" fmla="*/ 77534 h 123027"/>
                  <a:gd name="connsiteX3" fmla="*/ 45303 w 122932"/>
                  <a:gd name="connsiteY3" fmla="*/ 115729 h 123027"/>
                  <a:gd name="connsiteX4" fmla="*/ 80451 w 122932"/>
                  <a:gd name="connsiteY4" fmla="*/ 115824 h 123027"/>
                  <a:gd name="connsiteX5" fmla="*/ 122932 w 122932"/>
                  <a:gd name="connsiteY5" fmla="*/ 73438 h 123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932" h="123027">
                    <a:moveTo>
                      <a:pt x="49780" y="0"/>
                    </a:moveTo>
                    <a:lnTo>
                      <a:pt x="7299" y="42386"/>
                    </a:lnTo>
                    <a:cubicBezTo>
                      <a:pt x="-2417" y="52102"/>
                      <a:pt x="-2417" y="67913"/>
                      <a:pt x="7203" y="77534"/>
                    </a:cubicBezTo>
                    <a:lnTo>
                      <a:pt x="45303" y="115729"/>
                    </a:lnTo>
                    <a:cubicBezTo>
                      <a:pt x="55019" y="125444"/>
                      <a:pt x="70735" y="125444"/>
                      <a:pt x="80451" y="115824"/>
                    </a:cubicBezTo>
                    <a:lnTo>
                      <a:pt x="122932" y="73438"/>
                    </a:lnTo>
                  </a:path>
                </a:pathLst>
              </a:custGeom>
              <a:noFill/>
              <a:ln w="34925" cap="flat">
                <a:solidFill>
                  <a:srgbClr val="0070C0"/>
                </a:solidFill>
                <a:prstDash val="solid"/>
                <a:rou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0" name="Полилиния: фигура 130">
                <a:extLst>
                  <a:ext uri="{FF2B5EF4-FFF2-40B4-BE49-F238E27FC236}">
                    <a16:creationId xmlns="" xmlns:a16="http://schemas.microsoft.com/office/drawing/2014/main" id="{7D622351-73F9-467E-A5DD-C5AFB399DA8A}"/>
                  </a:ext>
                </a:extLst>
              </p:cNvPr>
              <p:cNvSpPr/>
              <p:nvPr/>
            </p:nvSpPr>
            <p:spPr>
              <a:xfrm>
                <a:off x="5921025" y="3675983"/>
                <a:ext cx="151161" cy="150685"/>
              </a:xfrm>
              <a:custGeom>
                <a:avLst/>
                <a:gdLst>
                  <a:gd name="connsiteX0" fmla="*/ 109061 w 151161"/>
                  <a:gd name="connsiteY0" fmla="*/ 0 h 150685"/>
                  <a:gd name="connsiteX1" fmla="*/ 48292 w 151161"/>
                  <a:gd name="connsiteY1" fmla="*/ 37529 h 150685"/>
                  <a:gd name="connsiteX2" fmla="*/ 12287 w 151161"/>
                  <a:gd name="connsiteY2" fmla="*/ 129350 h 150685"/>
                  <a:gd name="connsiteX3" fmla="*/ 0 w 151161"/>
                  <a:gd name="connsiteY3" fmla="*/ 150686 h 150685"/>
                  <a:gd name="connsiteX4" fmla="*/ 21431 w 151161"/>
                  <a:gd name="connsiteY4" fmla="*/ 138494 h 150685"/>
                  <a:gd name="connsiteX5" fmla="*/ 113443 w 151161"/>
                  <a:gd name="connsiteY5" fmla="*/ 102870 h 150685"/>
                  <a:gd name="connsiteX6" fmla="*/ 151162 w 151161"/>
                  <a:gd name="connsiteY6" fmla="*/ 42196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161" h="150685">
                    <a:moveTo>
                      <a:pt x="109061" y="0"/>
                    </a:moveTo>
                    <a:cubicBezTo>
                      <a:pt x="103537" y="3143"/>
                      <a:pt x="66199" y="24575"/>
                      <a:pt x="48292" y="37529"/>
                    </a:cubicBezTo>
                    <a:cubicBezTo>
                      <a:pt x="39815" y="70104"/>
                      <a:pt x="27623" y="100965"/>
                      <a:pt x="12287" y="129350"/>
                    </a:cubicBezTo>
                    <a:cubicBezTo>
                      <a:pt x="8477" y="136588"/>
                      <a:pt x="4382" y="143732"/>
                      <a:pt x="0" y="150686"/>
                    </a:cubicBezTo>
                    <a:cubicBezTo>
                      <a:pt x="6953" y="146304"/>
                      <a:pt x="14097" y="142304"/>
                      <a:pt x="21431" y="138494"/>
                    </a:cubicBezTo>
                    <a:cubicBezTo>
                      <a:pt x="49911" y="123254"/>
                      <a:pt x="80867" y="111252"/>
                      <a:pt x="113443" y="102870"/>
                    </a:cubicBezTo>
                    <a:cubicBezTo>
                      <a:pt x="126397" y="85058"/>
                      <a:pt x="147923" y="47720"/>
                      <a:pt x="151162" y="42196"/>
                    </a:cubicBezTo>
                  </a:path>
                </a:pathLst>
              </a:custGeom>
              <a:noFill/>
              <a:ln w="34925" cap="flat">
                <a:solidFill>
                  <a:srgbClr val="0070C0"/>
                </a:solidFill>
                <a:prstDash val="solid"/>
                <a:rou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3" name="Полилиния: фигура 131">
                <a:extLst>
                  <a:ext uri="{FF2B5EF4-FFF2-40B4-BE49-F238E27FC236}">
                    <a16:creationId xmlns="" xmlns:a16="http://schemas.microsoft.com/office/drawing/2014/main" id="{CA642EBE-8D91-4D6D-A43A-67A61AFFC0E3}"/>
                  </a:ext>
                </a:extLst>
              </p:cNvPr>
              <p:cNvSpPr/>
              <p:nvPr/>
            </p:nvSpPr>
            <p:spPr>
              <a:xfrm>
                <a:off x="5923216" y="3763041"/>
                <a:ext cx="61626" cy="61531"/>
              </a:xfrm>
              <a:custGeom>
                <a:avLst/>
                <a:gdLst>
                  <a:gd name="connsiteX0" fmla="*/ 61627 w 61626"/>
                  <a:gd name="connsiteY0" fmla="*/ 0 h 61531"/>
                  <a:gd name="connsiteX1" fmla="*/ 0 w 61626"/>
                  <a:gd name="connsiteY1" fmla="*/ 61531 h 61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626" h="61531">
                    <a:moveTo>
                      <a:pt x="61627" y="0"/>
                    </a:moveTo>
                    <a:lnTo>
                      <a:pt x="0" y="61531"/>
                    </a:lnTo>
                  </a:path>
                </a:pathLst>
              </a:custGeom>
              <a:ln w="34925" cap="flat">
                <a:solidFill>
                  <a:srgbClr val="0070C0"/>
                </a:solidFill>
                <a:prstDash val="solid"/>
                <a:rou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27" name="Полилиния: фигура 127">
              <a:extLst>
                <a:ext uri="{FF2B5EF4-FFF2-40B4-BE49-F238E27FC236}">
                  <a16:creationId xmlns="" xmlns:a16="http://schemas.microsoft.com/office/drawing/2014/main" id="{CF2D3262-1683-4F7A-BE7A-8D310EE4F7A1}"/>
                </a:ext>
              </a:extLst>
            </p:cNvPr>
            <p:cNvSpPr/>
            <p:nvPr/>
          </p:nvSpPr>
          <p:spPr>
            <a:xfrm>
              <a:off x="5785198" y="3832002"/>
              <a:ext cx="121253" cy="190"/>
            </a:xfrm>
            <a:custGeom>
              <a:avLst/>
              <a:gdLst>
                <a:gd name="connsiteX0" fmla="*/ 0 w 121253"/>
                <a:gd name="connsiteY0" fmla="*/ 0 h 190"/>
                <a:gd name="connsiteX1" fmla="*/ 121253 w 121253"/>
                <a:gd name="connsiteY1" fmla="*/ 191 h 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253" h="190">
                  <a:moveTo>
                    <a:pt x="0" y="0"/>
                  </a:moveTo>
                  <a:lnTo>
                    <a:pt x="121253" y="191"/>
                  </a:lnTo>
                </a:path>
              </a:pathLst>
            </a:custGeom>
            <a:ln w="34925" cap="flat">
              <a:solidFill>
                <a:srgbClr val="0070C0"/>
              </a:solidFill>
              <a:prstDash val="solid"/>
              <a:rou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4" name="object 3"/>
          <p:cNvSpPr txBox="1"/>
          <p:nvPr/>
        </p:nvSpPr>
        <p:spPr>
          <a:xfrm>
            <a:off x="1538042" y="1689257"/>
            <a:ext cx="3016866" cy="123835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/>
            <a:r>
              <a:rPr lang="ru-RU" sz="1300" b="1" spc="-20" dirty="0" smtClean="0">
                <a:solidFill>
                  <a:srgbClr val="0095CC"/>
                </a:solidFill>
                <a:cs typeface="Arial"/>
              </a:rPr>
              <a:t>Приглашение ОО </a:t>
            </a:r>
            <a:r>
              <a:rPr lang="ru-RU" sz="1300" b="1" spc="-20" dirty="0">
                <a:solidFill>
                  <a:srgbClr val="0095CC"/>
                </a:solidFill>
                <a:cs typeface="Arial"/>
              </a:rPr>
              <a:t>Республики Крым  </a:t>
            </a:r>
            <a:r>
              <a:rPr lang="ru-RU" sz="1300" b="1" spc="-20" dirty="0" smtClean="0">
                <a:solidFill>
                  <a:srgbClr val="0095CC"/>
                </a:solidFill>
                <a:cs typeface="Arial"/>
              </a:rPr>
              <a:t>к участию в онлайн-проектах </a:t>
            </a:r>
          </a:p>
          <a:p>
            <a:pPr marL="12700" algn="ctr"/>
            <a:r>
              <a:rPr lang="ru-RU" sz="1300" b="1" spc="-20" dirty="0" smtClean="0">
                <a:solidFill>
                  <a:srgbClr val="0095CC"/>
                </a:solidFill>
                <a:cs typeface="Arial"/>
              </a:rPr>
              <a:t>Банка России</a:t>
            </a:r>
          </a:p>
          <a:p>
            <a:pPr marL="12700" algn="ctr"/>
            <a:r>
              <a:rPr lang="ru-RU" b="1" spc="-20" dirty="0" smtClean="0">
                <a:cs typeface="Arial"/>
              </a:rPr>
              <a:t>503 школ, 40 ПОО, </a:t>
            </a:r>
          </a:p>
          <a:p>
            <a:pPr marL="12700" algn="ctr"/>
            <a:r>
              <a:rPr lang="ru-RU" b="1" spc="-20" dirty="0" smtClean="0">
                <a:cs typeface="Arial"/>
              </a:rPr>
              <a:t>9 интернатов, 267 ДОЛ </a:t>
            </a:r>
            <a:endParaRPr lang="ru-RU" b="1" dirty="0">
              <a:cs typeface="Arial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2114772" y="3057600"/>
            <a:ext cx="654075" cy="484541"/>
          </a:xfrm>
          <a:prstGeom prst="straightConnector1">
            <a:avLst/>
          </a:prstGeom>
          <a:noFill/>
          <a:ln w="57150" cap="flat" cmpd="sng" algn="ctr">
            <a:solidFill>
              <a:srgbClr val="0F4C5C"/>
            </a:solidFill>
            <a:prstDash val="dash"/>
            <a:tailEnd type="triangle"/>
          </a:ln>
          <a:effectLst/>
          <a:scene3d>
            <a:camera prst="orthographicFront">
              <a:rot lat="2397433" lon="21526117" rev="17994000"/>
            </a:camera>
            <a:lightRig rig="threePt" dir="t"/>
          </a:scene3d>
        </p:spPr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081824" y="6492875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AA99AE-6A35-4C1E-8082-A4A87B5CA521}" type="slidenum">
              <a:rPr kumimoji="0" lang="ru-RU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09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532259" y="327546"/>
          <a:ext cx="11013746" cy="57655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58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64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1116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647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9045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2662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7587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25200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1421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Место по России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Место по ЮФО и СКФО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ПРОЕКТЫ БАНКА РОССИИ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Количество принявших </a:t>
                      </a:r>
                      <a:r>
                        <a:rPr lang="ru-RU" sz="1600" dirty="0" smtClean="0">
                          <a:effectLst/>
                        </a:rPr>
                        <a:t>участие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Количество </a:t>
                      </a:r>
                      <a:r>
                        <a:rPr lang="ru-RU" sz="1600" dirty="0" smtClean="0">
                          <a:effectLst/>
                        </a:rPr>
                        <a:t>школ в </a:t>
                      </a:r>
                      <a:r>
                        <a:rPr lang="ru-RU" sz="1600" dirty="0">
                          <a:effectLst/>
                        </a:rPr>
                        <a:t>регионе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Фактически приняло участие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% участия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% охвата населения в Республике Крым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6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Игры по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ФГ: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</a:rPr>
                        <a:t>ДОЛ_игра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»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61394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507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effectLst/>
                        </a:rPr>
                        <a:t>97,8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6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«Онлайн уроки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» по 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ФГ для школьников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116277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507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482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95 %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6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</a:rPr>
                        <a:t>Вебинары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«Грамотный инвестор»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5089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95 %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6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«Онлайн уроки»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по ФГ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для ПОО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20196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95 %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6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Вебинары «Пенсион ФГ»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8392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100 %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6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Олимпиада «Учи-ру»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31208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36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Вебинары для педагогов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36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Охват населения РК по ФГ 2024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кроме детей до 7 лет)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340000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19%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802805" y="6414101"/>
            <a:ext cx="2743200" cy="365125"/>
          </a:xfrm>
        </p:spPr>
        <p:txBody>
          <a:bodyPr/>
          <a:lstStyle/>
          <a:p>
            <a:fld id="{CCFB83E3-BEE7-46E5-B339-1A2B0FFA0662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23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0629"/>
          </a:xfrm>
        </p:spPr>
        <p:txBody>
          <a:bodyPr>
            <a:normAutofit fontScale="90000"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ИТОГИ 3 Межрегионального чемпионата ДОЛ-игра на каникулах ЮФО и СКФО  на 12.09.2024 </a:t>
            </a:r>
            <a:r>
              <a:rPr kumimoji="0" lang="ru-RU" alt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99227"/>
              </p:ext>
            </p:extLst>
          </p:nvPr>
        </p:nvGraphicFramePr>
        <p:xfrm>
          <a:off x="506436" y="829998"/>
          <a:ext cx="11296358" cy="59023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7841"/>
                <a:gridCol w="3950326"/>
                <a:gridCol w="1516109"/>
                <a:gridCol w="837202"/>
                <a:gridCol w="1489139"/>
                <a:gridCol w="1516109"/>
                <a:gridCol w="989632"/>
              </a:tblGrid>
              <a:tr h="4360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Место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Регион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К-во детей участников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К-во игр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К-во ДОЛ в регионе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К-во ДОЛ участников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Охват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 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3168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Республика Крым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14630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960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267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79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325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Волгоградская область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10627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673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668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231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Ставропольский край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10597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747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606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273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Ростовская область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10044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499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942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141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Астраханская область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4315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284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166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Краснодарский край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1819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1003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Республика Калмыкия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1700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Северная Осетия - Алания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1438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Карачаево-Черкессия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1207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Севастополь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1182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Кабардино-Балкария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619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Запорожская область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505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Республика Адыгея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Республика Дагестан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Республика Ингушетия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Луганская Народная Республика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Донецкая Народная Республика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Херсонская область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Чеченская Республика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817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 2024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59038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3694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4312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1133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32,1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2222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 2023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34306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2305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4367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735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18,6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  <a:tr h="3168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ОТКЛОНЕНИЕ по годам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24732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673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398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13.5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890" marR="6489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1449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24">
            <a:extLst>
              <a:ext uri="{FF2B5EF4-FFF2-40B4-BE49-F238E27FC236}">
                <a16:creationId xmlns="" xmlns:a16="http://schemas.microsoft.com/office/drawing/2014/main" id="{2504FDE8-746A-4B88-8D24-D21640795A13}"/>
              </a:ext>
            </a:extLst>
          </p:cNvPr>
          <p:cNvSpPr/>
          <p:nvPr/>
        </p:nvSpPr>
        <p:spPr>
          <a:xfrm>
            <a:off x="433387" y="1104900"/>
            <a:ext cx="3600000" cy="1425362"/>
          </a:xfrm>
          <a:prstGeom prst="rect">
            <a:avLst/>
          </a:prstGeom>
          <a:solidFill>
            <a:srgbClr val="17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0" rIns="360000" bIns="360000" rtlCol="0" anchor="ctr"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Преподавательская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4">
            <a:extLst>
              <a:ext uri="{FF2B5EF4-FFF2-40B4-BE49-F238E27FC236}">
                <a16:creationId xmlns="" xmlns:a16="http://schemas.microsoft.com/office/drawing/2014/main" id="{F3FB947D-B000-434E-B004-8F7AB70CF610}"/>
              </a:ext>
            </a:extLst>
          </p:cNvPr>
          <p:cNvSpPr/>
          <p:nvPr/>
        </p:nvSpPr>
        <p:spPr>
          <a:xfrm>
            <a:off x="4279900" y="1104900"/>
            <a:ext cx="3600000" cy="1425362"/>
          </a:xfrm>
          <a:prstGeom prst="rect">
            <a:avLst/>
          </a:prstGeom>
          <a:solidFill>
            <a:srgbClr val="17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Сообщество</a:t>
            </a:r>
          </a:p>
        </p:txBody>
      </p:sp>
      <p:sp>
        <p:nvSpPr>
          <p:cNvPr id="22" name="Скругленный прямоугольник 24">
            <a:extLst>
              <a:ext uri="{FF2B5EF4-FFF2-40B4-BE49-F238E27FC236}">
                <a16:creationId xmlns="" xmlns:a16="http://schemas.microsoft.com/office/drawing/2014/main" id="{EE4B7C49-A2D8-4363-B87C-8CC8129BDC71}"/>
              </a:ext>
            </a:extLst>
          </p:cNvPr>
          <p:cNvSpPr/>
          <p:nvPr/>
        </p:nvSpPr>
        <p:spPr>
          <a:xfrm>
            <a:off x="8126413" y="1104900"/>
            <a:ext cx="3600000" cy="1425362"/>
          </a:xfrm>
          <a:prstGeom prst="rect">
            <a:avLst/>
          </a:prstGeom>
          <a:solidFill>
            <a:srgbClr val="17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Квалификация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F4D8490B-3135-4F2B-BAB6-253951AE7B38}"/>
              </a:ext>
            </a:extLst>
          </p:cNvPr>
          <p:cNvSpPr/>
          <p:nvPr/>
        </p:nvSpPr>
        <p:spPr>
          <a:xfrm>
            <a:off x="433387" y="2530262"/>
            <a:ext cx="3600000" cy="3915816"/>
          </a:xfrm>
          <a:prstGeom prst="rect">
            <a:avLst/>
          </a:prstGeom>
          <a:solidFill>
            <a:srgbClr val="EA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0" rIns="72000" bIns="360000" rtlCol="0" anchor="t"/>
          <a:lstStyle/>
          <a:p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портала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«Финансовая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культура»</a:t>
            </a:r>
          </a:p>
          <a:p>
            <a:r>
              <a:rPr lang="ru-RU" sz="1600" spc="-3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</a:t>
            </a:r>
            <a:r>
              <a:rPr lang="ru-RU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что нужно для проведения занятий по финансовой грамотности.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презентаций до учебников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9FB5436C-5785-4B87-97F9-A6CB836B1EDD}"/>
              </a:ext>
            </a:extLst>
          </p:cNvPr>
          <p:cNvSpPr/>
          <p:nvPr/>
        </p:nvSpPr>
        <p:spPr>
          <a:xfrm>
            <a:off x="4296000" y="2530262"/>
            <a:ext cx="3600000" cy="3915816"/>
          </a:xfrm>
          <a:prstGeom prst="rect">
            <a:avLst/>
          </a:prstGeom>
          <a:solidFill>
            <a:srgbClr val="EA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0" rIns="108000" bIns="360000" rtlCol="0" anchor="t"/>
          <a:lstStyle/>
          <a:p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«Финансовое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просвещение»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</a:t>
            </a:r>
            <a:r>
              <a:rPr lang="ru-RU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Вконтакте</a:t>
            </a:r>
            <a:endParaRPr lang="ru-RU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Площадка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обмена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опытом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знаниями для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педагогов, методистов и волонтеров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8" indent="-179388">
              <a:spcBef>
                <a:spcPts val="600"/>
              </a:spcBef>
              <a:buClr>
                <a:srgbClr val="17A0D6"/>
              </a:buClr>
              <a:buFont typeface="Wingdings" panose="05000000000000000000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&gt;14,5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участников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E8AAD1CE-149F-4D14-BB67-EA8E8960E389}"/>
              </a:ext>
            </a:extLst>
          </p:cNvPr>
          <p:cNvSpPr/>
          <p:nvPr/>
        </p:nvSpPr>
        <p:spPr>
          <a:xfrm>
            <a:off x="8126413" y="2530262"/>
            <a:ext cx="3600000" cy="3915816"/>
          </a:xfrm>
          <a:prstGeom prst="rect">
            <a:avLst/>
          </a:prstGeom>
          <a:solidFill>
            <a:srgbClr val="EA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0" rIns="108000" bIns="360000" rtlCol="0" anchor="t"/>
          <a:lstStyle/>
          <a:p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разработке программ повышения квалификации педагогов</a:t>
            </a:r>
          </a:p>
          <a:p>
            <a:pPr marL="179388" indent="-179388">
              <a:buClr>
                <a:srgbClr val="17A0D6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ежегодно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программе Банка России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проходят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квалификации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тыс.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учителей, в том числе из Крыма в 2024 году 120 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Группа 27">
            <a:extLst>
              <a:ext uri="{FF2B5EF4-FFF2-40B4-BE49-F238E27FC236}">
                <a16:creationId xmlns="" xmlns:a16="http://schemas.microsoft.com/office/drawing/2014/main" id="{0B72B011-4B54-418F-B37F-2E0812B9AD7D}"/>
              </a:ext>
            </a:extLst>
          </p:cNvPr>
          <p:cNvGrpSpPr/>
          <p:nvPr/>
        </p:nvGrpSpPr>
        <p:grpSpPr>
          <a:xfrm>
            <a:off x="706476" y="4534809"/>
            <a:ext cx="2939401" cy="1601560"/>
            <a:chOff x="11563" y="2177467"/>
            <a:chExt cx="3149045" cy="1715788"/>
          </a:xfrm>
        </p:grpSpPr>
        <p:pic>
          <p:nvPicPr>
            <p:cNvPr id="29" name="Picture 6">
              <a:extLst>
                <a:ext uri="{FF2B5EF4-FFF2-40B4-BE49-F238E27FC236}">
                  <a16:creationId xmlns="" xmlns:a16="http://schemas.microsoft.com/office/drawing/2014/main" id="{1E0EC140-0BC5-4C17-8FEA-648135B0E9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63" y="2177467"/>
              <a:ext cx="3149045" cy="1715788"/>
            </a:xfrm>
            <a:prstGeom prst="rect">
              <a:avLst/>
            </a:prstGeom>
          </p:spPr>
        </p:pic>
        <p:pic>
          <p:nvPicPr>
            <p:cNvPr id="30" name="Рисунок 29">
              <a:extLst>
                <a:ext uri="{FF2B5EF4-FFF2-40B4-BE49-F238E27FC236}">
                  <a16:creationId xmlns="" xmlns:a16="http://schemas.microsoft.com/office/drawing/2014/main" id="{5FE3276D-4BB8-4649-BC7A-FB9DA1FB7A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3654" y="2287041"/>
              <a:ext cx="2145342" cy="1323274"/>
            </a:xfrm>
            <a:prstGeom prst="rect">
              <a:avLst/>
            </a:prstGeom>
          </p:spPr>
        </p:pic>
      </p:grp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9C12946E-90AA-462F-B4BF-B2A9364A213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6479" y="1335256"/>
            <a:ext cx="958943" cy="964651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C705D082-E421-4724-882E-D5D08E43AFC5}"/>
              </a:ext>
            </a:extLst>
          </p:cNvPr>
          <p:cNvSpPr/>
          <p:nvPr/>
        </p:nvSpPr>
        <p:spPr>
          <a:xfrm>
            <a:off x="10481120" y="1335256"/>
            <a:ext cx="964651" cy="964651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>
            <a:extLst>
              <a:ext uri="{FF2B5EF4-FFF2-40B4-BE49-F238E27FC236}">
                <a16:creationId xmlns="" xmlns:a16="http://schemas.microsoft.com/office/drawing/2014/main" id="{CE973D2F-F08E-4ADF-BD95-24FEFC8B783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0431" y="1442522"/>
            <a:ext cx="1525982" cy="750119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82E114B6-2F61-48B6-9342-1ED20B1F92B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2535" y="1343396"/>
            <a:ext cx="945124" cy="956511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17" name="Нижний колонтитул 1">
            <a:extLst>
              <a:ext uri="{FF2B5EF4-FFF2-40B4-BE49-F238E27FC236}">
                <a16:creationId xmlns="" xmlns:a16="http://schemas.microsoft.com/office/drawing/2014/main" id="{44E29453-57B0-494E-AEA3-5AEC85D79CAF}"/>
              </a:ext>
            </a:extLst>
          </p:cNvPr>
          <p:cNvSpPr txBox="1">
            <a:spLocks/>
          </p:cNvSpPr>
          <p:nvPr/>
        </p:nvSpPr>
        <p:spPr>
          <a:xfrm>
            <a:off x="1981200" y="276225"/>
            <a:ext cx="9517333" cy="595396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2800" kern="1200">
                <a:solidFill>
                  <a:srgbClr val="0082B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Педагоги и преподаватели</a:t>
            </a:r>
            <a:endParaRPr lang="ru-RU" sz="2400" dirty="0"/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39396F91-7E67-4590-83C3-6D0D8ABB73C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5572" y="4534809"/>
            <a:ext cx="288717" cy="288717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11F05871-B4F6-4D36-875F-AFE218803FA3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8072" y="4865995"/>
            <a:ext cx="312754" cy="31275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39396F91-7E67-4590-83C3-6D0D8ABB73C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8072" y="4480087"/>
            <a:ext cx="288717" cy="28871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828831" y="6418574"/>
            <a:ext cx="2743200" cy="365125"/>
          </a:xfrm>
        </p:spPr>
        <p:txBody>
          <a:bodyPr/>
          <a:lstStyle/>
          <a:p>
            <a:fld id="{10AA99AE-6A35-4C1E-8082-A4A87B5CA521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03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24">
            <a:extLst>
              <a:ext uri="{FF2B5EF4-FFF2-40B4-BE49-F238E27FC236}">
                <a16:creationId xmlns="" xmlns:a16="http://schemas.microsoft.com/office/drawing/2014/main" id="{D1E0375B-C2AB-4A0C-9614-A9AEC7E18770}"/>
              </a:ext>
            </a:extLst>
          </p:cNvPr>
          <p:cNvSpPr/>
          <p:nvPr/>
        </p:nvSpPr>
        <p:spPr>
          <a:xfrm>
            <a:off x="433387" y="1104900"/>
            <a:ext cx="3600000" cy="1425362"/>
          </a:xfrm>
          <a:prstGeom prst="rect">
            <a:avLst/>
          </a:prstGeom>
          <a:solidFill>
            <a:srgbClr val="17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Книги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1AC375F-D186-489D-AA88-CAEFE747E147}"/>
              </a:ext>
            </a:extLst>
          </p:cNvPr>
          <p:cNvSpPr/>
          <p:nvPr/>
        </p:nvSpPr>
        <p:spPr>
          <a:xfrm>
            <a:off x="433387" y="2530262"/>
            <a:ext cx="3600000" cy="3915816"/>
          </a:xfrm>
          <a:prstGeom prst="rect">
            <a:avLst/>
          </a:prstGeom>
          <a:solidFill>
            <a:srgbClr val="EA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0" rIns="72000" bIns="360000" rtlCol="0" anchor="t"/>
          <a:lstStyle/>
          <a:p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Сформируют у ребенка правильные установки финансового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планирования и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научат принимать разумные финансовые решения</a:t>
            </a:r>
          </a:p>
          <a:p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4133B5A2-F741-4260-A909-A8279A053AFE}"/>
              </a:ext>
            </a:extLst>
          </p:cNvPr>
          <p:cNvSpPr/>
          <p:nvPr/>
        </p:nvSpPr>
        <p:spPr>
          <a:xfrm>
            <a:off x="816052" y="4163329"/>
            <a:ext cx="2771210" cy="2013133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24">
            <a:extLst>
              <a:ext uri="{FF2B5EF4-FFF2-40B4-BE49-F238E27FC236}">
                <a16:creationId xmlns="" xmlns:a16="http://schemas.microsoft.com/office/drawing/2014/main" id="{73352152-5977-4F42-B3C8-8709CCDDAF0E}"/>
              </a:ext>
            </a:extLst>
          </p:cNvPr>
          <p:cNvSpPr/>
          <p:nvPr/>
        </p:nvSpPr>
        <p:spPr>
          <a:xfrm>
            <a:off x="4279900" y="1104900"/>
            <a:ext cx="3600000" cy="1425362"/>
          </a:xfrm>
          <a:prstGeom prst="rect">
            <a:avLst/>
          </a:prstGeom>
          <a:solidFill>
            <a:srgbClr val="17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Мультфильмы</a:t>
            </a:r>
          </a:p>
        </p:txBody>
      </p:sp>
      <p:sp>
        <p:nvSpPr>
          <p:cNvPr id="17" name="Скругленный прямоугольник 24">
            <a:extLst>
              <a:ext uri="{FF2B5EF4-FFF2-40B4-BE49-F238E27FC236}">
                <a16:creationId xmlns="" xmlns:a16="http://schemas.microsoft.com/office/drawing/2014/main" id="{B5C19CFF-109F-4950-BA87-13BCBC51EE62}"/>
              </a:ext>
            </a:extLst>
          </p:cNvPr>
          <p:cNvSpPr/>
          <p:nvPr/>
        </p:nvSpPr>
        <p:spPr>
          <a:xfrm>
            <a:off x="8126413" y="1104900"/>
            <a:ext cx="3600000" cy="1425362"/>
          </a:xfrm>
          <a:prstGeom prst="rect">
            <a:avLst/>
          </a:prstGeom>
          <a:solidFill>
            <a:srgbClr val="17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Игры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F58D37FB-B83F-4E18-AD12-73C7A5B8AE5C}"/>
              </a:ext>
            </a:extLst>
          </p:cNvPr>
          <p:cNvSpPr/>
          <p:nvPr/>
        </p:nvSpPr>
        <p:spPr>
          <a:xfrm>
            <a:off x="4296000" y="2530262"/>
            <a:ext cx="3600000" cy="3915816"/>
          </a:xfrm>
          <a:prstGeom prst="rect">
            <a:avLst/>
          </a:prstGeom>
          <a:solidFill>
            <a:srgbClr val="EA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0" rIns="72000" bIns="360000" rtlCol="0" anchor="t"/>
          <a:lstStyle/>
          <a:p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Расскажут, как тратить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деньги</a:t>
            </a:r>
            <a:b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умом и не попасться мошенникам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D2BEC09F-F6DB-43E4-9EF2-D34D1ABAA660}"/>
              </a:ext>
            </a:extLst>
          </p:cNvPr>
          <p:cNvSpPr/>
          <p:nvPr/>
        </p:nvSpPr>
        <p:spPr>
          <a:xfrm>
            <a:off x="8126413" y="2530262"/>
            <a:ext cx="3600000" cy="3915816"/>
          </a:xfrm>
          <a:prstGeom prst="rect">
            <a:avLst/>
          </a:prstGeom>
          <a:solidFill>
            <a:srgbClr val="EA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0" rIns="180000" bIns="360000" rtlCol="0" anchor="t"/>
          <a:lstStyle/>
          <a:p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Обучат финансовой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грамотности</a:t>
            </a:r>
            <a:b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увлекательном интерактивном формате</a:t>
            </a:r>
          </a:p>
        </p:txBody>
      </p:sp>
      <p:grpSp>
        <p:nvGrpSpPr>
          <p:cNvPr id="27" name="Группа 26">
            <a:extLst>
              <a:ext uri="{FF2B5EF4-FFF2-40B4-BE49-F238E27FC236}">
                <a16:creationId xmlns="" xmlns:a16="http://schemas.microsoft.com/office/drawing/2014/main" id="{C2C7C95D-06F7-403C-833F-D48486BE6BAF}"/>
              </a:ext>
            </a:extLst>
          </p:cNvPr>
          <p:cNvGrpSpPr/>
          <p:nvPr/>
        </p:nvGrpSpPr>
        <p:grpSpPr>
          <a:xfrm>
            <a:off x="8191185" y="4163329"/>
            <a:ext cx="3301923" cy="1799084"/>
            <a:chOff x="8178060" y="3794483"/>
            <a:chExt cx="3301922" cy="1799084"/>
          </a:xfrm>
        </p:grpSpPr>
        <p:grpSp>
          <p:nvGrpSpPr>
            <p:cNvPr id="28" name="Группа 27">
              <a:extLst>
                <a:ext uri="{FF2B5EF4-FFF2-40B4-BE49-F238E27FC236}">
                  <a16:creationId xmlns="" xmlns:a16="http://schemas.microsoft.com/office/drawing/2014/main" id="{91DC50B4-E2A8-4C53-B3E3-2A37CF2B2B66}"/>
                </a:ext>
              </a:extLst>
            </p:cNvPr>
            <p:cNvGrpSpPr/>
            <p:nvPr/>
          </p:nvGrpSpPr>
          <p:grpSpPr>
            <a:xfrm>
              <a:off x="8178060" y="3794483"/>
              <a:ext cx="3301922" cy="1799084"/>
              <a:chOff x="11563" y="2177467"/>
              <a:chExt cx="3149045" cy="1715788"/>
            </a:xfrm>
          </p:grpSpPr>
          <p:pic>
            <p:nvPicPr>
              <p:cNvPr id="30" name="Picture 6">
                <a:extLst>
                  <a:ext uri="{FF2B5EF4-FFF2-40B4-BE49-F238E27FC236}">
                    <a16:creationId xmlns="" xmlns:a16="http://schemas.microsoft.com/office/drawing/2014/main" id="{2A13202F-3A64-46DA-945B-3856A90FF1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563" y="2177467"/>
                <a:ext cx="3149045" cy="1715788"/>
              </a:xfrm>
              <a:prstGeom prst="rect">
                <a:avLst/>
              </a:prstGeom>
            </p:spPr>
          </p:pic>
          <p:pic>
            <p:nvPicPr>
              <p:cNvPr id="31" name="Рисунок 30">
                <a:extLst>
                  <a:ext uri="{FF2B5EF4-FFF2-40B4-BE49-F238E27FC236}">
                    <a16:creationId xmlns="" xmlns:a16="http://schemas.microsoft.com/office/drawing/2014/main" id="{E7A9836E-D2E1-47A8-AD7E-F2718EBB1B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1220" y="2280569"/>
                <a:ext cx="2171675" cy="1341680"/>
              </a:xfrm>
              <a:prstGeom prst="rect">
                <a:avLst/>
              </a:prstGeom>
            </p:spPr>
          </p:pic>
        </p:grpSp>
        <p:pic>
          <p:nvPicPr>
            <p:cNvPr id="29" name="Рисунок 28">
              <a:extLst>
                <a:ext uri="{FF2B5EF4-FFF2-40B4-BE49-F238E27FC236}">
                  <a16:creationId xmlns="" xmlns:a16="http://schemas.microsoft.com/office/drawing/2014/main" id="{529DA38F-C29D-4CCE-8330-5144E29F79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/>
            <a:stretch/>
          </p:blipFill>
          <p:spPr>
            <a:xfrm>
              <a:off x="8693061" y="3887965"/>
              <a:ext cx="2275531" cy="1421439"/>
            </a:xfrm>
            <a:prstGeom prst="rect">
              <a:avLst/>
            </a:prstGeom>
          </p:spPr>
        </p:pic>
      </p:grpSp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199F6670-4612-4DEC-B6CA-CE9C366ECDD0}"/>
              </a:ext>
            </a:extLst>
          </p:cNvPr>
          <p:cNvGrpSpPr/>
          <p:nvPr/>
        </p:nvGrpSpPr>
        <p:grpSpPr>
          <a:xfrm>
            <a:off x="4445038" y="4163329"/>
            <a:ext cx="3301923" cy="1799084"/>
            <a:chOff x="4617857" y="5187495"/>
            <a:chExt cx="3301923" cy="1799084"/>
          </a:xfrm>
        </p:grpSpPr>
        <p:grpSp>
          <p:nvGrpSpPr>
            <p:cNvPr id="32" name="Группа 31">
              <a:extLst>
                <a:ext uri="{FF2B5EF4-FFF2-40B4-BE49-F238E27FC236}">
                  <a16:creationId xmlns="" xmlns:a16="http://schemas.microsoft.com/office/drawing/2014/main" id="{D938FD50-88D0-4D39-BFBB-B217F1AAF0B4}"/>
                </a:ext>
              </a:extLst>
            </p:cNvPr>
            <p:cNvGrpSpPr/>
            <p:nvPr/>
          </p:nvGrpSpPr>
          <p:grpSpPr>
            <a:xfrm>
              <a:off x="4617857" y="5187495"/>
              <a:ext cx="3301923" cy="1799084"/>
              <a:chOff x="8178060" y="3794483"/>
              <a:chExt cx="3301922" cy="1799084"/>
            </a:xfrm>
          </p:grpSpPr>
          <p:grpSp>
            <p:nvGrpSpPr>
              <p:cNvPr id="33" name="Группа 32">
                <a:extLst>
                  <a:ext uri="{FF2B5EF4-FFF2-40B4-BE49-F238E27FC236}">
                    <a16:creationId xmlns="" xmlns:a16="http://schemas.microsoft.com/office/drawing/2014/main" id="{A971705C-31BB-48D2-8B55-C0D0B3370482}"/>
                  </a:ext>
                </a:extLst>
              </p:cNvPr>
              <p:cNvGrpSpPr/>
              <p:nvPr/>
            </p:nvGrpSpPr>
            <p:grpSpPr>
              <a:xfrm>
                <a:off x="8178060" y="3794483"/>
                <a:ext cx="3301922" cy="1799084"/>
                <a:chOff x="11563" y="2177467"/>
                <a:chExt cx="3149045" cy="1715788"/>
              </a:xfrm>
            </p:grpSpPr>
            <p:pic>
              <p:nvPicPr>
                <p:cNvPr id="35" name="Picture 6">
                  <a:extLst>
                    <a:ext uri="{FF2B5EF4-FFF2-40B4-BE49-F238E27FC236}">
                      <a16:creationId xmlns="" xmlns:a16="http://schemas.microsoft.com/office/drawing/2014/main" id="{B7A8E9D6-9D0C-4F84-B271-184637D834F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563" y="2177467"/>
                  <a:ext cx="3149045" cy="1715788"/>
                </a:xfrm>
                <a:prstGeom prst="rect">
                  <a:avLst/>
                </a:prstGeom>
              </p:spPr>
            </p:pic>
            <p:pic>
              <p:nvPicPr>
                <p:cNvPr id="36" name="Рисунок 35">
                  <a:extLst>
                    <a:ext uri="{FF2B5EF4-FFF2-40B4-BE49-F238E27FC236}">
                      <a16:creationId xmlns="" xmlns:a16="http://schemas.microsoft.com/office/drawing/2014/main" id="{42A0933C-F8A6-4619-9448-8BE2472E6C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01220" y="2280569"/>
                  <a:ext cx="2171675" cy="1341680"/>
                </a:xfrm>
                <a:prstGeom prst="rect">
                  <a:avLst/>
                </a:prstGeom>
              </p:spPr>
            </p:pic>
          </p:grpSp>
          <p:pic>
            <p:nvPicPr>
              <p:cNvPr id="34" name="Рисунок 33">
                <a:extLst>
                  <a:ext uri="{FF2B5EF4-FFF2-40B4-BE49-F238E27FC236}">
                    <a16:creationId xmlns="" xmlns:a16="http://schemas.microsoft.com/office/drawing/2014/main" id="{79C4CEBC-2A49-4D8D-AEBE-95CA98C1D0F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8693061" y="3887965"/>
                <a:ext cx="2275531" cy="1421439"/>
              </a:xfrm>
              <a:prstGeom prst="rect">
                <a:avLst/>
              </a:prstGeom>
            </p:spPr>
          </p:pic>
        </p:grpSp>
        <p:pic>
          <p:nvPicPr>
            <p:cNvPr id="37" name="Рисунок 36">
              <a:extLst>
                <a:ext uri="{FF2B5EF4-FFF2-40B4-BE49-F238E27FC236}">
                  <a16:creationId xmlns="" xmlns:a16="http://schemas.microsoft.com/office/drawing/2014/main" id="{A2E5E4CC-83C2-4B59-B7D9-F50E10E09E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31286" y="5280977"/>
              <a:ext cx="2275532" cy="1421439"/>
            </a:xfrm>
            <a:prstGeom prst="rect">
              <a:avLst/>
            </a:prstGeom>
          </p:spPr>
        </p:pic>
      </p:grpSp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0EF20925-1244-459C-B2B2-714D0C58B82C}"/>
              </a:ext>
            </a:extLst>
          </p:cNvPr>
          <p:cNvGrpSpPr/>
          <p:nvPr/>
        </p:nvGrpSpPr>
        <p:grpSpPr>
          <a:xfrm>
            <a:off x="926122" y="4254968"/>
            <a:ext cx="2558045" cy="1818674"/>
            <a:chOff x="816051" y="4104712"/>
            <a:chExt cx="2945113" cy="2093865"/>
          </a:xfrm>
        </p:grpSpPr>
        <p:pic>
          <p:nvPicPr>
            <p:cNvPr id="40" name="Рисунок 39">
              <a:extLst>
                <a:ext uri="{FF2B5EF4-FFF2-40B4-BE49-F238E27FC236}">
                  <a16:creationId xmlns="" xmlns:a16="http://schemas.microsoft.com/office/drawing/2014/main" id="{63DC4D1D-5C7A-412B-BE8D-485DA2F62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51" y="4104712"/>
              <a:ext cx="1472704" cy="2093865"/>
            </a:xfrm>
            <a:prstGeom prst="rect">
              <a:avLst/>
            </a:prstGeom>
          </p:spPr>
        </p:pic>
        <p:pic>
          <p:nvPicPr>
            <p:cNvPr id="41" name="Рисунок 40">
              <a:extLst>
                <a:ext uri="{FF2B5EF4-FFF2-40B4-BE49-F238E27FC236}">
                  <a16:creationId xmlns="" xmlns:a16="http://schemas.microsoft.com/office/drawing/2014/main" id="{17606BD5-F0E1-4893-AC19-50A3439A9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6626" y="4106380"/>
              <a:ext cx="1474538" cy="2090533"/>
            </a:xfrm>
            <a:prstGeom prst="rect">
              <a:avLst/>
            </a:prstGeom>
          </p:spPr>
        </p:pic>
      </p:grpSp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BA78BB40-0223-4C54-B1CB-6785914B93B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853" y="1344538"/>
            <a:ext cx="948311" cy="959468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D172EC9F-50A6-4732-B457-242E9807111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0982" y="1344538"/>
            <a:ext cx="959468" cy="959468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FD840ABD-0B57-46F4-87E0-71CA86D0B3D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372" y="1350683"/>
            <a:ext cx="940736" cy="947179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38" name="Нижний колонтитул 1">
            <a:extLst>
              <a:ext uri="{FF2B5EF4-FFF2-40B4-BE49-F238E27FC236}">
                <a16:creationId xmlns="" xmlns:a16="http://schemas.microsoft.com/office/drawing/2014/main" id="{44E29453-57B0-494E-AEA3-5AEC85D79CAF}"/>
              </a:ext>
            </a:extLst>
          </p:cNvPr>
          <p:cNvSpPr txBox="1">
            <a:spLocks/>
          </p:cNvSpPr>
          <p:nvPr/>
        </p:nvSpPr>
        <p:spPr>
          <a:xfrm>
            <a:off x="1981200" y="276225"/>
            <a:ext cx="9517333" cy="595396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2800" kern="1200">
                <a:solidFill>
                  <a:srgbClr val="0082B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Дошкольники</a:t>
            </a:r>
            <a:endParaRPr lang="ru-RU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704614" y="6405597"/>
            <a:ext cx="2743200" cy="365125"/>
          </a:xfrm>
        </p:spPr>
        <p:txBody>
          <a:bodyPr/>
          <a:lstStyle/>
          <a:p>
            <a:fld id="{10AA99AE-6A35-4C1E-8082-A4A87B5CA521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15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>
            <a:extLst>
              <a:ext uri="{FF2B5EF4-FFF2-40B4-BE49-F238E27FC236}">
                <a16:creationId xmlns="" xmlns:a16="http://schemas.microsoft.com/office/drawing/2014/main" id="{058546A0-F491-4C9C-8263-56D8A029280B}"/>
              </a:ext>
            </a:extLst>
          </p:cNvPr>
          <p:cNvSpPr txBox="1">
            <a:spLocks/>
          </p:cNvSpPr>
          <p:nvPr/>
        </p:nvSpPr>
        <p:spPr>
          <a:xfrm>
            <a:off x="441854" y="880022"/>
            <a:ext cx="6111346" cy="6764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ru-RU" sz="2500" b="1" dirty="0">
              <a:solidFill>
                <a:srgbClr val="E8378B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672" y="1744905"/>
            <a:ext cx="1526812" cy="1684096"/>
          </a:xfrm>
          <a:prstGeom prst="rect">
            <a:avLst/>
          </a:prstGeom>
          <a:noFill/>
          <a:ln w="28575">
            <a:solidFill>
              <a:srgbClr val="0082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425216" y="3742373"/>
          <a:ext cx="11333398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64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614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823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093109">
                  <a:extLst>
                    <a:ext uri="{9D8B030D-6E8A-4147-A177-3AD203B41FA5}">
                      <a16:colId xmlns="" xmlns:a16="http://schemas.microsoft.com/office/drawing/2014/main" val="3821744897"/>
                    </a:ext>
                  </a:extLst>
                </a:gridCol>
              </a:tblGrid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игры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Настольная игра </a:t>
                      </a:r>
                      <a:endParaRPr lang="ru-RU" sz="1400" b="1" dirty="0" smtClean="0">
                        <a:solidFill>
                          <a:srgbClr val="0082BB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ru-RU" sz="1400" b="1" dirty="0" smtClean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ru-RU" sz="1400" b="1" dirty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Шаги к успеху»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Финансовые ребусы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«Мои финансы»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Тема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доходы, расходы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Решение многоуровневых задач по финансовой грамотности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Личный финансовый план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Разработчик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Банк России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Банк России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Волонтер финансового просвещения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участников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5 до 7 команд </a:t>
                      </a:r>
                      <a:endParaRPr lang="ru-RU" sz="14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ru-RU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</a:t>
                      </a:r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2-5 </a:t>
                      </a:r>
                      <a:r>
                        <a:rPr lang="ru-RU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чел. </a:t>
                      </a:r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команде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ограниченно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ограниченно</a:t>
                      </a:r>
                    </a:p>
                    <a:p>
                      <a:pPr algn="r"/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Возраст участников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– 8 лет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9-15 лет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11-15 лет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Формат проведения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Офлайн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Онлайн / </a:t>
                      </a:r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Офлайн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Онлайн / </a:t>
                      </a:r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Офлайн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3154602"/>
                  </a:ext>
                </a:extLst>
              </a:tr>
            </a:tbl>
          </a:graphicData>
        </a:graphic>
      </p:graphicFrame>
      <p:pic>
        <p:nvPicPr>
          <p:cNvPr id="3074" name="Picture 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752" y="1744904"/>
            <a:ext cx="1526400" cy="1684800"/>
          </a:xfrm>
          <a:prstGeom prst="rect">
            <a:avLst/>
          </a:prstGeom>
          <a:noFill/>
          <a:ln w="28575">
            <a:solidFill>
              <a:srgbClr val="0082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878CAC99-4BE8-4B06-80AF-40314378911A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0232212" y="1744904"/>
            <a:ext cx="1526400" cy="1684800"/>
          </a:xfrm>
          <a:prstGeom prst="rect">
            <a:avLst/>
          </a:prstGeom>
          <a:ln w="28575">
            <a:solidFill>
              <a:srgbClr val="0082BB"/>
            </a:solidFill>
          </a:ln>
        </p:spPr>
      </p:pic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A8B6051D-7E52-4AB1-BD24-5E9286BEB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7" y="1107506"/>
            <a:ext cx="11325225" cy="6069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82BB"/>
                </a:solidFill>
              </a:rPr>
              <a:t>Игры </a:t>
            </a:r>
            <a:r>
              <a:rPr lang="ru-RU" dirty="0">
                <a:solidFill>
                  <a:srgbClr val="0082BB"/>
                </a:solidFill>
              </a:rPr>
              <a:t>по финансовой грамотности</a:t>
            </a:r>
          </a:p>
        </p:txBody>
      </p:sp>
    </p:spTree>
    <p:extLst>
      <p:ext uri="{BB962C8B-B14F-4D97-AF65-F5344CB8AC3E}">
        <p14:creationId xmlns:p14="http://schemas.microsoft.com/office/powerpoint/2010/main" val="239416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AB2D00F2-AA5E-436A-A498-2838696657B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3387" y="3742373"/>
          <a:ext cx="11316758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35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571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774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088567">
                  <a:extLst>
                    <a:ext uri="{9D8B030D-6E8A-4147-A177-3AD203B41FA5}">
                      <a16:colId xmlns="" xmlns:a16="http://schemas.microsoft.com/office/drawing/2014/main" val="3821744897"/>
                    </a:ext>
                  </a:extLst>
                </a:gridCol>
              </a:tblGrid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игры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Деловая игра </a:t>
                      </a:r>
                      <a:endParaRPr lang="ru-RU" sz="1400" b="1" dirty="0" smtClean="0">
                        <a:solidFill>
                          <a:srgbClr val="0082BB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ru-RU" sz="1400" b="1" dirty="0" smtClean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ru-RU" sz="1400" b="1" dirty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Отчаянные домохозяйства»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Деловая игра </a:t>
                      </a:r>
                      <a:endParaRPr lang="ru-RU" sz="1400" b="1" dirty="0" smtClean="0">
                        <a:solidFill>
                          <a:srgbClr val="0082BB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ru-RU" sz="1400" b="1" dirty="0" smtClean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ru-RU" sz="1400" b="1" dirty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Финансовая безопасность"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Настольная игра </a:t>
                      </a:r>
                      <a:endParaRPr lang="ru-RU" sz="1400" b="1" dirty="0" smtClean="0">
                        <a:solidFill>
                          <a:srgbClr val="0082BB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ru-RU" sz="1400" b="1" dirty="0" smtClean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ru-RU" sz="1400" b="1" dirty="0" err="1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Финансики</a:t>
                      </a:r>
                      <a:r>
                        <a:rPr lang="ru-RU" sz="1400" b="1" dirty="0">
                          <a:solidFill>
                            <a:srgbClr val="0082B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Финансовые риски, </a:t>
                      </a:r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финансовые </a:t>
                      </a:r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пирамиды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Финансовая безопасность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Отработка финансовых </a:t>
                      </a:r>
                      <a:endParaRPr lang="ru-RU" sz="14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ru-RU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понятий </a:t>
                      </a:r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терминов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Разработчик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ЗАО 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«ПАКК»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Волонтер </a:t>
                      </a:r>
                      <a:endParaRPr lang="ru-RU" sz="14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ru-RU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финансового </a:t>
                      </a:r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просвещения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Банк России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участников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 5 до 7 команд </a:t>
                      </a:r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 </a:t>
                      </a:r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чел. </a:t>
                      </a:r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команде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 5 до 25 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ограниченно</a:t>
                      </a:r>
                    </a:p>
                    <a:p>
                      <a:pPr algn="r"/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Возраст участников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13-17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13-17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13-17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0459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Формат проведения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Офлайн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Офлайн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Офлайн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3154602"/>
                  </a:ext>
                </a:extLst>
              </a:tr>
            </a:tbl>
          </a:graphicData>
        </a:graphic>
      </p:graphicFrame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BDB83DE1-A95E-4EF0-BA77-28B633083E00}"/>
              </a:ext>
            </a:extLst>
          </p:cNvPr>
          <p:cNvGrpSpPr>
            <a:grpSpLocks/>
          </p:cNvGrpSpPr>
          <p:nvPr/>
        </p:nvGrpSpPr>
        <p:grpSpPr>
          <a:xfrm>
            <a:off x="10228744" y="1714500"/>
            <a:ext cx="1526400" cy="1678346"/>
            <a:chOff x="9277346" y="1817760"/>
            <a:chExt cx="1969608" cy="2173422"/>
          </a:xfrm>
        </p:grpSpPr>
        <p:pic>
          <p:nvPicPr>
            <p:cNvPr id="6" name="Рисунок 5">
              <a:extLst>
                <a:ext uri="{FF2B5EF4-FFF2-40B4-BE49-F238E27FC236}">
                  <a16:creationId xmlns="" xmlns:a16="http://schemas.microsoft.com/office/drawing/2014/main" id="{92BFDAAB-5DA6-4BBB-932B-1DE0CC0BA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7346" y="1970202"/>
              <a:ext cx="1969608" cy="2017976"/>
            </a:xfrm>
            <a:prstGeom prst="rect">
              <a:avLst/>
            </a:prstGeom>
            <a:ln>
              <a:solidFill>
                <a:srgbClr val="0082BB"/>
              </a:solidFill>
            </a:ln>
          </p:spPr>
        </p:pic>
        <p:sp>
          <p:nvSpPr>
            <p:cNvPr id="9" name="Прямоугольник 8">
              <a:extLst>
                <a:ext uri="{FF2B5EF4-FFF2-40B4-BE49-F238E27FC236}">
                  <a16:creationId xmlns="" xmlns:a16="http://schemas.microsoft.com/office/drawing/2014/main" id="{A3F97DEF-EAC3-4AA6-AC94-7E4EB6FAC21F}"/>
                </a:ext>
              </a:extLst>
            </p:cNvPr>
            <p:cNvSpPr/>
            <p:nvPr/>
          </p:nvSpPr>
          <p:spPr>
            <a:xfrm>
              <a:off x="9277346" y="1817760"/>
              <a:ext cx="1969608" cy="2173422"/>
            </a:xfrm>
            <a:prstGeom prst="rect">
              <a:avLst/>
            </a:prstGeom>
            <a:noFill/>
            <a:ln w="28575">
              <a:solidFill>
                <a:srgbClr val="0082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A8B6051D-7E52-4AB1-BD24-5E9286BEB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7" y="1107506"/>
            <a:ext cx="11325225" cy="6069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82BB"/>
                </a:solidFill>
              </a:rPr>
              <a:t>Игры </a:t>
            </a:r>
            <a:r>
              <a:rPr lang="ru-RU" dirty="0">
                <a:solidFill>
                  <a:srgbClr val="0082BB"/>
                </a:solidFill>
              </a:rPr>
              <a:t>по финансовой грамотности</a:t>
            </a:r>
          </a:p>
        </p:txBody>
      </p:sp>
      <p:pic>
        <p:nvPicPr>
          <p:cNvPr id="13" name="Picture 6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232" y="1747709"/>
            <a:ext cx="1526400" cy="1684800"/>
          </a:xfrm>
          <a:prstGeom prst="rect">
            <a:avLst/>
          </a:prstGeom>
          <a:noFill/>
          <a:ln w="28575">
            <a:solidFill>
              <a:srgbClr val="0082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21CD03A8-B656-4D16-B1AA-D8B7DB6E5326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8"/>
          <a:stretch/>
        </p:blipFill>
        <p:spPr>
          <a:xfrm>
            <a:off x="7058023" y="1714500"/>
            <a:ext cx="1526400" cy="1684800"/>
          </a:xfrm>
          <a:prstGeom prst="rect">
            <a:avLst/>
          </a:prstGeom>
          <a:ln w="28575">
            <a:solidFill>
              <a:srgbClr val="0082BB"/>
            </a:solidFill>
          </a:ln>
        </p:spPr>
      </p:pic>
    </p:spTree>
    <p:extLst>
      <p:ext uri="{BB962C8B-B14F-4D97-AF65-F5344CB8AC3E}">
        <p14:creationId xmlns:p14="http://schemas.microsoft.com/office/powerpoint/2010/main" val="392959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24">
            <a:extLst>
              <a:ext uri="{FF2B5EF4-FFF2-40B4-BE49-F238E27FC236}">
                <a16:creationId xmlns="" xmlns:a16="http://schemas.microsoft.com/office/drawing/2014/main" id="{D1E0375B-C2AB-4A0C-9614-A9AEC7E18770}"/>
              </a:ext>
            </a:extLst>
          </p:cNvPr>
          <p:cNvSpPr/>
          <p:nvPr/>
        </p:nvSpPr>
        <p:spPr>
          <a:xfrm>
            <a:off x="433387" y="1104900"/>
            <a:ext cx="3600000" cy="1425362"/>
          </a:xfrm>
          <a:prstGeom prst="rect">
            <a:avLst/>
          </a:prstGeom>
          <a:solidFill>
            <a:srgbClr val="17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>
            <a:no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Doligra.ru</a:t>
            </a:r>
          </a:p>
        </p:txBody>
      </p:sp>
      <p:sp>
        <p:nvSpPr>
          <p:cNvPr id="16" name="Скругленный прямоугольник 24">
            <a:extLst>
              <a:ext uri="{FF2B5EF4-FFF2-40B4-BE49-F238E27FC236}">
                <a16:creationId xmlns="" xmlns:a16="http://schemas.microsoft.com/office/drawing/2014/main" id="{73352152-5977-4F42-B3C8-8709CCDDAF0E}"/>
              </a:ext>
            </a:extLst>
          </p:cNvPr>
          <p:cNvSpPr/>
          <p:nvPr/>
        </p:nvSpPr>
        <p:spPr>
          <a:xfrm>
            <a:off x="4279900" y="1104900"/>
            <a:ext cx="3600000" cy="1425362"/>
          </a:xfrm>
          <a:prstGeom prst="rect">
            <a:avLst/>
          </a:prstGeom>
          <a:solidFill>
            <a:srgbClr val="17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Онлайн-уроки</a:t>
            </a:r>
          </a:p>
        </p:txBody>
      </p:sp>
      <p:sp>
        <p:nvSpPr>
          <p:cNvPr id="17" name="Скругленный прямоугольник 24">
            <a:extLst>
              <a:ext uri="{FF2B5EF4-FFF2-40B4-BE49-F238E27FC236}">
                <a16:creationId xmlns="" xmlns:a16="http://schemas.microsoft.com/office/drawing/2014/main" id="{B5C19CFF-109F-4950-BA87-13BCBC51EE62}"/>
              </a:ext>
            </a:extLst>
          </p:cNvPr>
          <p:cNvSpPr/>
          <p:nvPr/>
        </p:nvSpPr>
        <p:spPr>
          <a:xfrm>
            <a:off x="8126413" y="1104900"/>
            <a:ext cx="3600000" cy="1425362"/>
          </a:xfrm>
          <a:prstGeom prst="rect">
            <a:avLst/>
          </a:prstGeom>
          <a:solidFill>
            <a:srgbClr val="17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МДЦ «Артек»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1AC375F-D186-489D-AA88-CAEFE747E147}"/>
              </a:ext>
            </a:extLst>
          </p:cNvPr>
          <p:cNvSpPr/>
          <p:nvPr/>
        </p:nvSpPr>
        <p:spPr>
          <a:xfrm>
            <a:off x="433387" y="2530262"/>
            <a:ext cx="3600000" cy="3915816"/>
          </a:xfrm>
          <a:prstGeom prst="rect">
            <a:avLst/>
          </a:prstGeom>
          <a:solidFill>
            <a:srgbClr val="EA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0" rIns="180000" bIns="360000" rtlCol="0" anchor="t"/>
          <a:lstStyle/>
          <a:p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 с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играми по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финансовой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грамотности в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открытом доступе</a:t>
            </a:r>
          </a:p>
          <a:p>
            <a:pPr marL="179388" indent="-179388">
              <a:spcBef>
                <a:spcPts val="600"/>
              </a:spcBef>
              <a:buClr>
                <a:srgbClr val="17A0D6"/>
              </a:buClr>
              <a:buFont typeface="Wingdings" panose="05000000000000000000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2022 году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проекте приняли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</a:t>
            </a:r>
            <a:b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479 тыс. школьников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F58D37FB-B83F-4E18-AD12-73C7A5B8AE5C}"/>
              </a:ext>
            </a:extLst>
          </p:cNvPr>
          <p:cNvSpPr/>
          <p:nvPr/>
        </p:nvSpPr>
        <p:spPr>
          <a:xfrm>
            <a:off x="4296000" y="2530262"/>
            <a:ext cx="3600000" cy="3915816"/>
          </a:xfrm>
          <a:prstGeom prst="rect">
            <a:avLst/>
          </a:prstGeom>
          <a:solidFill>
            <a:srgbClr val="EA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0" rIns="144000" bIns="360000" rtlCol="0" anchor="t"/>
          <a:lstStyle/>
          <a:p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Дополняют школьную программу. Учителя могут использовать онлайн-уроки во внеурочной деятельности</a:t>
            </a:r>
          </a:p>
          <a:p>
            <a:pPr marL="179388" indent="-179388">
              <a:spcBef>
                <a:spcPts val="600"/>
              </a:spcBef>
              <a:buClr>
                <a:srgbClr val="17A0D6"/>
              </a:buClr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млн просмотров </a:t>
            </a:r>
            <a:b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году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8" indent="-179388">
              <a:spcBef>
                <a:spcPts val="600"/>
              </a:spcBef>
              <a:buClr>
                <a:srgbClr val="17A0D6"/>
              </a:buClr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млн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просмотров</a:t>
            </a:r>
            <a:b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весеннюю сессию 2024 года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D2BEC09F-F6DB-43E4-9EF2-D34D1ABAA660}"/>
              </a:ext>
            </a:extLst>
          </p:cNvPr>
          <p:cNvSpPr/>
          <p:nvPr/>
        </p:nvSpPr>
        <p:spPr>
          <a:xfrm>
            <a:off x="8126413" y="2530262"/>
            <a:ext cx="3600000" cy="3915816"/>
          </a:xfrm>
          <a:prstGeom prst="rect">
            <a:avLst/>
          </a:prstGeom>
          <a:solidFill>
            <a:srgbClr val="EA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0" rIns="180000" bIns="360000" rtlCol="0" anchor="t"/>
          <a:lstStyle/>
          <a:p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Тематические  смены:</a:t>
            </a:r>
          </a:p>
          <a:p>
            <a:pPr marL="179388" indent="-179388">
              <a:spcBef>
                <a:spcPts val="600"/>
              </a:spcBef>
              <a:buClr>
                <a:srgbClr val="17A0D6"/>
              </a:buClr>
              <a:buFont typeface="Wingdings" panose="05000000000000000000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июле и октябре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года</a:t>
            </a:r>
          </a:p>
        </p:txBody>
      </p:sp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FFC2E04D-D1D2-4D19-B529-0951DA02F26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278" y="1333443"/>
            <a:ext cx="976168" cy="99011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9" name="Рисунок 38">
            <a:extLst>
              <a:ext uri="{FF2B5EF4-FFF2-40B4-BE49-F238E27FC236}">
                <a16:creationId xmlns="" xmlns:a16="http://schemas.microsoft.com/office/drawing/2014/main" id="{8023599D-39A4-4CCC-ACE2-28CBDB2764C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853" y="1333443"/>
            <a:ext cx="990155" cy="98308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12" name="Нижний колонтитул 1">
            <a:extLst>
              <a:ext uri="{FF2B5EF4-FFF2-40B4-BE49-F238E27FC236}">
                <a16:creationId xmlns="" xmlns:a16="http://schemas.microsoft.com/office/drawing/2014/main" id="{44E29453-57B0-494E-AEA3-5AEC85D79CAF}"/>
              </a:ext>
            </a:extLst>
          </p:cNvPr>
          <p:cNvSpPr txBox="1">
            <a:spLocks/>
          </p:cNvSpPr>
          <p:nvPr/>
        </p:nvSpPr>
        <p:spPr>
          <a:xfrm>
            <a:off x="1981200" y="276225"/>
            <a:ext cx="9517333" cy="595396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2800" kern="1200">
                <a:solidFill>
                  <a:srgbClr val="0082B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Школьники</a:t>
            </a:r>
            <a:endParaRPr lang="ru-RU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755333" y="6446078"/>
            <a:ext cx="2743200" cy="365125"/>
          </a:xfrm>
        </p:spPr>
        <p:txBody>
          <a:bodyPr/>
          <a:lstStyle/>
          <a:p>
            <a:fld id="{10AA99AE-6A35-4C1E-8082-A4A87B5CA521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9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94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1449</Words>
  <Application>Microsoft Office PowerPoint</Application>
  <PresentationFormat>Широкоэкранный</PresentationFormat>
  <Paragraphs>437</Paragraphs>
  <Slides>16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Segoe UI Black</vt:lpstr>
      <vt:lpstr>Times New Roman</vt:lpstr>
      <vt:lpstr>Wingdings</vt:lpstr>
      <vt:lpstr>Тема Office</vt:lpstr>
      <vt:lpstr>Презентация PowerPoint</vt:lpstr>
      <vt:lpstr>Схема взаимодействия с внешними партнерами по участию в онлайн-проектах Банка России</vt:lpstr>
      <vt:lpstr>Презентация PowerPoint</vt:lpstr>
      <vt:lpstr>ИТОГИ 3 Межрегионального чемпионата ДОЛ-игра на каникулах ЮФО и СКФО  на 12.09.2024  </vt:lpstr>
      <vt:lpstr>Презентация PowerPoint</vt:lpstr>
      <vt:lpstr>Презентация PowerPoint</vt:lpstr>
      <vt:lpstr>Игры по финансовой грамотности</vt:lpstr>
      <vt:lpstr>Игры по финансовой грамотности</vt:lpstr>
      <vt:lpstr>Презентация PowerPoint</vt:lpstr>
      <vt:lpstr>Методика организации и проведения игр по финансовой грамотности</vt:lpstr>
      <vt:lpstr>Презентация PowerPoint</vt:lpstr>
      <vt:lpstr>Информационные каналы Банка России </vt:lpstr>
      <vt:lpstr>Презентация PowerPoint</vt:lpstr>
      <vt:lpstr>ОТДЕЛЕНИЕ РЕСПУБЛИКА КРЫМ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Барилюк Николай Николаевич</dc:creator>
  <cp:lastModifiedBy>Барилюк Николай Николаевич</cp:lastModifiedBy>
  <cp:revision>6</cp:revision>
  <dcterms:created xsi:type="dcterms:W3CDTF">2024-09-26T12:00:15Z</dcterms:created>
  <dcterms:modified xsi:type="dcterms:W3CDTF">2024-09-26T13:40:46Z</dcterms:modified>
</cp:coreProperties>
</file>