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4"/>
  </p:notesMasterIdLst>
  <p:sldIdLst>
    <p:sldId id="559" r:id="rId5"/>
    <p:sldId id="653" r:id="rId6"/>
    <p:sldId id="654" r:id="rId7"/>
    <p:sldId id="663" r:id="rId8"/>
    <p:sldId id="664" r:id="rId9"/>
    <p:sldId id="613" r:id="rId10"/>
    <p:sldId id="665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94" r:id="rId21"/>
    <p:sldId id="695" r:id="rId22"/>
    <p:sldId id="660" r:id="rId23"/>
    <p:sldId id="696" r:id="rId24"/>
    <p:sldId id="628" r:id="rId25"/>
    <p:sldId id="655" r:id="rId26"/>
    <p:sldId id="639" r:id="rId27"/>
    <p:sldId id="656" r:id="rId28"/>
    <p:sldId id="657" r:id="rId29"/>
    <p:sldId id="658" r:id="rId30"/>
    <p:sldId id="676" r:id="rId31"/>
    <p:sldId id="604" r:id="rId32"/>
    <p:sldId id="588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9" clrIdx="0"/>
  <p:cmAuthor id="1" name="Asus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3B"/>
    <a:srgbClr val="0007B9"/>
    <a:srgbClr val="FFFFFF"/>
    <a:srgbClr val="0091C4"/>
    <a:srgbClr val="0B3851"/>
    <a:srgbClr val="00B050"/>
    <a:srgbClr val="CC0066"/>
    <a:srgbClr val="FF0000"/>
    <a:srgbClr val="990033"/>
    <a:srgbClr val="0000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24" autoAdjust="0"/>
    <p:restoredTop sz="99290" autoAdjust="0"/>
  </p:normalViewPr>
  <p:slideViewPr>
    <p:cSldViewPr snapToGrid="0">
      <p:cViewPr varScale="1">
        <p:scale>
          <a:sx n="73" d="100"/>
          <a:sy n="73" d="100"/>
        </p:scale>
        <p:origin x="-942" y="-90"/>
      </p:cViewPr>
      <p:guideLst>
        <p:guide orient="horz" pos="1253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7527-BEE8-4E8A-A724-ED8EFEDD8028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B3DF0-DC95-4F52-A95E-FFE0E706C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06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47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6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59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31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70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3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3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60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841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567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70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659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09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800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93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353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91D0-2E4B-4A9B-A376-C146D3CEE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E0D77-775A-4089-BE4C-989F18B8B2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038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114A-F780-4A00-AFD2-30BB8ECB36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F923-B29B-4710-B886-05C7ABBB9D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86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4DB4-3666-4C66-B5B9-4AA10D8C67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64E2-4976-4466-B601-1C8C1F64F7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693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DAA2-60D6-474C-A965-8CFBC387EF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2EDEE-27CA-4FD8-A669-0C3C730861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613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052C-DAD0-4AA7-A249-2B01B1C5E9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AA811-AA67-46BC-B52E-0BDD77CDA0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229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BA1F-DD6C-42ED-B6C7-F8BF4EE9CD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C637-5C47-4F15-9E6A-021409C85F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2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857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8FD5-8CDD-4A66-86CE-C5C909719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7109-21C7-49B1-B714-BBB9BE95E8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0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B27B-EF65-4176-BBF0-828C2FC452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B9F5-311E-4319-8C73-7AB2D6EA62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378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94D1-93C6-4B15-8B35-074392441E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F2BA9-D1F1-4304-A774-A9D885AB02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57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B812-8F3C-4E83-92A9-E295F733A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95DD2-3D9C-4457-9230-19D5EF72F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779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BD41-C281-4F38-B761-94DE406619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AE1F-2EB3-4C1B-8569-154BB68EE0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20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6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77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7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7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CD2F6-06CA-4219-8F19-09AC4E2A07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A5DE00-FB5E-40B0-A056-852860E410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910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703" y="5199208"/>
            <a:ext cx="3286594" cy="11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2906" y="4113054"/>
            <a:ext cx="3108993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А.А. Булатова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Москва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89" y="1407553"/>
            <a:ext cx="8227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Задание 30 ЕГЭ: </a:t>
            </a:r>
            <a:b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исследуем ситуацию</a:t>
            </a:r>
            <a:endParaRPr lang="ru-RU" sz="4000" b="1" dirty="0">
              <a:solidFill>
                <a:srgbClr val="0091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298" y="1398585"/>
            <a:ext cx="8336212" cy="1449120"/>
          </a:xfrm>
          <a:prstGeom prst="roundRect">
            <a:avLst/>
          </a:prstGeom>
          <a:noFill/>
          <a:ln>
            <a:solidFill>
              <a:srgbClr val="009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319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48" y="226192"/>
            <a:ext cx="3972877" cy="23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3793" y="650970"/>
            <a:ext cx="47529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39189"/>
            <a:ext cx="5324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193176" y="1371600"/>
            <a:ext cx="4754882" cy="61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237" y="2712176"/>
            <a:ext cx="8760957" cy="37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5095" y="2042297"/>
            <a:ext cx="4733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45428" y="2090058"/>
            <a:ext cx="4754882" cy="61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8251" y="5852160"/>
            <a:ext cx="645305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2068" y="5133702"/>
            <a:ext cx="1959429" cy="135853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597353"/>
            <a:ext cx="8982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39189"/>
            <a:ext cx="5324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3693" y="979713"/>
            <a:ext cx="5538652" cy="37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43" y="1983785"/>
            <a:ext cx="8960115" cy="41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5999" y="5538651"/>
            <a:ext cx="645305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2068" y="5551714"/>
            <a:ext cx="1959429" cy="44413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2068" y="3644536"/>
            <a:ext cx="1959429" cy="44413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7121" y="638447"/>
            <a:ext cx="4810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448" y="226192"/>
            <a:ext cx="3972877" cy="23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39189"/>
            <a:ext cx="5324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93176" y="1371600"/>
            <a:ext cx="4754882" cy="888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43" y="2597738"/>
            <a:ext cx="8960115" cy="41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9816" y="5499464"/>
            <a:ext cx="1959429" cy="11234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8250" y="5499464"/>
            <a:ext cx="3004459" cy="1123406"/>
          </a:xfrm>
          <a:prstGeom prst="rect">
            <a:avLst/>
          </a:prstGeom>
          <a:noFill/>
          <a:ln w="539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7121" y="420084"/>
            <a:ext cx="4810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448" y="226192"/>
            <a:ext cx="3972877" cy="23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06823" y="1098646"/>
            <a:ext cx="4754882" cy="940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43" y="2728368"/>
            <a:ext cx="8960115" cy="41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9816" y="5630094"/>
            <a:ext cx="1959429" cy="11234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8250" y="5630094"/>
            <a:ext cx="3004459" cy="1123406"/>
          </a:xfrm>
          <a:prstGeom prst="rect">
            <a:avLst/>
          </a:prstGeom>
          <a:noFill/>
          <a:ln w="539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330881" y="2011316"/>
            <a:ext cx="3849530" cy="702030"/>
            <a:chOff x="4330881" y="2229679"/>
            <a:chExt cx="3849530" cy="70203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/>
            <a:srcRect r="48094" b="9943"/>
            <a:stretch>
              <a:fillRect/>
            </a:stretch>
          </p:blipFill>
          <p:spPr bwMode="auto">
            <a:xfrm>
              <a:off x="4330881" y="2229679"/>
              <a:ext cx="3816832" cy="30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/>
            <a:srcRect l="51485" t="1244"/>
            <a:stretch>
              <a:fillRect/>
            </a:stretch>
          </p:blipFill>
          <p:spPr bwMode="auto">
            <a:xfrm>
              <a:off x="4612943" y="2593074"/>
              <a:ext cx="3567468" cy="338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Прямоугольник 11"/>
          <p:cNvSpPr/>
          <p:nvPr/>
        </p:nvSpPr>
        <p:spPr>
          <a:xfrm>
            <a:off x="5695599" y="5630094"/>
            <a:ext cx="3004459" cy="1123406"/>
          </a:xfrm>
          <a:prstGeom prst="rect">
            <a:avLst/>
          </a:prstGeom>
          <a:noFill/>
          <a:ln w="53975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" y="248194"/>
            <a:ext cx="8856617" cy="240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738" y="1210084"/>
            <a:ext cx="82962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21" y="3035209"/>
            <a:ext cx="8779758" cy="28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74" y="565826"/>
            <a:ext cx="3972877" cy="23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39189"/>
            <a:ext cx="5324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t="14124" r="78405" b="71565"/>
          <a:stretch>
            <a:fillRect/>
          </a:stretch>
        </p:blipFill>
        <p:spPr bwMode="auto">
          <a:xfrm>
            <a:off x="5132477" y="4088675"/>
            <a:ext cx="1059315" cy="3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74" y="565826"/>
            <a:ext cx="3972877" cy="23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39189"/>
            <a:ext cx="5324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886075"/>
            <a:ext cx="8382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1886" y="3344090"/>
            <a:ext cx="8138159" cy="67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65" y="4057922"/>
            <a:ext cx="4905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35281" y="4423952"/>
            <a:ext cx="1271450" cy="34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8823" y="4036421"/>
            <a:ext cx="5995851" cy="52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94115" y="4846317"/>
            <a:ext cx="2468880" cy="52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823" y="5434147"/>
            <a:ext cx="5656217" cy="39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5760" y="5878283"/>
            <a:ext cx="4454433" cy="52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74" y="565826"/>
            <a:ext cx="3972877" cy="23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 t="58050"/>
          <a:stretch>
            <a:fillRect/>
          </a:stretch>
        </p:blipFill>
        <p:spPr bwMode="auto">
          <a:xfrm>
            <a:off x="4238625" y="222069"/>
            <a:ext cx="4905375" cy="9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61620" y="770706"/>
            <a:ext cx="4454433" cy="522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121" y="2865392"/>
            <a:ext cx="8779758" cy="28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60643"/>
            <a:ext cx="7924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74" y="565826"/>
            <a:ext cx="3972877" cy="23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5191125"/>
            <a:ext cx="88963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" y="307794"/>
            <a:ext cx="82677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37666" t="61844" r="39575"/>
          <a:stretch>
            <a:fillRect/>
          </a:stretch>
        </p:blipFill>
        <p:spPr bwMode="auto">
          <a:xfrm>
            <a:off x="5734593" y="274320"/>
            <a:ext cx="2024743" cy="39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656217" y="222071"/>
            <a:ext cx="2207624" cy="444134"/>
          </a:xfrm>
          <a:prstGeom prst="rect">
            <a:avLst/>
          </a:prstGeom>
          <a:noFill/>
          <a:ln w="25400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94" y="257174"/>
            <a:ext cx="5925347" cy="396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515" y="740501"/>
            <a:ext cx="3040527" cy="283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069" y="1632858"/>
            <a:ext cx="5676984" cy="31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2069" y="1990043"/>
            <a:ext cx="5676984" cy="805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2069" y="2795451"/>
            <a:ext cx="5676984" cy="783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2069" y="3579223"/>
            <a:ext cx="5676984" cy="2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2069" y="3827416"/>
            <a:ext cx="5676984" cy="39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36004"/>
            <a:ext cx="5342708" cy="15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116" y="4336004"/>
            <a:ext cx="3243926" cy="234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60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0" y="1478543"/>
            <a:ext cx="8581354" cy="45502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190" y="1478543"/>
            <a:ext cx="8677620" cy="15893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190" y="3067855"/>
            <a:ext cx="8677620" cy="16776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190" y="4745525"/>
            <a:ext cx="8677620" cy="15893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6740" y="342253"/>
            <a:ext cx="6350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16409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136479"/>
            <a:ext cx="5200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8" y="933314"/>
            <a:ext cx="168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1754" y="1015501"/>
            <a:ext cx="6248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453" y="1531620"/>
            <a:ext cx="1390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право 5"/>
          <p:cNvSpPr/>
          <p:nvPr/>
        </p:nvSpPr>
        <p:spPr>
          <a:xfrm>
            <a:off x="1828801" y="1828800"/>
            <a:ext cx="718457" cy="15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0808" y="1557746"/>
            <a:ext cx="1647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85531"/>
            <a:ext cx="9124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0150" y="4570912"/>
            <a:ext cx="6743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1075" y="2324100"/>
            <a:ext cx="1152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00119" y="1595846"/>
            <a:ext cx="1704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>
            <a:off x="4493625" y="1828800"/>
            <a:ext cx="718457" cy="15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03929" y="2282462"/>
            <a:ext cx="2428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6580" y="3100388"/>
            <a:ext cx="1343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8892" y="4060236"/>
            <a:ext cx="1390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705" y="4767808"/>
            <a:ext cx="9045966" cy="60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700" y="5093676"/>
            <a:ext cx="83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КС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— основные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051" y="310085"/>
            <a:ext cx="4437897" cy="4032512"/>
          </a:xfrm>
          <a:prstGeom prst="rect">
            <a:avLst/>
          </a:prstGeom>
        </p:spPr>
      </p:pic>
      <p:sp>
        <p:nvSpPr>
          <p:cNvPr id="4" name="Белый"/>
          <p:cNvSpPr/>
          <p:nvPr/>
        </p:nvSpPr>
        <p:spPr>
          <a:xfrm>
            <a:off x="1631577" y="125507"/>
            <a:ext cx="6015318" cy="428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051" y="310085"/>
            <a:ext cx="4437897" cy="3788672"/>
          </a:xfrm>
          <a:prstGeom prst="rect">
            <a:avLst/>
          </a:prstGeom>
        </p:spPr>
      </p:pic>
      <p:sp>
        <p:nvSpPr>
          <p:cNvPr id="6" name="Грустно"/>
          <p:cNvSpPr txBox="1"/>
          <p:nvPr/>
        </p:nvSpPr>
        <p:spPr>
          <a:xfrm>
            <a:off x="833719" y="1532702"/>
            <a:ext cx="761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Вот как грустно всё выглядит без ключевых ситуаций…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59646"/>
            <a:ext cx="75819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04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673995" y="3167390"/>
            <a:ext cx="5796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ГДЕ ОБ ЭТОМ МОЖНО ПРОЧИТАТЬ?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9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4"/>
          <p:cNvGrpSpPr/>
          <p:nvPr/>
        </p:nvGrpSpPr>
        <p:grpSpPr>
          <a:xfrm>
            <a:off x="67308" y="155679"/>
            <a:ext cx="9009384" cy="2075860"/>
            <a:chOff x="68640" y="155679"/>
            <a:chExt cx="9009384" cy="207586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825" y="171460"/>
              <a:ext cx="1453910" cy="20600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155680"/>
              <a:ext cx="1453910" cy="20600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010" y="155680"/>
              <a:ext cx="1465047" cy="207585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332" y="155680"/>
              <a:ext cx="1465047" cy="207585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654" y="155679"/>
              <a:ext cx="1465048" cy="2075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976" y="155679"/>
              <a:ext cx="1465048" cy="2075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3"/>
          <p:cNvGrpSpPr/>
          <p:nvPr/>
        </p:nvGrpSpPr>
        <p:grpSpPr>
          <a:xfrm>
            <a:off x="106341" y="4216319"/>
            <a:ext cx="8931318" cy="2017684"/>
            <a:chOff x="68640" y="4216319"/>
            <a:chExt cx="8931318" cy="201768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597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554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511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 descr="Физика. 10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468" y="4216320"/>
              <a:ext cx="1418142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Физика. 11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577" y="4216319"/>
              <a:ext cx="1422381" cy="200739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470" y="2354214"/>
            <a:ext cx="7317060" cy="17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58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91" t="1730" r="1042" b="1730"/>
          <a:stretch/>
        </p:blipFill>
        <p:spPr>
          <a:xfrm>
            <a:off x="217714" y="618565"/>
            <a:ext cx="4276422" cy="5620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75" t="1952" r="1334" b="5600"/>
          <a:stretch/>
        </p:blipFill>
        <p:spPr>
          <a:xfrm>
            <a:off x="4702629" y="635727"/>
            <a:ext cx="4223657" cy="55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1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62" t="1865" r="1524" b="2225"/>
          <a:stretch/>
        </p:blipFill>
        <p:spPr>
          <a:xfrm>
            <a:off x="2481943" y="533400"/>
            <a:ext cx="418011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87568" y="482645"/>
            <a:ext cx="8368865" cy="5800588"/>
            <a:chOff x="561703" y="482645"/>
            <a:chExt cx="8368865" cy="580058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57"/>
            <a:stretch/>
          </p:blipFill>
          <p:spPr bwMode="auto">
            <a:xfrm>
              <a:off x="5042263" y="482645"/>
              <a:ext cx="3888305" cy="580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8280"/>
            <a:stretch/>
          </p:blipFill>
          <p:spPr bwMode="auto">
            <a:xfrm>
              <a:off x="561703" y="482645"/>
              <a:ext cx="3857784" cy="580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063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8816"/>
            <a:ext cx="79438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4935" y="4338366"/>
            <a:ext cx="69723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253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32" y="460680"/>
            <a:ext cx="4514850" cy="15049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284" y="4129775"/>
            <a:ext cx="4514850" cy="2114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trustedbuilder.co/images/arrow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165">
            <a:off x="3180889" y="2297188"/>
            <a:ext cx="3218790" cy="15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5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29"/>
          <a:stretch/>
        </p:blipFill>
        <p:spPr bwMode="auto">
          <a:xfrm>
            <a:off x="1637569" y="312764"/>
            <a:ext cx="5868863" cy="14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5817776"/>
            <a:ext cx="73533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alcom55.ru/images/Binom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95" y="2219114"/>
            <a:ext cx="8645810" cy="28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8412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6" y="312247"/>
            <a:ext cx="8817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«Золотое правило» решения задач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оказывает </a:t>
            </a:r>
            <a:r>
              <a:rPr lang="ru-RU" sz="2800" b="1" dirty="0" smtClean="0">
                <a:solidFill>
                  <a:srgbClr val="002060"/>
                </a:solidFill>
              </a:rPr>
              <a:t>решающую</a:t>
            </a:r>
            <a:r>
              <a:rPr lang="ru-RU" sz="2800" dirty="0" smtClean="0">
                <a:solidFill>
                  <a:srgbClr val="002060"/>
                </a:solidFill>
              </a:rPr>
              <a:t> помощь.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Но задач всё-таки слишком </a:t>
            </a:r>
            <a:r>
              <a:rPr lang="ru-RU" sz="2800" b="1" dirty="0" smtClean="0">
                <a:solidFill>
                  <a:srgbClr val="002060"/>
                </a:solidFill>
              </a:rPr>
              <a:t>много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чтобы успеть разобрать достаточное их число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 доступное время.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029" y="2597239"/>
            <a:ext cx="8577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Зато </a:t>
            </a:r>
            <a:r>
              <a:rPr lang="ru-RU" sz="3200" b="1" dirty="0" smtClean="0">
                <a:solidFill>
                  <a:srgbClr val="FF0000"/>
                </a:solidFill>
              </a:rPr>
              <a:t>ситуаций</a:t>
            </a:r>
            <a:r>
              <a:rPr lang="ru-RU" sz="3200" dirty="0" smtClean="0">
                <a:solidFill>
                  <a:srgbClr val="FF0000"/>
                </a:solidFill>
              </a:rPr>
              <a:t>, вокруг которых группируются задачи, </a:t>
            </a:r>
            <a:r>
              <a:rPr lang="ru-RU" sz="3200" b="1" dirty="0" smtClean="0">
                <a:solidFill>
                  <a:srgbClr val="FF0000"/>
                </a:solidFill>
              </a:rPr>
              <a:t>мало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Мы называем эти ситуации </a:t>
            </a:r>
            <a:r>
              <a:rPr lang="ru-RU" sz="3200" b="1" dirty="0" smtClean="0">
                <a:solidFill>
                  <a:srgbClr val="FF0000"/>
                </a:solidFill>
              </a:rPr>
              <a:t>ключевыми</a:t>
            </a:r>
            <a:r>
              <a:rPr lang="ru-RU" sz="3200" dirty="0" smtClean="0">
                <a:solidFill>
                  <a:srgbClr val="FF0000"/>
                </a:solidFill>
              </a:rPr>
              <a:t>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Например, во всей школьной механике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их около дюжины.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029" y="5238949"/>
            <a:ext cx="8577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Поэтому сделаем следующий шаг в повышении эффективности обучения решению задач.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1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889" y="687968"/>
            <a:ext cx="7652223" cy="113877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 ИССЛЕДОВАНИЯ КЛЮЧЕВЫХ СИТУАЦИЙ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МИКС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35577" y="2596936"/>
            <a:ext cx="807284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Ключевые ситуации являются источниками подавляющего большинства задач.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Многие ключевые ситуации послужили источниками физических открытий.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6636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377" y="99849"/>
            <a:ext cx="8072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КЛЮЧЕВЫЕ СИТУАЦИИ В МЕХАНИКЕ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777" y="618009"/>
            <a:ext cx="807284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Сложение скоростей при движении на плоскости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Свободное падение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Движение тела, брошенного под углом к горизонту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Движение тела по наклонной плоскости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Движение планеты по круговой орбите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Поворот транспорта по дуге окружности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Конический маятник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Движение двух грузов, переброшенных через блок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Разрыв снаряда в полёте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Неравномерное движение по окружности в вертикальной плоскости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Баллистический маятник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Лестница у стены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7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22883" y="163738"/>
            <a:ext cx="8298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МЕТОДИКА ИССЛЕДОВАНИЯ КЛЮЧЕВОЙ СИТУАЦИИ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09007" y="686958"/>
            <a:ext cx="8752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Какие закономерности справедливы для данной ситуации?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Как записать их в виде уравнений (или неравенств)?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Какие задачи можно поставить, используя эти уравнения (неравенства)?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Может ли произойти в данной ситуации качественное изменение (отрыв тела от поверхности, остановка, разрыв троса, заклинивание, конденсация пара и т.п.)?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Как можно видоизменить данную ситуацию, расширив область исследования? 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440711"/>
            <a:ext cx="9144000" cy="8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82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258" y="1469219"/>
            <a:ext cx="81374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ПРИМЕРЫ ИССЛЕДОВАНИЯ КЛЮЧЕВЫХ СИТУАЦИЙ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9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646" y="158868"/>
            <a:ext cx="8768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 </a:t>
            </a:r>
            <a:r>
              <a:rPr lang="ru-RU" sz="2800" b="1" dirty="0" smtClean="0">
                <a:solidFill>
                  <a:srgbClr val="0007B9"/>
                </a:solidFill>
              </a:rPr>
              <a:t>«Циклические газовые процессы»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5927" y="2481128"/>
            <a:ext cx="4652146" cy="27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715736"/>
            <a:ext cx="89058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1705383"/>
            <a:ext cx="5324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50645"/>
            <a:ext cx="6496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8625" y="4168765"/>
            <a:ext cx="3972877" cy="230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083" y="898208"/>
            <a:ext cx="8765835" cy="319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72936" y="1502229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44981" y="1502229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7026" y="1502229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2135" y="1502229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72936" y="2259875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44981" y="2259875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17026" y="2259875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2135" y="2259875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9450" y="2207623"/>
            <a:ext cx="1541417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72936" y="2860768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44981" y="2860768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17026" y="2860768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02135" y="2860768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9450" y="2808516"/>
            <a:ext cx="1541417" cy="47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72936" y="3474721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44981" y="3474721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17026" y="3474721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02135" y="3474721"/>
            <a:ext cx="1541417" cy="41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5760" y="3422470"/>
            <a:ext cx="1776549" cy="47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C1DDF5-72B8-4E67-AD12-49DFA257628F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ULTRA_SCORM_SLIDE_COUNT" val="3"/>
  <p:tag name="ISPRING_PROJECT_FOLDER_UPDATED" val="1"/>
  <p:tag name="ISPRING_OUTPUT_FOLDER" val="D:\1Lev2014\0-Work 2014\Видеоуроки 11 кл"/>
  <p:tag name="ISPRING_UUID" val="{FE8862E8-F21F-46D8-89EA-A7BF500C3859}"/>
  <p:tag name="ISPRING_RESOURCE_FOLDER" val="D:\Генденштейн\Глава 1_Магнитное поле\пар 1-магнитное поле\Пар 1 (1)\"/>
  <p:tag name="ISPRING_PRESENTATION_PATH" val="D:\Генденштейн\Глава 1_Магнитное поле\пар 1-магнитное поле\Пар 1 (1).pptx"/>
  <p:tag name="ISPRING_RESOURCE_PATHS_HASH_2" val="956452f23d745e33123b0eb8f41551a4d47d1f8"/>
  <p:tag name="ISPRING_PRESENTATION_TITLE" val="§ 13. Сопротивление. Закон Ома для участка цепи"/>
  <p:tag name="ISPRING_PLAYERS_CUSTOMIZATION" val="UEsDBBQAAgAIAPutMkgGVycs1AUAAIMUAAAdAAAAdW5pdmVyc2FsL2NvbW1vbl9tZXNzYWdlcy5sbmfFWG1P21YU/l6p/8GKVGmTVtpOalVNvMhJLsGqY1PbAbppstBACAmCNLapHxPYRie2lbEiGCt0ZdO+dB+8kJRAXvgL9/6F/ZKdc66d2CHFTum0D0G28X3uc899znPO9fDY4+Ul5av5z1cXV4ojqTtDt1PKfPGzlbnF4sJIquCM37yfUla/mC3OzS6tFOdHUsWVlDI2ev3a8NJsceHL2YV5uL5+TVGGl+dXV+F2dRTvuvfK4txIajLtZsz8pGo8cnUzZ7ppLZca5b/yNj/mbbHG6/xc4Wdw2+Tn3OMteFB/78N79x/fuXvv/eFbPlQSZDuv6nostkLgd28nwDYcy9RdmIDprsFmHMB+xrcAf4fvDDbaLDi6ZjAAeAnDt/gvAPRqMIhJi03B+AMYvQu/Z7GjC5bFDMe1dS3LXM12DdOheOnMYVlaSkM8Vfi5KEGAqvBr8Ne8hkHCxy24bPO/xTf0zzpEsO2/K8p4I9bgugZ/v1fgQQOie8qrCuLIiLfEt9yL45g186pmuBazHUvLOJppAK8tXoGta4uSwk8A9lzOAxQaFwjIBzV4D3jDOx5MilsM7D1F/IAwvEmkYAQurTYUS8lSpzUj5zqmqdsuM7LBE2C2C3QqQKYknkCQaOkluCgDfMWXV21AfEu1mUWa9USZVnn2FgiuFP6h2EA6CEPsIJDlQRlNaLkJHX4O0XoOtEqwn7DmwWAmGW7lHyAMDL1cWwIQECyzQPC2PW1aKNJtDDgKEMcrmMUk1waurhoScEiU3htUETe3ZmRMSJmME57/ADBoywFpk59GGMQB5pltqznmps0ZSD4C2+FHg4wyH+Cu8v1BxjxitvSpuEGGOqXlVEw6dIcgB8katsWmgvFEQ/AD3z/z12QkMOMxNPhGTXxHqYbxqoW8QWwORshmDwsgB03VA0KBR7XwpkvII0J1TEGp+j67L34M6DVITm35Nlwj+xZvx3ED982wLOr7YUH72B1XNZ1lXRB81px2HVkbiGQLoxUNHcmnxk8xL31r6kTlA8mLjEqsK2IDLzFxJZRYh1cR4AmSlIbYcSDAqCuUV5BdEviG7/ZGls3cCE2TwPguX6Hm6Fi9XtBKqmLdD/JrhE5mfD34kWrUE8iDfrXn5KL5RpZ+ydqjVtFb694J8f8kPuhDiYLTKxO5Tim4pAK5EKSGFLEM0tDV6b+TENmyQqQ19NOfYBC0euj54uuEW+kDMGg8wFjYzeXZxaXkwzRj3CR3bYPlYeiqWHLja3YXwTADkAM0CAVGt4A8tDtkZX7/0pZuF5ljkPhMwSabVD7rFN6+eF5yvGmWtjVH9q8eCituKIlAai0q3xfSDaV8pSaBUAnkcIySjTSTFXhyEpgpb/UtNw1Ubtgbgg420D33ht6C7NXFGmpqI/U5gD6UwiW2GwEoBQSWUodoJGxbYJ5CngV7JcvnxbqE8ZZ9IU4iAwsugnaB03ULZ4LuWpSVTjjwmHCMu9EMoj12FcKhsHd9un5JWY+bzGaqlZlwM6qRYbJFXvOPAl7CoZCwyFh3bFdX0wTykoKGJ8pADad+4W8Fbpqkp/AnkMe7LBtXYZJumrTpZHH2T+nPhDi9LH+DbnOX/w5Hi7/4EZyqjvgrBXAP+R4sYJ9vfTQQLrgWmjrr4H9Cx6EmdTlnvP5pHJqjpqMAdIx9ji0xsNlLMtw/RXcADvnPdJrepiP5ASws9ljuaCC96Hlzm7aNxNsWT6l7xRQhtTX7HDDQSjFtW+RXbz6B1hTK7xOyO/IlRUJ7wQEXm76heMaQE75IVMdRMxN5SBubNhhTbh1crxzfXIdh8qr1AEydTmqAswfMy7gysLmmXAc6Rs/RNr66hqegnfaPzB2NDALQ/WICRkkloUK9eyLvDQNdvXhjnBxt0lWzWfrQBBj72HsDSitwVL93qpKphrjiw0b4exTWu54vUknnz0yoBhSR/4MC9ROBS4MjyvsgD/1OphI0G1G0zt0qfS4cvhX6evgvUEsDBBQAAgAIAPutMkgj2QZ+HwQAAI0OAAAnAAAAdW5pdmVyc2FsL2ZsYXNoX3B1Ymxpc2hpbmdfc2V0dGluZ3MueG1s5VfdbhNHFL73U4y24q54EwgljWxHKLGFVedH9SLRq2jsncQj9sfaHTekV0mjAlUQIFpURFsq9aLXboiL0+DkFWZeoU/Sc3a8tjc2YQMCIaHIjmfmnO9855szc3Zz87ddh3zLgpD7Xt6Yzk4ZhHl13+beRt64YZUuzhokFNSzqeN7LG94vkHmC5lcs1VzeNioMiHANCQA44VzTZE3GkI050xzc3Mzy8NmgKu+0xKAH2brvms2AxYyT7DAbDp0C/6JrSYLjUImQ0hOTy35dsthhNtAwePIjjolh4YNw9RmNVq/tRH4Lc9e8B0/IMFGLW98NnsN/2IbDbXIXeZhcmEBJnFazFHb5siHOlX+HSMNxjcaQPzqjEE2uS0aeePy1CWEAXNzHCYC10lQhFnwIRtP9PFdJqhNBdVDHVCw2yKMJ/SUveVRl9ctWCEoQN5YtNaqlfJicW15xSpW165bSxXN4RxOVvGmdQ4nq2xViqnsr3+zWvy6Ul7+as1aWalY5dWhF0iUyDBnJiXIgVR+K6izgQI5KgStN0BR8FmnTshy5uhUbLbuewnZcExqvgNlEXlBqbo1Zi9Tl40USvUW90pgOW2QdUjE2cob1wJOHYNwQR1eHziHrVoouIhKszRqSQALjgAjS1VjGF6rU2/QIGSjtOKVEKuhXpCP1R5RP8hj9b3swqdD5L48li/h87fswfc+Tqv7RJ6obbDaka/QVm3riQ5YdmQPHNvqjuzKLlE78co/4N+RL+QxAZ+O2kGj+Uj+fuzXcvoDzAEBackDAjBtIg/UttpFNHkIMeSRbMtDXNRsgRTEAyYEohzLI3Vf/ouBTyLKR5jWS/DYR2B1Dw0hrYdo3CeWTUXsd/AEYTQxSBfCErULEU4A5x7q1ddJHqKeA3ydwwVdxuXlxeLNCyNJILsD4PwwdoZBnA/SfHtuiaT1PiYpnYcTyDrklIoS1hYWAYn3RxfYid7evkYRj2Hgz/Wm4S6+UrtE3cWfsM19qNNqJxIEjPSap1P15zM0iAiNa37qoGDWqPtIzR6gGdQnHJw7sp1eyqSKk8NMKP+O+jGi3FN74DgkovbSh45T7+FgGLodhe7CFrSHt8SpS0E9GDmHEVBkDb+RJ+xiGhZT05cuz1z54ursl3NZ87/tvy6e6dRvCqsO5V7cFRZe20be4HVGMxnzLfmBC72B2WNRJ3e8fj8av6ZzJraPyd1EBK2PtJk8lz/JX+Uj+Ri+n8CN9FQ+SVViv4DPb+Dxp3wmn6Y8l49S3oqAmsryuXyWrjklroLuGWWfMuwL8G1HN8pdfbPg6e5F91oXGl6/sb63Q/JBSvadHoB0vb+fkv14JXuXU/6pKKZHgyf5xKN7zpz41oMrLve4Czo63GaDV6XClZkpeBmYuJTJAFryFbKQ+R9QSwMEFAACAAgA+60ySDn+gS7AAgAAWQoAACEAAAB1bml2ZXJzYWwvZmxhc2hfc2tpbl9zZXR0aW5ncy54bWyVVlFv2jAQft+vQOy9yTo2OilFKoxKlbq1WiveneRILBw7sh06/v18iUNsSCDjVAnffZ99vvt8NFI7yhefJpMoEUzIN9Ca8kyhp/VNaHo/jSutBb9JBNfA9Q0XsiBsuvj8WH+ioEZeY4k9yLGcLUmgO2Zef8ZQ7Bnf5mhDhEQUJeGHZ5GJm5gku0yKiqdXU8sPJUhG+c4gwx/z1XrwAEaVftJQeDmt79DGUUoJSgGm9H2NdpXFSAysPekhDOdhOJLTHXX59ie0PVVU17Tb5ezxbjZEK0kGfpHvHtCG8dzs7ndljnaZoOGvNtCvt2iDUEYOIP3Nf87QBhmirMr/0UgpRYYF9TmXm3jkMEFS8/wwqxDtKgEvhAdhz7+gDTFsecL644DsV/fdR/hcpWCvWNeTgYBNjxkstKwgCtpVE1O5+HiptHkfsNgSpgzAdXWgV5P0K6lUu43v63B/4IPy1AFZR4fYCFYVsGrydYC+v8OvVst6VLj5HX1OghL250DH20F/m7qeQx1vB31jNIUXzg420qV7Gmk4bZOXxLbzcv1NFDgxy7Zi7aqN4knP+HSVm6r1tKBCpLBQmM87LQAbFwW1r8kpOEsq4mRPM6Kp4L8QFx/q26goOAlYsfVLK9JUM+hTXJ2jmdNezrj2BWmjviKb34Xucs16os0Yv58SrUmSF+Z3SU0nlnc/rfeZBv0UnJQGD/KJb8VYUkHkDuS7EGz0OVxoGA0WzfsagkeBU4Uo6K9zZDfpawCvihjk2vSNwlE5vrMB5jTLmfnTGwofkLbBRowDwYapc7MdJ7RTpuOxMgAik/wogmbVhIqKacpgD+0EcBz1nYcuFykj1CHNPehn2GrnkVrHKFXacdGJ5WSOOIEewsak1c9oItdHsSaxqi/mPf52End38mZzO9FQfN4wqx1WTN7OJn5eQePEfyn/AVBLAwQUAAIACAD7rTJIuHvwI/IDAACeDQAAJgAAAHVuaXZlcnNhbC9odG1sX3B1Ymxpc2hpbmdfc2V0dGluZ3MueG1s3VfdbhtFFL73U4wW9Y56k7bQEK0dVYmjWLhJRBapvYomuxN7xHrX2h2ThquEiLYoFa0KVasCReKCa5PG1CF18gozr8CTcM7ObuyNXXdTQYWQ5Z+ZOec73/nmzJm1NXen6ZEvWRjxwC8Z08UpgzDfCVzu10vG5/bi5RmDRIL6LvUCn5UMPzDIXLlgtdobHo8aa0wIMI0IwPjRbEuUjIYQrVnT3NraKvKoFeJq4LUF4EdFJ2iarZBFzBcsNFse3YYvsd1ikVEuFAix9NTNwG17jHAXKPgc2VFvSTQ9w9RWG9T5oh4Gbd+dD7wgJGF9o2R8MHMDX6mNRlrgTeZjblEZJnFazFLX5UiHemv8K0YajNcbwPv6NYNscVc0SsbVqSsIA+bmKEwMrnOgCDMfQDK+SPCbTFCXCqqHOqBgd0SUTugpd9unTe7YsEIw/5KxYK+v1aoLlfXlFbuytr5k36xpDhdwsiu37As42VW7Vsllv3R7tfJZrbr86bq9slKzq6sDL5Aok6FlZiWwQKqgHTrsTAGLCkGdBigKPpvUi5hlDk+lZpuBn5ENx2Qj8KAqYi+DbAJTb7tk3Ag59QzCBfW4c7YqaFhnYpF7kAP6Thc3fWEMAHW+ToOGERsOlK5EuL9OWT5W+0R9I0/U17IH7y6RB/JEvoL377IPnwc4rR4Qeap2wGpXvkZbtaMnumDZlX1w7Ki7sid7RO2mK3+Af1e+lCcEfLpqF43mYkGT2G/k9AuYAwLSkocEYDpEHqodtYdo8ghiyGPZkUe4qNkCKYgHTAhEOZHH6oH8EwOfxpSPMa1X4HGAwOo+GkJaD9E4IVbMRexn8ARhNDFIF8IStQcRTgHnPuqV6CSPUM8zfJ3DJV2Y1eWFyq1LQ0kgu0Pg/DB1hkGaD9J8d26ZpPU+ZildhBPIOuCUixLWFhYBSfdHF9ip3t5Eo5jHIPCHetNwF1+rPaLu4U/Y5gTqvNqZBAEjv+b5VP1hggYxoVHNzx0UzBp1H6rZQzSD+oSDc1d28kuZVXF8mDHl31XfxpT7ah8cB0TUfv7Qaep9HAxCd+LQPdiCzqBLnGsK6ruhcxgDxdbwG3nCLuZhMTV95eq1jz6+PvPJbNH8a+e3yxOdkja/6lHup31+/o0Xw1u8JlwPI76LQdiEbs/ckajj77Dkhhlt05aJTX38/SDC9nu7Hl7I7+WP8pF8DJ9PoMc8k09yFc1T8PkJPH6Vz+WznCftUc4+B6i5LF/I5/mum8zh7k0o5JxhX4JvJ+4R93SvwPPajztVD66w5Kr818r+vRTh5IcUXaL/UBH+d0WYeBL/txro0dkTceYR2DLH/nsowHz2P1W58DdQSwMEFAACAAgA+60ySELjqYOOAQAABAYAAB8AAAB1bml2ZXJzYWwvaHRtbF9za2luX3NldHRpbmdzLmpzjZTLTsMwEEX3/YrIbFEVSiGFXYFWQuoCCXaIhZO6aVTHtmwnNFT9dzruK36E4tnE1yd3PGPZm160GyhD0WO0Md9m/mbPjUZA07Ii17ZOQV9gqtyFEhaQosWcfBQloQUjyEHqo+dJ3p6JoDNixjVt3sFXtQwRD+HC3zWSIVAFwDqgfQe0dcjwx6rtUNe+plan00przvoZZ5ow3Wdcltgw6GpqRrtCB+Y1kRfQBc6IZZqY0UWeHe8SiDaX8VJg1sx4zvspzla55BWbd+VfNoLI3ZGv9kD8kDxPLDtaKP2qSekmnowgukkhiVLkkPd+AhGEKU4JbfmO4ziJ4z9Qy9gvyKHrQhX6SA+ehtPRsE0LnBOvS6MxhI2xnZfXzQTC5zRZ6z1xO4CwCIobIj2rlyGEBXJRiX8coJA8h454qN/zE0o5nhcsP6SOIYIcbBZsDydzA9EGz4XGZiDrCnHnCi0DN7IMaKzz2ruiPolWYuUkngWSdL9ZrsgDf4sQWAcfEu0+JDD/jL4u7aV2auttfwFQSwMEFAACAAgA+60ySN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+60ySIMa2XF2AAAAegAAABwAAAB1bml2ZXJzYWwvbG9jYWxfc2V0dGluZ3MueG1ss7GvyM1RKEstKs7Mz7NVMtQzUFJIzUvOT8nMS7dVCg1x07VQUiguScxLSczJz0u1VcrLV1Kwt+OyyclPTswJTi0pASosVijISaxMLQpJzQUySlL9EnOBKg1NdQ1MdI0MFHQVLsy4sP3CngtbL+wF431K+nZcAFBLAwQUAAIACACUgD1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7rTJIxJoqEFIMAAB7xAAAKQAAAHVuaXZlcnNhbC9za2luX2N1c3RvbWl6YXRpb25fc2V0dGluZ3MueG1s7Vxtb9vIEf7eX0G4OKAF6uj9xYXigqIohzhZ8kmMk2tRCLTN2EIk0pCoJD7og520zRVpe2l6QdL0kuulRb9cP+hy9sWxLecvUH+hv6Qzu6RFSrJMpbk0yY0FG+ZyZ3Z2dmZ2yeexM62rNUNqtyyzUftEs2qmUdEtq2ast+Z/JAiZVbNuNpeaeku3WqFBy6WasWZeV4wrJrZBa8vSjDWtuSbh3dZ8WMizLyGdEtO5NFzFs/GokIrLUTkt5OSEBPfmYrm5mAT3ctGIlAkNqeB6m/qqbljjtWZCvrujAorR0puWYqzpN+Zj/t7eW/4ZLDS1tRr0a80n4/jpuKN2cnH8CPFIIpWQO1ExFoslBSmRi+TCnVRqLiVGBDkcT4RjnWw6GovGhEgiEZlLdiKpaCIGV/m5JGiJy3NJIZ6Kx6O5TlSOgrQgitlcVOqkYnORiAijyek5qZPPZ1PhsBCJRGLxXCeRjOWzYQF6x0CHGEujA2O5WDaW7IhZMZKOCXkpn83HO3JOTkoJIR2Vk+FwJ57NxsLhgXMHs/O6a9AaeDquO89QOHYJxt7F2AqNCa7MarvZhM6q3tisa5YurGgtvag19PMzkcRsOD4bDc84kcmi2O3nGuRv5Y3QbICGefuevW/v2nv2sX0IPw/6v4Pr/dlIJsRuu32ZVd608LYLtbXzMyttyzKNc6umYYGp5wyz2dDqM/M/5pHjzCuIpHlNb04jd0Vb1QfDpdhXUDFnLIhm+EwSWjUbm5qxVTDXzXMr2urV9abZNtYCmbmxtak36zXjKvQOz6UkeeJA9VrLUiy94bNPTuMnuNgmVKuWjuYlZfwEkqxrK3rdHTHMvqaQGwx5tkeGRK/VWjWLiYoR/EwS3dTWdf8CpEX8TJYxYBT/qqXwc7aQpd+woHsMkz86sXtd29Kb/kF4sZwoZW62N6eNp82muY7O9sudvdAncnUTao+xjhaG8RNICCeIAwZaJcdtbP65oY7O5XAtyTRgFFhcb3FxmpjKpWxVKi0uicWPq4XSQqmaVRZm5u2/Qdn61j7u34Si9VKwD+DyyH5pd+0eVrGfRJPpG5FE8qeZkKMqoPLKolgonKleYPoT4WDqi2q5VKjCGHKhWpQvq6D+c/suDHHfvj+1gtJFtaAUZdDxFWi4a/8VdH09tZalsrwMKh6Dggfw/XkQBRfLZbmoVisFJSdXlUq1WFKZ7wqyKufYnA77nwn2y/42OGuX7Srfwb4CDsPmHttovun/lt3cB28eO337O3jRvwm/78HPPwjQcAiefmHvCqiHe78H21M3gJm50qKoFKtluaKWFUlVSkUw7a79DFbyuL8t2M9B80s+FFhxOGIDb9iDfmA69OnybREn0BX6f0Q19hGzCyRwdnvnglhVFi8pxYWqWioVKlW5mHNbwLgHYNEzsGe7/ym4ijlgG37ZgRGeOQG3N/0QZbEil1kgd/s7bK4Hr6akyhPiSf82GoWamI3g0Z1XsOuCsnChAN8qM+4LMG4blhcmP7WmJRlX9p8QKrgSfJLB9EAUy2VIhErlUqmMkXsP/Y9RiSoETHMWw4c4zV1PVHsitXtKnAQYXilKJUglSfWa8BjUsCAAZXfsFz4jAuhclCsVcUGuZkuXIS+Zvvv20ykFSx/iOtuPphT7WK7wihZAriguKwsiZiVWEDdJWfm4178joHuxaDjrML463ORewaqAbsIee/3fs1xE3+156kf/ztQ2VeSPLkKAKGLBtcktZT28GNjUZTbtY47yhBgTD/0/uRYesgA75r3hd5xAzz4OYB6UaknOYdx/dFH5ZTUvKgU5V4VEyJUuVVW+nTA7e+gzvwNZQO3ZLzBrnQp24pufcdNYPevfEvq38VdMa66qfwu6ooJP0U5eN0+qFOjYF1i+QdZxxR84+0IxJ1/+wDNMsPo4NEnf1jI018fjNpLnozXUZ90E8/wpPrxxvZrtmNiBDB/2MreBr1dQ/45M4JDHAJ9AQO9XeFHMKlg8/gzWwfEHy1z/N8G94OiQYQOG5JFnG1qtPpWkUsyXWCk5huTG+e3iphNo4xooKZZcPY8xDwRQ0INZwObPktbZzY95XvuGCbSdDQZahvUozXgeo8ep7E6l8pKcrSgqP9x1MQwCSLOg48Hhj7cvefbzeONBBGZt92/hwRa2GO8x6xm0PHeLh90bW2QPMdS8ieae7dxAtbtBgs1zMvNtI6qiFmS2AbHAY7pv8zFw4B4beB9sD77TwlAXF2XXv7zEjxZOdBA/1uA43BOQp5iQOOKguAc4JfZ33DvfsRPvt+i+I9c9v/gfbXY89KWvUO1P2H0CjFeRxbJ0oSqJRUnm57ybzsG2G1wacg7tLqiVakHMMj1fMe/hE9Ous4gvnC2q5xaugBugMwZ/cMnJeRHGGcT4MTsqH/xn+1/BVQ3b+nc4LD2w/wFn5X/bT+Fh4an9tQCqn9gPYRqP7Ls/n1Y1VCDcB+STIX7FTvlHbGM+sPd/HUChKmb9OtiT2hd4rgObHgbU4DwuepZlmodGVYFQ9D9K3WMLyOL5uP8ZO3dh1rDoOxpzUsaiiMncYzXn9IerPYFl/XNWslhtEbjqrvvshgeVc4GMhjRxwkVUVVG6sAiZVGHrjIl4C4rXTqCToVfTolj+ECo0e/YAVQ/B/h2cH5TTIz4bLCVDD26Bdk7vKGzBnWfCk2iZUsfgDQGUUlbin7HjZ9AHSa+u17I3o89UZakq5nLsJQuoeYQnSFDUc8uuc4TZZZXXYzE2HnrfxeAuNvQ2ZgoTpAtiEfab/5MV7MTgVnOomfzaTU3nuPLMPU6MKDxpGLw6q2tbZtvyvYkzrKZZX8J3mKMv7aEDvnJdqevzVrOtZ0LulbdHa8O8Xmpb9Zqhz1/R6i3o5m0a7roENixp7Zar0t823LusX68Za56uTsNwv2Wz3m7oEp+Np7u/fVhKkrLsFb/X7pO2EcOb+jXnlsfyQeNw/6J+wxpV72kdFqjUa2t6yahvjYwyfMcr6b53zWpNb3uQpYM+uqFBo+tg98rfBy0o4Pv3lnciTou/a8Nc0+fxBb9uWAwfVWsNHcMAYhFveQ0PnWJ5xtCu1daZ9CLKrGyx6bcQZ/LdGERxaHIYZ6yaVddPj3E2HXPd9E0Pr8clgtNnXCZwvGjYJ7xVsLY29fMzmmVpqxsNxPNmBEfH+RmmkwNzpwk6TtWbCPVNJ9rQmlf1pmqa9SnHNExLn1LE5Fk/WSgTGvFUJjRpjTKO2tOX0Gg3VvSmDFFQg3LHo9nf5u29UVvfqMO3tVzTr+trbhdnaU+561VgbYBuA55XT4Q8Lb7Q0rXm6oabyvzCe7/Rrlu1un5Nd4uWp8HjnMnzz7QgPyaHt2gV9CuWp6Q4DVOngVP0BrHo7e2/carYMpg7Xo7fmW7/sbSVFpv8mLLlbkKDeY/Zltx6jdHuK9WmNbTsoTFjQd/TvJ8JefdbqFJj0PWAkDueQtlRCg6/3+CJWHBOEnv83dotPCkTEk9IPCHxhMQTEk9IPCHxhMQTEk9IPCHxhMQTEk9IPCHxhMQTEk9IPCHxhMQTEk9IPCHx7yoSPwGAJCj+TCh+0J+QeELiCYknJJ6QeELiXxGJZ0cIB3wX2PHxgFB4QuEJhScUnlB4QuEJhScUnlB4QuEJhScUnlB4QuEJhScUnlB4QuEJhScUnlB4QuEJhae/h38vQHg/gPTW/0H86cAx4fCEwxMOTzg84fBvKQ6P/8U+NhtN4kM1Hi72CG8nvJ3wdsLbCW8nvJ3wdsLbCW8nvJ3wdsLb3yjePjRJD84EXuT0YAZp7U7xGvk9g/RHbf++vPTukQfOmMHrchRxFIij8GY4CmPsfS1BTNwH4j4Q94G4D8R9IO4DcR+I+/AD4j54pN6t/0HQQmuJ9ECkhzdPenDW6C1iPbiRRbQHoj28Au0hRbQHoj0Q7YFoD0R7INoD0R6I9kC0B6I9EO2BaA9EeyDaA9EeiPZAtAeiPRDtgWgPRHt4fbSHJ/Zf2CP8PfYq4DHM8D7RH4j+QPQHoj8Q/YHoD0R/IPoD0R+I/kD0h++X/hCfjYaJ8/CD5jyI4XDqzXMeotl4Ph0nzsN7wnkYS5whzgNxHojzQJwH4jwQ54E4D8R5IM4DcR6I80CcB+I8EOeBOA/EeSDOA3EeiPNAnAfiPBDngTgPxHkgzsN7xnng4U+UB6I8vCnKw3AbiIK+qzVDYs21T1i5O9H7X1BLAwQUAAIACAD8rTJItNP/gWEbAAARWgAAFwAAAHVuaXZlcnNhbC91bml2ZXJzYWwucG5n7Vx7PJRp+yc1bTVpVMs4U0q7CY9xymKqkU5U29amLQ0zaSqEpAZzoDYGw3TYIqdRdrHlkBRCg4yZ7cAkRUwZmZbkMJ4GM8zB7/HuvktWn/e/31/j+RifGff3uu/r9L2u+4+54nbv3LJ4od5CNTW1xdu2uu1RU5sLqKnNoX8Fgz75lLTSAPqjHrpnyya1wkaDXujNXMJGz41qasWMRXLfedD7BcFbD4SqqWnWTf6qc4PyjqipHcjZ5rZxL/HwwFtefP7+V/M7Q+c/+PnQJkvT5IvRKK1zR1Zfptua4OSY51FLw5bKl50zcVse5/g8+oPuB5NziKsmbtm6ZqmPgY20LdmXxg8pipcEHb5dUVHRevD2iYe76kzX51ZKCpUDPf1X7+/xJvujwisjJYPdiQ4dr+W9u6gV0pFPT61kqzRgSJ8o9ekvjqnRwBXamNuzb3KCyjhByk/J1QYD6rpJSE2gRk0Dbj3tpWYfnF2Fq/KGAx0Rfes04D/Y/VvaNg2gjFZ2UMSSDW5zrbntgSfRfzf8XIyaRp81QpxwEHRZrUkynD+YnoGasc8DPdpYfcH+w+H1iLrmCzP38On8dTFb3tXyYKeP88lmzMwztPjVIOp+HfjVPNDy1zDvrY38cNR02X4wODD5/OvkizRikFmZ8/Y2ezV7zZCJgU8+MzdqfBRlCssjqL9iv2JfnXHCTlPO7SJWRXhfQZm9qErcyEmba2YSXb6oayetcuP33++dvthnm8b8xQBFUikI7CBLvL3/s3Rim8lgTPnKa1V38gtMbKYUuHNycrFytKz6+FszE/UF/R4mg19t9nu7uX7sO+o/Z4hetdjAlv28ctuGOUtfJ9dc1rl2/2u36TYKrEHgsVu6FUsv1mxcsObbPstvGwVjU3ayOF6DEGaNPpu/Y8Mc2VKvT4/ulp77Y5oRKxYjcf19f1Rh5yx1XKM+2/ZInMHLzDGfBVt9sHN2HPZq+RGhO6WyV5k6hk42vC6BxM9flZWXX5nnSO3hTSn5a3S2JnA4cuB+wwC/zIpSX71L0EGRDUSK9I1RyrEXO6y8SR+GxT3GKGzQOMjvKPOvftpyXbRe4WQZGQCGgPajBliedLxMMfbav8OlcYLEx7dfBTdm5C25VmO3bDZ1DPxo4HDzrqDBShGroeBgWYekr5hrVNm6erPQhTohVZxf4koEQ3Y5g+xGRpykQdAlxiWCY80SbKlgOMQ7TPDU6KBzDFE/stGYV4o2xsqGAbTkTaiEpQR7Km0S0IJrj+1ke5iro9eaz6ptfSwSqKHFOMUgm/YysPg8rcSxe7XGDZJhPJdL37gRrs6RcbNwHXe4qJU5i5VyXW18cPCEQiI4uDZGB5RJq4p7TtNC2lh8I/6wf3kvYmVmAWA4tyEW2fyQU80gRB16IBuOXrp1q8/jRU/bF66Ynon2dz4gVsLmZ4OUdxd0OlqN6kV4LwTm/BgCv9/YDjavObq+FJ3AY0Szidru8lBlf7w3Lx7J8B8PiLvdX9kXEhA5yg3LjANYmWMo21IX/MobS+7/PLcwI+rm3cGbXfIM9JSRL8O0DXF0gi99Y33VWj1eBK2VlkKJ3MJBrIwxB9dm1lpnLrgbmDVUo7GkSnTf0Sjiw40EBlPTW1MX5ywfqpsQtxsJD5gI/dNF60+lajrk1MWB+ZcvtUpHf5FGcLiBkYF0/7M3XL+f4/AlLfHj67T5ETfBApNsdYEk/9xt+DIcE2zXErbp4K0Bhfalp4eXrXSljJ+5Si76FGGYPLCeOpB0XHtlLmhxKRBDDyxKDDnv+jJ3e2f7rAmT9ScCb6sA7tFqa4cP7nAnlA7YATiEFu8yLbrm9MWQPxArZdeR+GDAiFcYZA560P0lb1yB9dGrrCz819Km0V8+v+Ymht4UxQjqSxnd3qxzywCdaSu8jhTrDKejMb7KAkNxa24KRSl9jYlBJivcLvbJT1+Wal/+I8hZuyju0puQg5Yus2akhRObNnisKgnjjPEd165mUhbVmxbFaRWZAh3dGjG9JZY56GK883d4UsLjwuhNVa5c5HJ21qoOjlHyQOXLRZGN1L23TN0jeIG17+fOxkoJSwDcGmvKpm2k2+7wZZyyADaTKxMGChArXYPyUYqmG+J3tdKU4sEPPE7wig60IIjft41+4+k+ycN+yFCK3j6KwafmbStu9/ILTTmlRb6sXaeKTqxfEOC54fsDZ78PUTYypxMmtNvNp3EEWzphE/3odxR0Zi/CeBkmRlrinSghCuSbHYRhVl1k4YhVlwBiCacCqZhIhS/PkSXe56LxUYARf99o4ghXmFJkRzGWJbr0oAfD+EwGL00zAMcMd68cTUAzRdk912qApV9gixA657ERxJ7HzWZLaIjemj/InBcuuLdttmj0oTXlhA1f2Nppu3T33hbvvenVYsIUOb6IMuUcHyYbXZjbbnbn/QW/wHmXpqpLdJi+NftYs9P4JrNgvS8xt+24K2PTnMAvEPe944Zk06WOiXOXXw3T+bpHJJ9i5mu2PrQQPTJzi2m0/QKLcN8DBzcemVao3kK1s/1eEguxIN19TvyTioR48VnllGI79KzZjoksXvbFDWmzxkgMMvCnLVja3J0rv1Az0t0FPd9vzfL8QsmwL8i2cpuTe2lWdoEDO7NF4jVmz1fPllRRpu5pLU06K6Kbt84aUDHI3CZJ+PKlx67MXi2zPfs+LLqkcvf/m7ujX5py3laedUArenc5COTdDg5YeZeOA1P+3lxxWV2DcNJEackV9EorDalcycNvZrGMSSAtpKcxo0HIQLPCh5u2TMI8F7MFoLSS0safxcsQABwIoh4Utt8LsUuxSUnTo1X3xSD7LA2UdbXTRO/V3aqPI2rHuLfewRvCukQVpjE39+271//UaJryxzHwxf1Oel49/el1kIcrFsVOBAdPs94+yLikRbQgDVynD2Sp+B/3Nd21ivzMc8d8lpz0cdGvK4Ha1RZvR3ns+Wlxk2fjQ/OFntqaWkjS8oJbN/2wo9PCxvEjQiipnlAc5Rfxy4KM37j5ueibUF48cmCBiQkKLAmsz3ZJkqYK5y0Vtk6uyx5Iu5oW1qIIgGPoYTqaE+86pwXKLbhBGE0rkbe/evyVRBFfuxFufyu1C7mCzrWO0eUSLXa5jLx8SBYKGMW5Li0uxD+cqRj45tu3jrUlu0yLpiRXdorDHvR4E6PDgU2LocCdctCldq6WFDRVkAv52bMKavUQKyjoURqa31KeiDb2T2TE8RiEowGydK+zJPnpD9ajmcpQEoX0RirurQBFzVxdHpt2XyjOgfq9N73co/Y3W2xelheqz6pD+kvEytQxSFdRmvTHhGOdWKpipAGJdGteznuNTFQQR91tJ84Ovnkg6QFFeB8Es6Rgmz7VtUWv7vzrSH7JJhxxaR8HZd8V2iXkRK1qSdW05rQDiLaRchwDKvsMfX+28PXoCJ3x8GRdrxi+9i7kwTU/7dv8lNUPTHFB8B4MvVcNV+VeT8yIP5aaw9tK27gJrnazlqlpxFEzc524aMoJoojTIotaiwfaVjQT9rBZze+eDAtzIdyQr5O1LoaO/JmdtZriyTS0UUTkaDD63V9GxOi32vnQigcfvUMbpE/R4oar0Vf0cAH+dHcM2ngrneDHzvJxPr9CGVA1yEHi2Mz6iz6QVcsBhf0voDKQxy4PuGhNPdQs4KJ2cBZd38kMBFr0NZJ78QlFhPE52TFI2OJWQ1uLsfDZ4jX9DdQzCr/2bB62s8FZa/GSUtDLVsKWgfnxYyigK1S4LnMjoDhzGWnGRm3g+H9/yI+mFTk4fu1qbzvoCJm1G3Kk+pZ+fUYo1Kcw0pT3lkJ3LvqqWK1Wbz4C//ZCHdXRcRp9fKthbsem5VCrogi2+4E8JJoSpqzQEoZ9042hgz8t32+IYzsJD67vtrJx0qtCfsvG6wsabcjafxQScGwu3dcNvpvjT6bf2CynkCofn6YBsG/xQZMb9mnqXZM7zxq9TuzXoxaxRPc65F63EuO6c6C9kgQ36+JbdK2DqQl1NUEeuE5fyBSSxWhjzAXQESeSSkA4oxd/3SEKL3pNdS6UvgHzGb3PTZXkKh8CiQTH40Rg4AroHhGkGydgcG2oz4QHj1wL2FoQuPtUnvqX8jDkWPa9gXmooLuc36mDpaY8ue6qXKUdkdSHpM0WcT40UEDwTN8udFEsWNPMtWW9/XOvUS43xOnorcZHs1qWgGKnKMtf3OI0sFLPwpSCqNn4DVr03FnPxDrYCTYrO120h4RIf2jo7rVNa3x04Ig+El1IbDXJ/mhTUrTpyVSN2kCFqJLuXdRz8e2GA7t+aNxQEC2tHLyOVCScn1AL5kwRZu6xvwk9En1r75UD/CNPsModujSCL1sQhoHPG1i+KJXLXvVfuc8FG9qhbE9txVLJwnmOds932D1vKbj/NbVMKJKyHC5kU98FcxpT/il2WU82fISuxKFC6Eq8YWLuLUuU7Ntfp3UQww5QFa/OHf56e2fegjUGikWxqDOcz9k8qb2jzWOOYllexbP+2xenlcLnkAXdJzJf7F8Tnb06K3jYyqDxte70cgLV0RORBNSC4V1Zs5gnBqmI3I69MTcpNepRU3WwI57w7J//7/aD6n/eQEaD2XN09K2nz1gLv5nWeiggChoWfUO+sNTxxJyFWyYevaNnANPJAbplG5GGahukI+xluwIyKeO92fb78SVco8gA8Sg/CCt3asETe39LHhz4OpLT0WH2HJhtk8mY7GspmLyrixQRndHz7YFnjqMH4cuNKNJ3CdHb5bLiDhxRK5KDqE+bWzGrBRzHEfj28odDjxalIQPY/FCey1ngeYoyYuB+q2WHDu8nZB0DhMcQsaSd8tCqoI7lSWjjPjo5p5pRu4n0prQMGfyslcbLQDcSDYTrWDmgEjDRZYSRPORjp4moifbcvrDA02Rv8myuqWmCrskE6GKK8YhFSgTUifoSs5uPjTXOS0sAJO0GF2n55qyAnAYGJIHri3/s1xLpU7WZaFagWeYCIEYbT7s70GYCAngBsduN1OEVOU7MwWLylxk7kPPxf9i4oltoXOcYB1BGFBDzm0fGSx+w7jbOGj9QcURC1zFPElyvW9AIGNq4ZetonO9FmeM2IBKVSBsP5ltrmAao7C3R5ezGw+FdEpCehFzdP37tGtFATOaiNuVoxHn5yynwwxx8/H3u86OkZ9Jrl6GLPPzHnL6wk6fJgV/Wv2UdDNn0bBf2/SmoRNvLhNcRQnxO3c/QoRsSx/SE5GZTd+dK3PizuPAd6wVnq6iuR1KUrqwk0CMeDEjohW7wK4BfrlP0G4geeB8cransAfbp/pxZ3LzGEOcRuzC7lg+Rg+Z6nNrQc8wSb+c6U9g84TrX1bAlAJxm1yXMESUQyHRFVxsC8EBWC0YHzMTQ/iV4ZX58726/ilHkVnqRH3x1VwgjLKePwbXHBq3zLCoq2T9nX/J18td7pvV04/qTgTWeigQ8UuyH+DF6TVKGaZ1U+yJyN9sJ+ApZFw+VJ6+VLYk8fUjbM2xpnAngRXPhlgXRW++klF0Sk4WhuCJwwISfeR04XISHr+QI/1NIvBN7F6VyhPwRD8bhgYKio4tn96kT5NNYQKnbIBvWXdbUWX/Hd9xJFx+s5UmV62kkgh50MFAf5PWi7HED4HrgIlKUMJKLOS9VlDJhNm8dYEgQAMu7ihk6CxK5+lR7mBm0NhP0EuK5PYm1j4ehCLgYbim8gGl9PjSuJ1u1O+x6235Tv6kOPqt6MsNt+Pc1iwy1sHWlQX666LdmKCv/bZ1eXyKxV22BbQS59NVYJafszXJX24M7OtsX7PU+Orpv67T+/ENQZ0AsEhwwEhvzIgYKn5pv3zDn+KwiG8/QLrWEHNg6Z+lWz9nZ7feBtHozE/VZKBkqPJk/qIAqoAqoAqqAKqAKqAKqgCqgCqgCqoAqoAqoAqqAKqAKqAKqgCqgCqgCqoAqoAqoAqqAKqAKqAKqgCqgCqgCqoAqoAqoAqqAKqAKqAKqgCqgCqgCqoAqoAqoAqqAT2o2YuhnO8K3xK5WX7DVhzAnZMtsX/zK+nu2leih5F7w0otRc5Xm0eX6XUm7Hcd1NAn99M++rmzLps0fe7K2KGCw4+HtC1ei5poFW0WXL+s6mVfxR/9t2vSBEZoa85cANV7z4T396bqfj9ra2RBlyqEyvU+diO0CHZfNnMSlbIVUhh7NmYPGCL41CI2XJVEn5hxf2PD5NLO/pyfMHHF2AGnNVhuxyEotTy23+XwAGhI3+VjPmIoWrA2DAxtcFuWtLlxdOGP7GOTkM+NDePoFdQx8N2/OrbjbcWs/3/4vNWBfVKPrRNeTGdv3GU9IuRwrXet/TWv7Xd+abc0G2LiZ49MsIFWiIrR37yLrfQCve6E+Qz79D8qa7fMllKdtMvPYEy/OZ6f4+D+mqr38gQmLIK1u+fyEn/7XLLZlDX+ap9pcAz4zX8UX57HV3I9BBlUrRru5aCXYfZ2Q2UZSipkCZ6VUaC5Za7TfmUVMB4m7yKnvwetEm5mOfBB9PhYZxBrr7o4zz3R8cKPe7/wvxCqw3DfY9F9OZ8E0jXDOE3Ixwa4GWZdIfJOVabWXcFZJSFbAC/tc+U+EjtQdgxqEf4ax5LfW1GLooZHak3MXhDDyw+cZ5IE2K2j17cnVeWGdohvTvuh/8sTkCLlvWMr6fcbNnnWfxpSPgGAXDS4R1rovM/DPkEMieXmy/jRfQ2E7tPBe5o1HNV2wJBCS6gxJ3U3a9Zs0wsDiH1VbUT60G9HeVdEjyeII6vrv/jzzirDj7bBw1O9M80jR+FjPJ8dRl50iydnkKb+/hPx+yIYtrTNW3hkbb61mjT3SYQ2xsCABZP3wnQeDOy/0FqywXS6AxJAVDt4Tt5jUDG5xGzj6VkSRtFvlVIlCiNXfnZ+S+AaSGKCLY0etgOkwXMc/dP+em9lO+nMtNlxQZM4knRJfYpDed+HhKPlv6LLq4a8Zkm8bJspYIwUNT62qq8aExhPlD04KWSL/yifCP6Qpfc5JgSh6X7c1K4bMqJO9xU55qudoVgANmFgyelwY3CY7+cLn0J/BSkiHk66jxYxA3G4tz1eFWJ6rrL+ey+Zyeg75BRoLz3ndjn6q7KCMPcV2yMd4VIoAK5ucOtMaMVrLIhWFUvsjLMCoswVnM7hAtaQwrXYYGIg06BDtnMozRwcofksIOHaJpSsYt+uQU02Kpn0XXhjaONDpcjj5FbC4/8So8IK9IKKvIFIRKZeVEnDyoVh0lbScePSRn1XjA5G/0xGaloyNb7PL94qghUgG33rCiZrhz8SMt8mxksr508J+khuP0EC+QDnaxXezjIRxSiXkDxjjdnnnfPRrOaTuaN8zG2mHhHUWDMRQBhpN9HrTDgdU6oGAGS26xo/nTAtCXWcpPu6vbm/vFEWm7zf8ijTgj+WzEb5VDcxvtKuxJ2haWD4xgRt8hZl312qJSGK8brqRaxB4GzZNp5/eWpOy5NubD8brrSgh4FolWankkQdD03ikbhQMSbCvQWLMNegKTDq0PT9mPpgfD2onyvw0YrytItYbk/oj01vb8K75yGosjgYc1sCnepJuN4TN15V9GqJMND2aSr+TEHGsxtAZlOHsNCn6TrPpZudEshKeIC3p5TqLn6HSllCGzk9ybyCzKaQ5IZA/5ONcuYLl+f7uahdloaegq20BUEXTaXEZ5puftGGnLLG6G4sU64B0Qg27NeJK0NoHvQ/GSBPf101teeKvLbcYhb+nZvoV9x106+ZxpDXzXf8qJMXCLdpB+kb0WjaPqhTvYF4AFKPx0nTi0U3di04k3T/jwse3Dq2IpBUP+Mdv5Hge1hG+XJjEFaLPIaflfA2iDoEfqdMR7NwjHjDDH7sjyg2mB72Lp56MTIzHUPS436CXCW9NTobRXdNq+PHNvSgpaUJrml0CoLiLZGWY6eWOlQDdRQnv+NsaZfM8FwMnYpGyzDhAb1hafn8J0HXgGz7r4ZHWErsk7939PWjc1CGu2fvQACg3Gdvfjj7KRMvaeIOLbboEZQ/vEOR5+9AZ751jdWOQdhg6eGVblx1Q+MniZ6n95SdB5tcp/MdL0RlHsDAwwqWZ+ZMNTEd4H1VKVr6Yxx5Xrrwwlf6v/7KkDpYEdtkt1lRo3TZWDsU6CMYaz8KBxiE7YDL1SsmGCfnvnk0S+WYK++OweXC/7Nrl3oRIzqK+wxK++ejihRxZrqDiVD5z56mrXPsGi8xLWtXG6IUtiDrqBgMZ2qSfa/DfuQMQOaY8RLzLdR35veHKLtfwPze6kwJIO+vftTX/FmIJO2P3AbSgk4sStTToTXlctJVs22rZp/InWT4kD2fxu7vqtcDh16ECRk4GC/m7aYzMh0kVEX7+WyGnSeGLgQ6iMNFTnveKRxktSda0ySSPtiUw4hiJvN6o2tbOPQef1BS+q5X+SGuic8vo7BITThGI9+LK8FkhbSY4gRANZbuxvsYVaWmyN9rbr5fwc/9PVKXHJW+Nq+RwYnW1eAanhRxDXQLB/S7pyO3sPjy7+YOQKQ6yGnuRzDoNrvsKdNWAU3uLPp5oMD7bJhBIj+sLRyzPKFKaie5uziicwOWOlZDMZI4oVxlzSUOhbQkZg5MMpvw3g3ksGRod4KcduwOF/SWJIh6dIMng+0ZWWeZ9qyGL0QDpscSChN6yZLdQo2oGc/upV8ZrK0R9fInj3Y7ql8LXdjVDHnBqmeS6mOL+3y4zQR1D3xGD9NZsa3336Jb9RTuD12WNrKJQQQ/h4cQhIy6L26sY1JyaR/MDajLD3umugluc7LyrI3ymZ8A2kll6MTBaHQS2TNf3nyaRD7VPsDNBwh4r8PjEKtdYcbhyrEfCyqz3jNUt5rIsnDWvSXTBf04SFd1sHzyEECInzMU5Dc9KedVPJn67MHKv2IkpdmE6CEjiF8aJEc3VYlDy3ehrAlvoiMXIGltkGes+b1mTQKpNUPvzAJn8thz704fW6I71reli/6KHpeFQD/KCeUnLn9O+32U/I7tbXhTh6to4NtVJHDo6WedfTJiHxqlz9k1YFVRbKO/+q9uomOw22L6WI1SbZKSPwTj1uK+Ld34jp23GWF374AJTmG2fu3D6aLy/Gv/JnhPK3idFq3arv8y0dP+8eYr2naSeOsR59Rmfl0B9svrHAxvswu3C/T5v0spHIKb7YZn/xZk9tJqGeaBJt06ZcqSImjF83vY46jg+aqbgFOybcQiPp/m2c76At58giwPgy9b94Dmz09v5asOzdV0DOJpW0IRSUr0rouvUrY0Rh5SXUTMsdyc9OmU/vSwSQ5eel3REBokHK0V6R4kLtWbuCP9F7+8ZyBPzjRxDUBX7GveoQT/bNu90K9zkc+7/AFBLAwQUAAIACAD8rTJI5z70CU8AAABrAAAAGwAAAHVuaXZlcnNhbC91bml2ZXJzYWwucG5nLnhtbLOxr8jNUShLLSrOzM+zVTLUM1Cyt+PlsikoSi3LTC1XqLBVMrKw1DOAACWFSqAaIwS3PDOlJMNWydzcECGWkZqZnlFiq2RqbgEX1AeaCQBQSwECAAAUAAIACAD7rTJIBlcnLNQFAACDFAAAHQAAAAAAAAABAAAAAAAAAAAAdW5pdmVyc2FsL2NvbW1vbl9tZXNzYWdlcy5sbmdQSwECAAAUAAIACAD7rTJII9kGfh8EAACNDgAAJwAAAAAAAAABAAAAAAAPBgAAdW5pdmVyc2FsL2ZsYXNoX3B1Ymxpc2hpbmdfc2V0dGluZ3MueG1sUEsBAgAAFAACAAgA+60ySDn+gS7AAgAAWQoAACEAAAAAAAAAAQAAAAAAcwoAAHVuaXZlcnNhbC9mbGFzaF9za2luX3NldHRpbmdzLnhtbFBLAQIAABQAAgAIAPutMki4e/Aj8gMAAJ4NAAAmAAAAAAAAAAEAAAAAAHINAAB1bml2ZXJzYWwvaHRtbF9wdWJsaXNoaW5nX3NldHRpbmdzLnhtbFBLAQIAABQAAgAIAPutMkhC46mDjgEAAAQGAAAfAAAAAAAAAAEAAAAAAKgRAAB1bml2ZXJzYWwvaHRtbF9za2luX3NldHRpbmdzLmpzUEsBAgAAFAACAAgA+60ySNKErmavAAAAQAEAABoAAAAAAAAAAQAAAAAAcxMAAHVuaXZlcnNhbC9pMThuX3ByZXNldHMueG1sUEsBAgAAFAACAAgA+60ySIMa2XF2AAAAegAAABwAAAAAAAAAAQAAAAAAWhQAAHVuaXZlcnNhbC9sb2NhbF9zZXR0aW5ncy54bWxQSwECAAAUAAIACACUgD1FzoIJN+wCAACICAAAFAAAAAAAAAABAAAAAAAKFQAAdW5pdmVyc2FsL3BsYXllci54bWxQSwECAAAUAAIACAD7rTJIxJoqEFIMAAB7xAAAKQAAAAAAAAABAAAAAAAoGAAAdW5pdmVyc2FsL3NraW5fY3VzdG9taXphdGlvbl9zZXR0aW5ncy54bWxQSwECAAAUAAIACAD8rTJItNP/gWEbAAARWgAAFwAAAAAAAAAAAAAAAADBJAAAdW5pdmVyc2FsL3VuaXZlcnNhbC5wbmdQSwECAAAUAAIACAD8rTJI5z70CU8AAABrAAAAGwAAAAAAAAABAAAAAABXQAAAdW5pdmVyc2FsL3VuaXZlcnNhbC5wbmcueG1sUEsFBgAAAAALAAsASQMAAN9AAAAAAA=="/>
  <p:tag name="ISPRING_SCORM_PASSING_SCORE" val="15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e38ccb2760d00e4259a4546a6c085baacfc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Фронтальный эксперимент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Построение урока в диалоговой форме с использованием МКС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 CTT">
      <a:majorFont>
        <a:latin typeface="Calibri"/>
        <a:ea typeface=""/>
        <a:cs typeface=""/>
      </a:majorFont>
      <a:minorFont>
        <a:latin typeface="SchoolBookC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21827</TotalTime>
  <Words>229</Words>
  <Application>Microsoft Office PowerPoint</Application>
  <PresentationFormat>Экран (4:3)</PresentationFormat>
  <Paragraphs>37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 Office</vt:lpstr>
      <vt:lpstr>Открытая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Сопротивление. Закон Ома для участка цепи</dc:title>
  <dc:creator>ADMIN</dc:creator>
  <cp:lastModifiedBy>Asus</cp:lastModifiedBy>
  <cp:revision>1926</cp:revision>
  <dcterms:created xsi:type="dcterms:W3CDTF">2014-12-23T08:50:56Z</dcterms:created>
  <dcterms:modified xsi:type="dcterms:W3CDTF">2018-08-21T19:49:21Z</dcterms:modified>
</cp:coreProperties>
</file>