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handoutMasterIdLst>
    <p:handoutMasterId r:id="rId26"/>
  </p:handoutMasterIdLst>
  <p:sldIdLst>
    <p:sldId id="256" r:id="rId2"/>
    <p:sldId id="270" r:id="rId3"/>
    <p:sldId id="286" r:id="rId4"/>
    <p:sldId id="287" r:id="rId5"/>
    <p:sldId id="288" r:id="rId6"/>
    <p:sldId id="290" r:id="rId7"/>
    <p:sldId id="291" r:id="rId8"/>
    <p:sldId id="285" r:id="rId9"/>
    <p:sldId id="294" r:id="rId10"/>
    <p:sldId id="300" r:id="rId11"/>
    <p:sldId id="301" r:id="rId12"/>
    <p:sldId id="302" r:id="rId13"/>
    <p:sldId id="303" r:id="rId14"/>
    <p:sldId id="304" r:id="rId15"/>
    <p:sldId id="295" r:id="rId16"/>
    <p:sldId id="305" r:id="rId17"/>
    <p:sldId id="306" r:id="rId18"/>
    <p:sldId id="307" r:id="rId19"/>
    <p:sldId id="292" r:id="rId20"/>
    <p:sldId id="293" r:id="rId21"/>
    <p:sldId id="297" r:id="rId22"/>
    <p:sldId id="298" r:id="rId23"/>
    <p:sldId id="299" r:id="rId24"/>
    <p:sldId id="26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CE"/>
    <a:srgbClr val="2A1255"/>
    <a:srgbClr val="A58C51"/>
    <a:srgbClr val="213969"/>
    <a:srgbClr val="332319"/>
    <a:srgbClr val="173A8D"/>
    <a:srgbClr val="003374"/>
    <a:srgbClr val="C9A093"/>
    <a:srgbClr val="F1F1F1"/>
    <a:srgbClr val="385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3EFC9-E7FB-444E-B02E-1B3B3965F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406397-3F2F-4A6F-B0A5-0FCE373B3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92D4E-9155-4BB8-AB58-14A3B415A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232C7F-1647-4F73-9629-E58C4C53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A002F4-35E5-4A7A-BE4D-F541EFC1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1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84EEE-EF10-47D2-A7D6-A2A6B3F1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468246-5D68-42C6-A8D9-778BC0537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DA5E2A-9B8C-447E-B59F-EDA285E0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4B0A1-026E-438F-B5A9-A88752D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6C807-E5C0-4FBD-A2CE-ED5ED6CF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E9EB67-E844-4426-A6A5-F340D3031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36C43B-CFBA-421B-9E42-3C6BD2EA3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D62686-2027-4191-8F0C-7ADACF61D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08256F-BB51-4DDD-AB9B-17FB2E21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5A781-D8C1-4C40-BB60-E8800195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1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8ECF5-CDD1-41B7-BB2F-06439CC1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B5F43-5FE9-4B47-9208-8FA6F7483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676AF-9704-4193-B0A0-D46544A6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676BFE-59B0-4B46-AE5B-B6B7C949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C2357-449C-499B-B538-AE958FFC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1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FE0EE-E797-44B8-9219-034ED350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D73D0-86DA-47C4-875E-DC2E09C98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3F6386-F675-4C29-89D9-ED9BCF8A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AA82C-EDEF-4E9C-8F88-89DF04320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F79FF-A5E3-4B7D-AE61-7B40C0A8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C5180-E769-4132-BE4C-B79C8854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76780-4587-4D5A-8501-4AE056933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58BBC9-973F-4F9A-8155-F2DB23397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1BCA56-576B-4779-A960-708097AB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A4AADA-E249-496A-A2BC-449D8C15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549986-B4E5-4965-BFED-B33FD358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9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3C7FB-5514-495F-996B-E1998134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4E97EC-EB7D-434E-B79B-65318A6E5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E229B5-68DB-4204-AB39-F41BCA837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474E55-4D86-4516-82EA-A3FCD2BE3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414E63-9B89-4FB9-A24C-5E23152BA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8C3838-B497-4E4A-89B1-99484ED8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90CB6F-69E3-47CD-904C-E2425197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797984-F545-4DDC-88AD-E2972DAB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5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39C6B-08F0-4A7A-9431-CC3D909F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47B61E-653E-48F7-B967-A52B911B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790A36-816A-4CD5-B1B0-94095748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F123E0-4DC5-41CC-A047-7AAAC3F4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4F64B8-69A1-4635-954B-7FECF4CC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A8B789-B01B-457C-94A1-9048B90C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6267B2-DB56-4A7B-9017-D1BD3AC6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E725-2A66-4D27-A61B-4C995802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0A8F27-8D74-447C-9FD9-DF8C842D8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B86C85-45DD-4C60-9334-A2A9A7227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08DF04-DDC4-4240-9D15-4C1FD0C6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E66D6-B381-4FDA-90C5-02BDD576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55A27-6827-48B8-9EAB-DE4894A9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5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0B070-0486-46EE-96C8-D8C00E35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AA9EE5-2BCF-4C3F-B460-D4196EF9B7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1A4760-0AB5-43A0-A936-13262289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E98E88-52CD-4ABC-B35B-893A2226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B3FF34-D333-4F86-94E5-4A9CE878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8E52C-BE08-4434-8DBE-1EB62AB0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36BE7-0517-4C58-A384-7867065E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A1C4B-898F-44B1-BD88-B3EBBC5ED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E4352-A654-4A5E-B5D5-73037FB17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628AF4-740C-4B48-8406-7A8777D51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5E0370-95F5-4CE4-8253-93BC0B0D4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95265-057C-454E-BFD1-B0EE9F06F6E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8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1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5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1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4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uchirusskiy.com/spravochnaya-sluzhba-russkogo-yazyka/" TargetMode="External"/><Relationship Id="rId3" Type="http://schemas.openxmlformats.org/officeDocument/2006/relationships/oleObject" Target="../embeddings/oleObject19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.emf"/><Relationship Id="rId9" Type="http://schemas.openxmlformats.org/officeDocument/2006/relationships/hyperlink" Target="http://&#1091;&#1095;&#1080;&#1088;&#1091;&#1089;&#1089;&#1082;&#1080;&#1081;.&#1088;&#1092;/spravochnaya-sluzhba-russkogo-yazyka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rippo.ru/" TargetMode="Externa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1.bin"/><Relationship Id="rId5" Type="http://schemas.openxmlformats.org/officeDocument/2006/relationships/hyperlink" Target="https://fipi.ru/ege" TargetMode="External"/><Relationship Id="rId4" Type="http://schemas.openxmlformats.org/officeDocument/2006/relationships/hyperlink" Target="http://uchirusskiy.com/spravochnoe-bjur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589103" y="1736521"/>
            <a:ext cx="7226414" cy="3075175"/>
          </a:xfrm>
        </p:spPr>
        <p:txBody>
          <a:bodyPr>
            <a:noAutofit/>
          </a:bodyPr>
          <a:lstStyle/>
          <a:p>
            <a:r>
              <a:rPr lang="ru-RU" sz="3600" b="1" dirty="0"/>
              <a:t>Письменная речь как компонент</a:t>
            </a:r>
            <a:br>
              <a:rPr lang="ru-RU" sz="3600" b="1" dirty="0"/>
            </a:br>
            <a:r>
              <a:rPr lang="ru-RU" sz="3600" b="1" dirty="0"/>
              <a:t>профессиональной компетенции учителя и руководителя</a:t>
            </a:r>
            <a:br>
              <a:rPr lang="ru-RU" sz="3600" b="1" dirty="0"/>
            </a:br>
            <a:endParaRPr lang="en-US" sz="3600" b="1" dirty="0">
              <a:ln w="0"/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rgbClr val="007CCE"/>
                  </a:gs>
                </a:gsLst>
                <a:lin ang="5400000" scaled="1"/>
                <a:tileRect/>
              </a:gra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940596"/>
              </p:ext>
            </p:extLst>
          </p:nvPr>
        </p:nvGraphicFramePr>
        <p:xfrm>
          <a:off x="244258" y="276174"/>
          <a:ext cx="1771812" cy="1460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4"/>
                        <a:ext cx="1771812" cy="14603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7554B8-F931-43B4-B35E-D52A0D4BADCC}"/>
              </a:ext>
            </a:extLst>
          </p:cNvPr>
          <p:cNvSpPr txBox="1"/>
          <p:nvPr/>
        </p:nvSpPr>
        <p:spPr>
          <a:xfrm>
            <a:off x="110034" y="6165669"/>
            <a:ext cx="218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Симферополь-2024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3192868" y="4811697"/>
            <a:ext cx="5782375" cy="177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Дорофеев Юрий Владимирович, доктор филологических наук, проректор по научной работе ГБОУ ДПО РК КРИППО, заслуженный работник образования Республики Крым, председатель комиссии по проверке развернутых ответов ЕГЭ по русскому языку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2743200" y="47645"/>
            <a:ext cx="6350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Государственное бюджетное образовательное учреждение </a:t>
            </a:r>
            <a:endParaRPr lang="en-US" b="1" dirty="0"/>
          </a:p>
          <a:p>
            <a:pPr algn="r"/>
            <a:r>
              <a:rPr lang="ru-RU" b="1" dirty="0"/>
              <a:t>дополнительного профессионального образования Республики Крым "Крымский республиканский институт </a:t>
            </a:r>
            <a:endParaRPr lang="en-US" b="1" dirty="0"/>
          </a:p>
          <a:p>
            <a:pPr algn="r"/>
            <a:r>
              <a:rPr lang="ru-RU" b="1" dirty="0"/>
              <a:t>постдипломного педагогического образования"</a:t>
            </a:r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12559"/>
            <a:ext cx="6364941" cy="36398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Нарушение в построении предложения с причастным оборотом</a:t>
            </a:r>
            <a:br>
              <a:rPr lang="ru-RU" sz="2800" b="1" dirty="0"/>
            </a:br>
            <a:endParaRPr lang="ru-RU" sz="2800" b="1" dirty="0"/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0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Объект 2">
            <a:extLst>
              <a:ext uri="{FF2B5EF4-FFF2-40B4-BE49-F238E27FC236}">
                <a16:creationId xmlns:a16="http://schemas.microsoft.com/office/drawing/2014/main" id="{30911546-BC41-4CDA-A375-BE38BDE52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0180" y="3658943"/>
            <a:ext cx="4515585" cy="12431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898DFE-FAA0-4A46-A232-602498B2E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736" y="1152203"/>
            <a:ext cx="3613212" cy="15532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C13057-3F24-44B2-90B9-AD4D4DDDA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7034" y="4902105"/>
            <a:ext cx="4442359" cy="17400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93392A-69F2-4C3B-9F59-AFAB50AA0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525333"/>
            <a:ext cx="4104452" cy="11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04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8CBC-9332-477C-A192-0BEC66F9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01411"/>
            <a:ext cx="6364941" cy="10363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/>
              <a:t>Неправильное построение предложения с деепричастным оборотом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3DF047-1B8F-4FA6-B692-F725AA5C7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0093" y="1303020"/>
            <a:ext cx="3937130" cy="1345026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C1BA57F7-6D8B-494B-9221-14756D98FB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4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C1BA57F7-6D8B-494B-9221-14756D98FB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05A123-4EFF-4AF1-9232-BFDE5EE26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635" y="2777882"/>
            <a:ext cx="4174507" cy="11597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0CF9B8-979E-477A-881C-C7D932B2B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38" y="4035497"/>
            <a:ext cx="4629587" cy="650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67818-55FD-468D-BEC9-2BA799437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2618" y="4784297"/>
            <a:ext cx="6136649" cy="14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61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78916-0ABB-4A11-86EB-360512D3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10" y="365127"/>
            <a:ext cx="6571140" cy="978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Ошибка в построении предложения с однородными членами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989352-D360-4DF6-925C-768CF53A9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8440" y="1452484"/>
            <a:ext cx="4300164" cy="1454877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084F8532-A5D8-49DA-BC4A-68BAF804C2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8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084F8532-A5D8-49DA-BC4A-68BAF804C2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2553D6-1279-43AE-B5D8-EDC1E85A1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660" y="3428278"/>
            <a:ext cx="4039340" cy="8613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69D8F3-DE8A-4FE9-B297-815544F17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435" y="4440697"/>
            <a:ext cx="4574611" cy="964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3263D3-4EA6-449C-B584-D5B1302745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233" y="2699834"/>
            <a:ext cx="3964483" cy="1651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F0E622-B33A-4BDE-830E-FAD39EB24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0739" y="5707587"/>
            <a:ext cx="4574611" cy="9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3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61D1F-1AA5-4DA6-995C-4248D496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26" y="365126"/>
            <a:ext cx="7094923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Ошибка в построении предложения с несогласованным приложением</a:t>
            </a:r>
            <a:endParaRPr lang="ru-RU" sz="28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7DAA6F-A421-46DB-A7D6-A709E1674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8393" y="1735892"/>
            <a:ext cx="4101965" cy="1146683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3D137748-438D-4A92-B994-070CFBE19F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2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3D137748-438D-4A92-B994-070CFBE19F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F6258F-9A98-4985-B895-37CD5B498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909" y="2927779"/>
            <a:ext cx="4101965" cy="16712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783DDF-176E-4178-9768-049DE1A51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393" y="4913941"/>
            <a:ext cx="7031299" cy="123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B9780-A4FD-4B33-8CE6-E3E0E38F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54" y="365126"/>
            <a:ext cx="6668795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Неправильное употребление падежной формы существительного с предлогом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ABB61D-051A-49BA-8768-C33159D38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8947" y="1736652"/>
            <a:ext cx="3849222" cy="1359036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7840FF4C-AAE7-42C6-91E7-54AA8587FB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6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7840FF4C-AAE7-42C6-91E7-54AA8587FB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E6FD26-A2A6-4A8E-8CC7-820092178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27" y="4394971"/>
            <a:ext cx="4154545" cy="8259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F78549-76A7-4671-B99F-6800E5F27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466" y="5047251"/>
            <a:ext cx="3804866" cy="16246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8BAACF-DF1B-4C74-A225-76A9EABDB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8169" y="2825811"/>
            <a:ext cx="3617180" cy="15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4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15FDA-DDFF-4D5E-A735-77F189F2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126"/>
            <a:ext cx="6381750" cy="10363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Нарушение связи между подлежащим и сказуемым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310288-33C8-43CC-AB7E-A2F03D2B8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586" y="2995156"/>
            <a:ext cx="3599414" cy="2012395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45A51497-7958-40BF-BEC1-D66DAAA03F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0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45A51497-7958-40BF-BEC1-D66DAAA03F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C89B4B-5147-4FF2-93DD-59C8B149E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149" y="2729776"/>
            <a:ext cx="3704599" cy="12816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0CF517-8D1B-4E50-9AFA-77CA5C7BE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493" y="1468228"/>
            <a:ext cx="3976848" cy="11301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13DF5D-1AD0-4E27-BCBF-BE4B06A174D5}"/>
              </a:ext>
            </a:extLst>
          </p:cNvPr>
          <p:cNvSpPr/>
          <p:nvPr/>
        </p:nvSpPr>
        <p:spPr>
          <a:xfrm>
            <a:off x="2133600" y="5272633"/>
            <a:ext cx="64714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ООН собралось на очередное заседание.</a:t>
            </a:r>
          </a:p>
          <a:p>
            <a:r>
              <a:rPr lang="ru-RU" sz="1600" b="1" dirty="0"/>
              <a:t>Сочи стали столицей Олимпиады</a:t>
            </a:r>
          </a:p>
          <a:p>
            <a:r>
              <a:rPr lang="ru-RU" sz="1600" b="1" dirty="0"/>
              <a:t>Увлечение спортом и жёсткий распорядок дня сделал своё </a:t>
            </a:r>
            <a:r>
              <a:rPr lang="ru-RU" i="1" dirty="0"/>
              <a:t>дело.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4528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2D86B-377D-4CDD-A4E1-21F7B1CE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36" y="365126"/>
            <a:ext cx="6899614" cy="97260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Неправильное построение предложения с косвенной речью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2D2BB3-FDCB-4840-8F2D-27D30FFFD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5833" y="1581268"/>
            <a:ext cx="4520197" cy="1231862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36B91B72-89DC-4BBB-829B-C7721042A6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4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36B91B72-89DC-4BBB-829B-C7721042A6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4D2878-FA79-4412-8C03-53C2ACF2C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046" y="3005218"/>
            <a:ext cx="3818304" cy="15798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3DAC3F-CFD1-4DA1-8937-237538031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736" y="4923354"/>
            <a:ext cx="4520198" cy="11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45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6DD94-2E9E-4255-ABB0-09B9B9F6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944" y="365126"/>
            <a:ext cx="662440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Нарушение </a:t>
            </a:r>
            <a:r>
              <a:rPr lang="ru-RU" sz="2800" b="1" dirty="0" err="1"/>
              <a:t>видо</a:t>
            </a:r>
            <a:r>
              <a:rPr lang="ru-RU" sz="2800" b="1" dirty="0"/>
              <a:t>-временной соотнесённости глагольных форм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D43287-5AFE-4066-A111-AC7202001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4882" y="1539857"/>
            <a:ext cx="4294855" cy="1536144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AC071D42-B4AF-46E0-9691-A388643977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8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AC071D42-B4AF-46E0-9691-A388643977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C30F8A-6860-452C-8B63-1AA3616A9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092" y="3438112"/>
            <a:ext cx="5939161" cy="876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9032B-EFB8-4313-946B-C1A051831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7161" y="5039060"/>
            <a:ext cx="6871315" cy="9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0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CE6C9-3F8F-4823-8604-FCB4A9E7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20" y="365127"/>
            <a:ext cx="6535630" cy="9788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Ошибка в построении сложного предложения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33A3DF-C341-4ED3-A4AF-404347998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7000" y="1515913"/>
            <a:ext cx="4084940" cy="1734366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7B744C03-FA7A-40DB-9C0A-EF175E6594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2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7B744C03-FA7A-40DB-9C0A-EF175E6594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26601-AE1A-43DE-96E2-8E399E6B4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076" y="3607721"/>
            <a:ext cx="4590010" cy="9788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497E6F-DB8D-49C3-B4A8-C5076594B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935" y="4979861"/>
            <a:ext cx="4590010" cy="12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08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9F2CD-09B3-4F80-AC83-74B789ED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34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Условия употребления запятой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EB1754-7A3C-4A78-8D79-095D63F16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55" y="1217014"/>
            <a:ext cx="7983802" cy="51926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/>
              <a:t>Между однородными членами</a:t>
            </a:r>
            <a:r>
              <a:rPr lang="ru-RU" sz="2400" dirty="0"/>
              <a:t>: С Онегиным он вспоминает проказы, шутки прежних лет</a:t>
            </a:r>
          </a:p>
          <a:p>
            <a:pPr marL="0" indent="0" algn="just">
              <a:buNone/>
            </a:pPr>
            <a:r>
              <a:rPr lang="ru-RU" sz="2400" b="1" dirty="0"/>
              <a:t>Между частями сложного предложения</a:t>
            </a:r>
            <a:r>
              <a:rPr lang="ru-RU" sz="2400" dirty="0"/>
              <a:t>: Хлынули потоки дождя, и запрыгал по асфальту град; Я хочу, чтоб к штыку приравняли перо.</a:t>
            </a:r>
          </a:p>
          <a:p>
            <a:pPr marL="0" indent="0" algn="just">
              <a:buNone/>
            </a:pPr>
            <a:r>
              <a:rPr lang="ru-RU" sz="2400" b="1" dirty="0"/>
              <a:t>При причастном обороте</a:t>
            </a:r>
            <a:r>
              <a:rPr lang="ru-RU" sz="2400" dirty="0"/>
              <a:t>: Сады красовались на горах, нависших над Волгой.</a:t>
            </a:r>
          </a:p>
          <a:p>
            <a:pPr marL="0" indent="0" algn="just">
              <a:buNone/>
            </a:pPr>
            <a:r>
              <a:rPr lang="ru-RU" sz="2400" b="1" dirty="0"/>
              <a:t>При деепричастном обороте</a:t>
            </a:r>
            <a:r>
              <a:rPr lang="ru-RU" sz="2400" dirty="0"/>
              <a:t>: Собака перестала выть и, прижав уши, глухо заворчала.</a:t>
            </a:r>
          </a:p>
          <a:p>
            <a:pPr marL="0" indent="0" algn="just">
              <a:buNone/>
            </a:pPr>
            <a:r>
              <a:rPr lang="ru-RU" sz="2400" b="1" dirty="0"/>
              <a:t>При обращениях</a:t>
            </a:r>
            <a:r>
              <a:rPr lang="ru-RU" sz="2400" dirty="0"/>
              <a:t>: Не могу с тобой, Владимир, согласиться.</a:t>
            </a:r>
          </a:p>
          <a:p>
            <a:pPr marL="0" indent="0" algn="just">
              <a:buNone/>
            </a:pPr>
            <a:r>
              <a:rPr lang="ru-RU" sz="2400" b="1" dirty="0"/>
              <a:t>При вводных словах и конструкциях</a:t>
            </a:r>
            <a:r>
              <a:rPr lang="ru-RU" sz="2400" dirty="0"/>
              <a:t>: Василий Егорович никого, по-видимому, не боялся.</a:t>
            </a:r>
          </a:p>
          <a:p>
            <a:pPr marL="0" indent="0" algn="just">
              <a:buNone/>
            </a:pPr>
            <a:r>
              <a:rPr lang="ru-RU" sz="2400" b="1" dirty="0"/>
              <a:t>Запятая никогда не ставится между подлежащим и сказуемым!!!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512FFB01-8CC5-49DC-AEA4-0DC9FE766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314439"/>
              </p:ext>
            </p:extLst>
          </p:nvPr>
        </p:nvGraphicFramePr>
        <p:xfrm>
          <a:off x="241300" y="266700"/>
          <a:ext cx="1063718" cy="872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5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512FFB01-8CC5-49DC-AEA4-0DC9FE7666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266700"/>
                        <a:ext cx="1063718" cy="872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950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622" y="384146"/>
            <a:ext cx="6564919" cy="598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Федеральный закон от 1.06.2005 г. № 53-ФЗ «О государственном языке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Российской Федерации»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54097" y="1464816"/>
            <a:ext cx="7599286" cy="5179264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400" b="1" i="1" dirty="0"/>
              <a:t>Ст.1. Русский язык как государственный язык Российской Федерации:</a:t>
            </a:r>
          </a:p>
          <a:p>
            <a:pPr marL="0" indent="0" algn="just">
              <a:buNone/>
            </a:pPr>
            <a:r>
              <a:rPr lang="ru-RU" sz="2400" dirty="0"/>
              <a:t>6) «При использовании русского языка как государственного языка Российской Федерации не допускается использования слов и выражений, не соответствующих нормам современного русского литературного языка (в том числе нецензурной брани), за исключением иностранных слов, не имеющих общеупотребительных аналогов в русском языке».</a:t>
            </a:r>
          </a:p>
          <a:p>
            <a:pPr marL="82296" indent="0" algn="just">
              <a:buNone/>
            </a:pPr>
            <a:r>
              <a:rPr lang="ru-RU" sz="2400" dirty="0"/>
              <a:t>(в ред. Федерального закона от 05.05.2014 N 101-ФЗ)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9F2CD-09B3-4F80-AC83-74B789ED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Условия употребления тире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EB1754-7A3C-4A78-8D79-095D63F16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34" y="1482571"/>
            <a:ext cx="7974924" cy="47840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/>
              <a:t>Между подлежащим и сказуемым, выраженными существительными или глаголами в инфинитиве</a:t>
            </a:r>
            <a:r>
              <a:rPr lang="ru-RU" sz="2800" dirty="0"/>
              <a:t>: Слушать и слышать – разные вещи.</a:t>
            </a:r>
          </a:p>
          <a:p>
            <a:pPr marL="0" indent="0" algn="just">
              <a:buNone/>
            </a:pPr>
            <a:r>
              <a:rPr lang="ru-RU" sz="2800" b="1" dirty="0"/>
              <a:t>На месте пропущенного члена предложения</a:t>
            </a:r>
            <a:r>
              <a:rPr lang="ru-RU" sz="2800" dirty="0"/>
              <a:t>: Я пошёл в театр, а мой друг – в кино.</a:t>
            </a:r>
          </a:p>
          <a:p>
            <a:pPr marL="0" indent="0" algn="just">
              <a:buNone/>
            </a:pPr>
            <a:r>
              <a:rPr lang="ru-RU" sz="2800" b="1" dirty="0"/>
              <a:t>Между частями бессоюзного предложения</a:t>
            </a:r>
            <a:r>
              <a:rPr lang="ru-RU" sz="2800" dirty="0"/>
              <a:t>: Начальство хочет – мы должны повиноваться.</a:t>
            </a:r>
          </a:p>
          <a:p>
            <a:pPr marL="0" indent="0" algn="just">
              <a:buNone/>
            </a:pPr>
            <a:r>
              <a:rPr lang="ru-RU" sz="2800" b="1" dirty="0"/>
              <a:t>При приложении</a:t>
            </a:r>
            <a:r>
              <a:rPr lang="ru-RU" sz="2800" dirty="0"/>
              <a:t>: Подходил к концу август – последний месяц лета.</a:t>
            </a:r>
          </a:p>
          <a:p>
            <a:pPr marL="0" indent="0" algn="just">
              <a:buNone/>
            </a:pPr>
            <a:endParaRPr lang="ru-RU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512FFB01-8CC5-49DC-AEA4-0DC9FE7666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0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512FFB01-8CC5-49DC-AEA4-0DC9FE7666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4770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33165"/>
            <a:ext cx="6364941" cy="843379"/>
          </a:xfrm>
        </p:spPr>
        <p:txBody>
          <a:bodyPr>
            <a:normAutofit/>
          </a:bodyPr>
          <a:lstStyle/>
          <a:p>
            <a:pPr algn="ctr"/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06579" y="976544"/>
            <a:ext cx="8024358" cy="561956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Должно быть во время чтения книги я задремал.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Чай</a:t>
            </a:r>
            <a:r>
              <a:rPr lang="ru-RU" sz="2400" dirty="0"/>
              <a:t> </a:t>
            </a:r>
            <a:r>
              <a:rPr lang="ru-RU" sz="2400" i="1" dirty="0"/>
              <a:t>налитый для меня уже успел остыть.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Сначала сын выбрал машинку но затем подумав поменял её на конструктор.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Мы купили множество разноцветных шаров красных синих жёлтых фиолетовых и зелёных.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Те кто пришёл на экзамен с утра получили более высокие оценки.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i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Колокольня Ивана Великого  это церковь из белого кирпича.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Много в Москве площадей всех их старше Соборная площадь в Кремле.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Здесь же красуется Грановитая палата  парадный зал московских князей и государей.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/>
              <a:t>На территории парка  истоки рек Яузы и Пехорки.</a:t>
            </a:r>
          </a:p>
          <a:p>
            <a:pPr marL="0" indent="0">
              <a:buNone/>
            </a:pPr>
            <a:br>
              <a:rPr lang="ru-RU" sz="1600" dirty="0"/>
            </a:br>
            <a:br>
              <a:rPr lang="ru-RU" sz="1600" dirty="0"/>
            </a:br>
            <a:endParaRPr lang="ru-RU" sz="1600" i="1" dirty="0"/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886525"/>
              </p:ext>
            </p:extLst>
          </p:nvPr>
        </p:nvGraphicFramePr>
        <p:xfrm>
          <a:off x="103923" y="61471"/>
          <a:ext cx="920905" cy="75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0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23" y="61471"/>
                        <a:ext cx="920905" cy="755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063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33165"/>
            <a:ext cx="6364941" cy="843379"/>
          </a:xfrm>
        </p:spPr>
        <p:txBody>
          <a:bodyPr>
            <a:normAutofit/>
          </a:bodyPr>
          <a:lstStyle/>
          <a:p>
            <a:pPr algn="ctr"/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54097" y="204186"/>
            <a:ext cx="7865614" cy="639192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	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41300" y="84930"/>
          <a:ext cx="1005238" cy="82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1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84930"/>
                        <a:ext cx="1005238" cy="824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95C70C-D082-4FB5-BACC-9364E499C127}"/>
              </a:ext>
            </a:extLst>
          </p:cNvPr>
          <p:cNvSpPr/>
          <p:nvPr/>
        </p:nvSpPr>
        <p:spPr>
          <a:xfrm>
            <a:off x="1407110" y="335845"/>
            <a:ext cx="739066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/>
              <a:t>	Кремль (1) самая древняя часть столицы России (2) расположенная на берегу Москвы-реки. Именно здесь (3) на Боровицком холме (4) ещё в середине XII века князь</a:t>
            </a:r>
            <a:r>
              <a:rPr lang="ru-RU" sz="2200" i="1" u="sng" dirty="0"/>
              <a:t> </a:t>
            </a:r>
            <a:r>
              <a:rPr lang="ru-RU" sz="2200" i="1" dirty="0"/>
              <a:t>Юрий Долгорукий основал свою усадьбу-крепость (5) впервые упомянутую в 1147 году. Примечательно (6) что стены и башни Кремля были воздвигнуты из красного кирпича (7) на месте прежних белокаменных в конце XV века (8) а</a:t>
            </a:r>
            <a:r>
              <a:rPr lang="ru-RU" sz="2200" i="1" u="sng" dirty="0"/>
              <a:t> </a:t>
            </a:r>
            <a:r>
              <a:rPr lang="ru-RU" sz="2200" i="1" dirty="0"/>
              <a:t>колокольня Ивана Великого (9) самое высокое здание на Руси тех времён.</a:t>
            </a:r>
          </a:p>
          <a:p>
            <a:r>
              <a:rPr lang="ru-RU" sz="2200" i="1" dirty="0"/>
              <a:t>	Ясная Поляна (1) чудесное место. Оказавшись в этом уютном уголке (2) расположенном всего лишь в 200 км от столицы (3) и в 10 минутах езды от Тулы (4) ощущаешь себя на краю земли. Природа поражает своей красотой (5) и время здесь словно останавливается. Берёзовая аллея (6) яблоневые сады (7) парки (8) и пруды настраивают на творческий лад. Неудивительно (9) что в этих местах творил гениальный писатель Л.Н. Толстой.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758864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33165"/>
            <a:ext cx="6364941" cy="20063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152D1B"/>
                </a:solidFill>
              </a:rPr>
              <a:t>Справочная служба русского языка, созданная при поддержке Главы Республики Крым С.В. Аксёнова, начала действовать с января 2022 года</a:t>
            </a:r>
            <a:br>
              <a:rPr lang="ru-RU" sz="3200" dirty="0">
                <a:solidFill>
                  <a:srgbClr val="152D1B"/>
                </a:solidFill>
              </a:rPr>
            </a:b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54097" y="204186"/>
            <a:ext cx="7865614" cy="639192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	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41300" y="84930"/>
          <a:ext cx="1005238" cy="82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4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84930"/>
                        <a:ext cx="1005238" cy="824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E12133D-5015-49AD-817D-6198D76511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089221"/>
              </p:ext>
            </p:extLst>
          </p:nvPr>
        </p:nvGraphicFramePr>
        <p:xfrm>
          <a:off x="699857" y="2023413"/>
          <a:ext cx="2346316" cy="234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5" name="CorelDRAW" r:id="rId5" imgW="16142453" imgH="16133445" progId="CorelDraw.Graphic.20">
                  <p:embed/>
                </p:oleObj>
              </mc:Choice>
              <mc:Fallback>
                <p:oleObj name="CorelDRAW" r:id="rId5" imgW="16142453" imgH="16133445" progId="CorelDraw.Graphic.20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67EAF98-8945-4695-BF61-621EC452AF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9857" y="2023413"/>
                        <a:ext cx="2346316" cy="2345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56CCA9-2FC5-484A-A2AF-A7BAB0708C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84" y="1136341"/>
            <a:ext cx="3255042" cy="31119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A8C545-A749-4730-9B10-FD66C4F88E7F}"/>
              </a:ext>
            </a:extLst>
          </p:cNvPr>
          <p:cNvSpPr/>
          <p:nvPr/>
        </p:nvSpPr>
        <p:spPr>
          <a:xfrm>
            <a:off x="2133600" y="4544420"/>
            <a:ext cx="5153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52D1B"/>
                </a:solidFill>
                <a:hlinkClick r:id="rId8"/>
              </a:rPr>
              <a:t>http://uchirusskiy.com/spravochnaya-sluzhba-russkogo-yazyka/</a:t>
            </a:r>
            <a:r>
              <a:rPr lang="en-US" dirty="0">
                <a:solidFill>
                  <a:srgbClr val="152D1B"/>
                </a:solidFill>
              </a:rPr>
              <a:t> </a:t>
            </a:r>
          </a:p>
          <a:p>
            <a:pPr algn="ctr"/>
            <a:r>
              <a:rPr lang="en-US" dirty="0">
                <a:solidFill>
                  <a:srgbClr val="152D1B"/>
                </a:solidFill>
                <a:hlinkClick r:id="rId9"/>
              </a:rPr>
              <a:t>http://</a:t>
            </a:r>
            <a:r>
              <a:rPr lang="ru-RU" dirty="0" err="1">
                <a:solidFill>
                  <a:srgbClr val="152D1B"/>
                </a:solidFill>
                <a:hlinkClick r:id="rId9"/>
              </a:rPr>
              <a:t>учирусский.рф</a:t>
            </a:r>
            <a:r>
              <a:rPr lang="en-US" dirty="0">
                <a:solidFill>
                  <a:srgbClr val="152D1B"/>
                </a:solidFill>
                <a:hlinkClick r:id="rId9"/>
              </a:rPr>
              <a:t>/</a:t>
            </a:r>
            <a:r>
              <a:rPr lang="en-US" dirty="0" err="1">
                <a:solidFill>
                  <a:srgbClr val="152D1B"/>
                </a:solidFill>
                <a:hlinkClick r:id="rId9"/>
              </a:rPr>
              <a:t>spravochnaya-sluzhba-russkogo-yazyka</a:t>
            </a:r>
            <a:r>
              <a:rPr lang="en-US" dirty="0">
                <a:solidFill>
                  <a:srgbClr val="152D1B"/>
                </a:solidFill>
                <a:hlinkClick r:id="rId9"/>
              </a:rPr>
              <a:t>/</a:t>
            </a:r>
            <a:r>
              <a:rPr lang="en-US" dirty="0">
                <a:solidFill>
                  <a:srgbClr val="152D1B"/>
                </a:solidFill>
              </a:rPr>
              <a:t> </a:t>
            </a:r>
            <a:endParaRPr lang="ru-RU" dirty="0">
              <a:solidFill>
                <a:srgbClr val="152D1B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DFCC9F-0B9A-4BFB-82F1-05DC90CE64B1}"/>
              </a:ext>
            </a:extLst>
          </p:cNvPr>
          <p:cNvSpPr/>
          <p:nvPr/>
        </p:nvSpPr>
        <p:spPr>
          <a:xfrm>
            <a:off x="3110443" y="5886201"/>
            <a:ext cx="5153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http://www.gramota.ru</a:t>
            </a:r>
          </a:p>
        </p:txBody>
      </p:sp>
    </p:spTree>
    <p:extLst>
      <p:ext uri="{BB962C8B-B14F-4D97-AF65-F5344CB8AC3E}">
        <p14:creationId xmlns:p14="http://schemas.microsoft.com/office/powerpoint/2010/main" val="1271297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57926D-4D63-45DE-8119-C3754930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516" y="2834705"/>
            <a:ext cx="7301191" cy="7408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spcBef>
                <a:spcPts val="2625"/>
              </a:spcBef>
              <a:buClrTx/>
              <a:buFontTx/>
              <a:buNone/>
              <a:defRPr/>
            </a:pPr>
            <a:r>
              <a:rPr lang="ru-RU" altLang="ru-RU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6" charset="0"/>
              </a:rPr>
              <a:t>Успехов!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92CD79A-9EA8-4EA9-B58A-5B9D889E69DF}"/>
              </a:ext>
            </a:extLst>
          </p:cNvPr>
          <p:cNvSpPr/>
          <p:nvPr/>
        </p:nvSpPr>
        <p:spPr>
          <a:xfrm>
            <a:off x="1208015" y="5060305"/>
            <a:ext cx="77346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01010"/>
                </a:solidFill>
                <a:latin typeface="PT Sans" panose="020B0503020203020204" pitchFamily="34" charset="-52"/>
              </a:rPr>
              <a:t>Российская Федерация,</a:t>
            </a:r>
            <a:r>
              <a:rPr lang="en-US" dirty="0">
                <a:solidFill>
                  <a:srgbClr val="101010"/>
                </a:solidFill>
                <a:latin typeface="PT Sans" panose="020B0503020203020204" pitchFamily="34" charset="-52"/>
              </a:rPr>
              <a:t> </a:t>
            </a:r>
            <a:r>
              <a:rPr lang="ru-RU" dirty="0">
                <a:solidFill>
                  <a:srgbClr val="101010"/>
                </a:solidFill>
                <a:latin typeface="PT Sans" panose="020B0503020203020204" pitchFamily="34" charset="-52"/>
              </a:rPr>
              <a:t>Республика Крым, г. Симферополь,</a:t>
            </a:r>
            <a:r>
              <a:rPr lang="en-US" dirty="0">
                <a:solidFill>
                  <a:srgbClr val="101010"/>
                </a:solidFill>
                <a:latin typeface="PT Sans" panose="020B0503020203020204" pitchFamily="34" charset="-52"/>
              </a:rPr>
              <a:t> </a:t>
            </a:r>
            <a:endParaRPr lang="ru-RU" dirty="0">
              <a:solidFill>
                <a:srgbClr val="101010"/>
              </a:solidFill>
              <a:latin typeface="PT Sans" panose="020B0503020203020204" pitchFamily="34" charset="-52"/>
            </a:endParaRPr>
          </a:p>
          <a:p>
            <a:pPr algn="ctr"/>
            <a:r>
              <a:rPr lang="ru-RU" dirty="0">
                <a:solidFill>
                  <a:srgbClr val="101010"/>
                </a:solidFill>
                <a:latin typeface="PT Sans" panose="020B0503020203020204" pitchFamily="34" charset="-52"/>
              </a:rPr>
              <a:t>ул. Ленина, 1</a:t>
            </a:r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  <a:p>
            <a:pPr algn="ctr"/>
            <a:r>
              <a:rPr lang="en-US" u="sng" dirty="0">
                <a:solidFill>
                  <a:srgbClr val="FF0000"/>
                </a:solidFill>
                <a:hlinkClick r:id="rId3"/>
              </a:rPr>
              <a:t>https://krippo.ru/</a:t>
            </a:r>
            <a:endParaRPr lang="en-US" u="sng" dirty="0">
              <a:solidFill>
                <a:srgbClr val="FF0000"/>
              </a:solidFill>
            </a:endParaRPr>
          </a:p>
          <a:p>
            <a:pPr algn="ctr"/>
            <a:r>
              <a:rPr lang="en-US" u="sng" dirty="0">
                <a:solidFill>
                  <a:srgbClr val="FF0000"/>
                </a:solidFill>
                <a:hlinkClick r:id="rId4"/>
              </a:rPr>
              <a:t>http://uchirusskiy.com/spravochnoe-bjuro/</a:t>
            </a:r>
            <a:endParaRPr lang="en-US" u="sng" dirty="0">
              <a:solidFill>
                <a:srgbClr val="FF0000"/>
              </a:solidFill>
            </a:endParaRPr>
          </a:p>
          <a:p>
            <a:pPr algn="ctr"/>
            <a:r>
              <a:rPr lang="en-US" u="sng" dirty="0">
                <a:solidFill>
                  <a:srgbClr val="FF0000"/>
                </a:solidFill>
                <a:hlinkClick r:id="rId5"/>
              </a:rPr>
              <a:t>https://fipi.ru/ege</a:t>
            </a:r>
            <a:endParaRPr lang="en-US" u="sng" dirty="0">
              <a:solidFill>
                <a:srgbClr val="FF0000"/>
              </a:solidFill>
            </a:endParaRPr>
          </a:p>
          <a:p>
            <a:pPr algn="ctr"/>
            <a:endParaRPr lang="en-US" u="sng" dirty="0">
              <a:solidFill>
                <a:srgbClr val="FF0000"/>
              </a:solidFill>
            </a:endParaRPr>
          </a:p>
          <a:p>
            <a:pPr algn="ctr"/>
            <a:endParaRPr lang="ru-RU" b="0" i="0" dirty="0">
              <a:solidFill>
                <a:srgbClr val="FF0000"/>
              </a:solidFill>
              <a:effectLst/>
              <a:latin typeface="PT Sans" panose="020B0503020203020204" pitchFamily="34" charset="-52"/>
            </a:endParaRP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80975" y="136525"/>
          <a:ext cx="8255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CorelDRAW" r:id="rId6" imgW="8803800" imgH="7252920" progId="">
                  <p:embed/>
                </p:oleObj>
              </mc:Choice>
              <mc:Fallback>
                <p:oleObj name="CorelDRAW" r:id="rId6" imgW="8803800" imgH="72529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136525"/>
                        <a:ext cx="825500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310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8509" y="317723"/>
            <a:ext cx="5610366" cy="84337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Нормы современного русского литературного языка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AE98A2C-7F09-4FBC-A5D1-9D3223803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550" y="1429305"/>
            <a:ext cx="7510508" cy="4891596"/>
          </a:xfrm>
        </p:spPr>
        <p:txBody>
          <a:bodyPr>
            <a:normAutofit/>
          </a:bodyPr>
          <a:lstStyle/>
          <a:p>
            <a:pPr marL="539496" indent="-457200" algn="just">
              <a:buAutoNum type="arabicPeriod"/>
            </a:pPr>
            <a:r>
              <a:rPr lang="ru-RU" sz="3200" dirty="0"/>
              <a:t>Фонетические – акцентологические и орфоэпические.</a:t>
            </a:r>
          </a:p>
          <a:p>
            <a:pPr marL="539496" indent="-457200" algn="just">
              <a:buAutoNum type="arabicPeriod"/>
            </a:pPr>
            <a:r>
              <a:rPr lang="ru-RU" sz="3200" dirty="0"/>
              <a:t>Грамматические: морфологические, словообразовательные, синтаксические.</a:t>
            </a:r>
          </a:p>
          <a:p>
            <a:pPr marL="539496" indent="-457200" algn="just">
              <a:buAutoNum type="arabicPeriod"/>
            </a:pPr>
            <a:r>
              <a:rPr lang="ru-RU" sz="3200" dirty="0"/>
              <a:t>Лексические.</a:t>
            </a:r>
          </a:p>
          <a:p>
            <a:pPr marL="539496" indent="-457200" algn="just">
              <a:buAutoNum type="arabicPeriod"/>
            </a:pPr>
            <a:r>
              <a:rPr lang="ru-RU" sz="3200" dirty="0"/>
              <a:t>Орфографические и пунктуационные.</a:t>
            </a:r>
          </a:p>
          <a:p>
            <a:pPr marL="539496" indent="-457200" algn="just">
              <a:buAutoNum type="arabicPeriod"/>
            </a:pPr>
            <a:r>
              <a:rPr lang="ru-RU" sz="3200" dirty="0"/>
              <a:t>Стилистические.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0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8890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-110116"/>
            <a:ext cx="6364941" cy="935739"/>
          </a:xfrm>
        </p:spPr>
        <p:txBody>
          <a:bodyPr>
            <a:normAutofit/>
          </a:bodyPr>
          <a:lstStyle/>
          <a:p>
            <a:pPr marL="82296" algn="just"/>
            <a:r>
              <a:rPr lang="ru-RU" sz="3200" b="1" dirty="0"/>
              <a:t>Фонетические нормы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33600" y="733263"/>
            <a:ext cx="6909731" cy="5818457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ru-RU" sz="2400" dirty="0"/>
              <a:t>Акцентологические  (постановка ударения).</a:t>
            </a:r>
          </a:p>
          <a:p>
            <a:pPr marL="82296" indent="0" algn="ctr">
              <a:buNone/>
            </a:pPr>
            <a:endParaRPr lang="ru-RU" sz="2400" i="1" dirty="0"/>
          </a:p>
          <a:p>
            <a:pPr marL="82296" indent="0" algn="ctr">
              <a:buNone/>
            </a:pPr>
            <a:r>
              <a:rPr lang="ru-RU" sz="2400" i="1" dirty="0"/>
              <a:t>Жалюзи, договор, начала, обеспечение, кухонный, созыв, созвонимся, бармен, умерший, осведомиться, начался, украинский, квартал, новорождённый, принудить, включишь, запломбировать, каталог, ходатайство, уведомит, подавший,</a:t>
            </a:r>
          </a:p>
          <a:p>
            <a:pPr marL="82296" indent="0" algn="ctr">
              <a:buNone/>
            </a:pPr>
            <a:endParaRPr lang="ru-RU" sz="2400" i="1" dirty="0"/>
          </a:p>
          <a:p>
            <a:pPr marL="82296" indent="0" algn="ctr">
              <a:buNone/>
            </a:pPr>
            <a:r>
              <a:rPr lang="ru-RU" sz="2400" dirty="0"/>
              <a:t>2. Орфоэпические (произношение слов).</a:t>
            </a:r>
          </a:p>
          <a:p>
            <a:pPr marL="82296" indent="0" algn="ctr">
              <a:buNone/>
            </a:pPr>
            <a:endParaRPr lang="ru-RU" sz="2400" i="1" dirty="0"/>
          </a:p>
          <a:p>
            <a:pPr marL="82296" indent="0" algn="ctr">
              <a:buNone/>
            </a:pPr>
            <a:r>
              <a:rPr lang="ru-RU" sz="2400" b="1" i="1" dirty="0"/>
              <a:t>Ч</a:t>
            </a:r>
            <a:r>
              <a:rPr lang="ru-RU" sz="2400" i="1" dirty="0"/>
              <a:t>тение - </a:t>
            </a:r>
            <a:r>
              <a:rPr lang="ru-RU" sz="2400" b="1" i="1" dirty="0"/>
              <a:t>ч</a:t>
            </a:r>
            <a:r>
              <a:rPr lang="ru-RU" sz="2400" i="1" dirty="0"/>
              <a:t>то, коне</a:t>
            </a:r>
            <a:r>
              <a:rPr lang="ru-RU" sz="2400" b="1" i="1" dirty="0"/>
              <a:t>ч</a:t>
            </a:r>
            <a:r>
              <a:rPr lang="ru-RU" sz="2400" i="1" dirty="0"/>
              <a:t>ный - коне</a:t>
            </a:r>
            <a:r>
              <a:rPr lang="ru-RU" sz="2400" b="1" i="1" dirty="0"/>
              <a:t>ч</a:t>
            </a:r>
            <a:r>
              <a:rPr lang="ru-RU" sz="2400" i="1" dirty="0"/>
              <a:t>но; </a:t>
            </a:r>
            <a:r>
              <a:rPr lang="ru-RU" sz="2400" i="1" dirty="0" err="1"/>
              <a:t>аф</a:t>
            </a:r>
            <a:r>
              <a:rPr lang="ru-RU" sz="2400" i="1" dirty="0"/>
              <a:t>(</a:t>
            </a:r>
            <a:r>
              <a:rPr lang="ru-RU" sz="2400" b="1" i="1" dirty="0"/>
              <a:t>е/ё</a:t>
            </a:r>
            <a:r>
              <a:rPr lang="ru-RU" sz="2400" i="1" dirty="0"/>
              <a:t>)</a:t>
            </a:r>
            <a:r>
              <a:rPr lang="ru-RU" sz="2400" i="1" dirty="0" err="1"/>
              <a:t>ра</a:t>
            </a:r>
            <a:r>
              <a:rPr lang="ru-RU" sz="2400" i="1" dirty="0"/>
              <a:t>, ос(</a:t>
            </a:r>
            <a:r>
              <a:rPr lang="ru-RU" sz="2400" b="1" i="1" dirty="0"/>
              <a:t>е/ё</a:t>
            </a:r>
            <a:r>
              <a:rPr lang="ru-RU" sz="2400" i="1" dirty="0"/>
              <a:t>)</a:t>
            </a:r>
            <a:r>
              <a:rPr lang="ru-RU" sz="2400" i="1" dirty="0" err="1"/>
              <a:t>длый</a:t>
            </a:r>
            <a:r>
              <a:rPr lang="ru-RU" sz="2400" i="1" dirty="0"/>
              <a:t>; и</a:t>
            </a:r>
            <a:r>
              <a:rPr lang="ru-RU" sz="2400" b="1" i="1" dirty="0"/>
              <a:t>н</a:t>
            </a:r>
            <a:r>
              <a:rPr lang="ru-RU" sz="2400" i="1" dirty="0"/>
              <a:t>ерция - ши</a:t>
            </a:r>
            <a:r>
              <a:rPr lang="ru-RU" sz="2400" b="1" i="1" dirty="0"/>
              <a:t>н</a:t>
            </a:r>
            <a:r>
              <a:rPr lang="ru-RU" sz="2400" i="1" dirty="0"/>
              <a:t>ель.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1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080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4312" y="133166"/>
            <a:ext cx="6634230" cy="967666"/>
          </a:xfrm>
        </p:spPr>
        <p:txBody>
          <a:bodyPr>
            <a:noAutofit/>
          </a:bodyPr>
          <a:lstStyle/>
          <a:p>
            <a:pPr marL="82296" algn="ctr"/>
            <a:r>
              <a:rPr lang="ru-RU" sz="2800" b="1" dirty="0"/>
              <a:t>Грамматические нормы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63CFA-3165-44AD-AF13-ABB36A240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5938"/>
            <a:ext cx="8151366" cy="4900474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400" dirty="0"/>
              <a:t>1. Морфологические (формы слов и употребление слов в соответствии с их категориями: род, число, спряжение и т.д.).</a:t>
            </a:r>
          </a:p>
          <a:p>
            <a:pPr marL="82296" indent="0" algn="ctr">
              <a:buNone/>
            </a:pPr>
            <a:r>
              <a:rPr lang="ru-RU" sz="2400" i="1" dirty="0" err="1"/>
              <a:t>Вкусн</a:t>
            </a:r>
            <a:r>
              <a:rPr lang="ru-RU" sz="2400" i="1" dirty="0"/>
              <a:t>(?) иваси; не хватает 340 (?) рублей; </a:t>
            </a:r>
          </a:p>
          <a:p>
            <a:pPr marL="82296" indent="0" algn="ctr">
              <a:buNone/>
            </a:pPr>
            <a:r>
              <a:rPr lang="ru-RU" sz="2400" i="1" dirty="0"/>
              <a:t>мой брат умный, а я ещё более (?).</a:t>
            </a:r>
          </a:p>
          <a:p>
            <a:pPr marL="82296" indent="0" algn="ctr">
              <a:buNone/>
            </a:pPr>
            <a:r>
              <a:rPr lang="ru-RU" sz="2400" dirty="0"/>
              <a:t>Атташе, бренди, вуаль, гуру, диван-кровать, импресарио, шампунь, сулугуни, тюль, торнадо, портье, ранчо, салями</a:t>
            </a:r>
          </a:p>
          <a:p>
            <a:pPr marL="82296" indent="0" algn="ctr">
              <a:buNone/>
            </a:pPr>
            <a:r>
              <a:rPr lang="ru-RU" sz="2400" dirty="0"/>
              <a:t>Бакенбарды, банкноты, коррективы, манжеты, оладьи, плацкарты, рельсы, сандалий, туфли, кроссовки, вьетнамки</a:t>
            </a:r>
          </a:p>
          <a:p>
            <a:pPr marL="82296" indent="0" algn="ctr">
              <a:buNone/>
            </a:pPr>
            <a:endParaRPr lang="ru-RU" sz="2400" i="1" dirty="0"/>
          </a:p>
          <a:p>
            <a:pPr marL="82296" indent="0" algn="just">
              <a:buNone/>
            </a:pPr>
            <a:r>
              <a:rPr lang="ru-RU" sz="2400" dirty="0"/>
              <a:t>2. Словообразовательные (образование новых слов).</a:t>
            </a:r>
          </a:p>
          <a:p>
            <a:pPr marL="82296" indent="0" algn="ctr">
              <a:buNone/>
            </a:pPr>
            <a:r>
              <a:rPr lang="ru-RU" sz="2400" i="1" dirty="0"/>
              <a:t>На(?)</a:t>
            </a:r>
            <a:r>
              <a:rPr lang="ru-RU" sz="2400" i="1" dirty="0" err="1"/>
              <a:t>смехаться</a:t>
            </a:r>
            <a:r>
              <a:rPr lang="ru-RU" sz="2400" i="1" dirty="0"/>
              <a:t>, по(?)скользнуться, идти (в/с?)</a:t>
            </a:r>
            <a:r>
              <a:rPr lang="ru-RU" sz="2400" i="1" dirty="0" err="1"/>
              <a:t>зади</a:t>
            </a:r>
            <a:r>
              <a:rPr lang="ru-RU" sz="2400" i="1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7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2763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9F2CD-09B3-4F80-AC83-74B789ED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200" b="1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F4E5B78-3326-43F1-8678-9D5876B9B4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3648473"/>
              </p:ext>
            </p:extLst>
          </p:nvPr>
        </p:nvGraphicFramePr>
        <p:xfrm>
          <a:off x="848527" y="950441"/>
          <a:ext cx="7977446" cy="573685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14905">
                  <a:extLst>
                    <a:ext uri="{9D8B030D-6E8A-4147-A177-3AD203B41FA5}">
                      <a16:colId xmlns:a16="http://schemas.microsoft.com/office/drawing/2014/main" val="3230832618"/>
                    </a:ext>
                  </a:extLst>
                </a:gridCol>
                <a:gridCol w="3789725">
                  <a:extLst>
                    <a:ext uri="{9D8B030D-6E8A-4147-A177-3AD203B41FA5}">
                      <a16:colId xmlns:a16="http://schemas.microsoft.com/office/drawing/2014/main" val="1524085116"/>
                    </a:ext>
                  </a:extLst>
                </a:gridCol>
                <a:gridCol w="3672816">
                  <a:extLst>
                    <a:ext uri="{9D8B030D-6E8A-4147-A177-3AD203B41FA5}">
                      <a16:colId xmlns:a16="http://schemas.microsoft.com/office/drawing/2014/main" val="337229038"/>
                    </a:ext>
                  </a:extLst>
                </a:gridCol>
              </a:tblGrid>
              <a:tr h="4835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№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x-none" sz="1100" dirty="0">
                          <a:effectLst/>
                        </a:rPr>
                        <a:t>Вид ошибки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030" marR="5203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x-none" sz="1100" dirty="0">
                          <a:effectLst/>
                        </a:rPr>
                        <a:t>Примеры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030" marR="52030" marT="0" marB="0" anchor="ctr"/>
                </a:tc>
                <a:extLst>
                  <a:ext uri="{0D108BD9-81ED-4DB2-BD59-A6C34878D82A}">
                    <a16:rowId xmlns:a16="http://schemas.microsoft.com/office/drawing/2014/main" val="4123445795"/>
                  </a:ext>
                </a:extLst>
              </a:tr>
              <a:tr h="278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Ошибочное словообразование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Трудолюбимый, надсмехаться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1905584935"/>
                  </a:ext>
                </a:extLst>
              </a:tr>
              <a:tr h="5379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Ошибочное образование формы существительного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Многие чуда техники, не хватает время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3280743038"/>
                  </a:ext>
                </a:extLst>
              </a:tr>
              <a:tr h="5379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Ошибочное образование формы прилагательного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Более интереснее, </a:t>
                      </a:r>
                      <a:r>
                        <a:rPr lang="ru-RU" sz="1600" dirty="0" err="1">
                          <a:effectLst/>
                        </a:rPr>
                        <a:t>красивше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3755444700"/>
                  </a:ext>
                </a:extLst>
              </a:tr>
              <a:tr h="4950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Ошибочное образование формы числительного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 пятистами рублями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1595178700"/>
                  </a:ext>
                </a:extLst>
              </a:tr>
              <a:tr h="4950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Ошибочное образование формы местоимения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Ихнего пафоса</a:t>
                      </a:r>
                      <a:r>
                        <a:rPr lang="ru-RU" sz="1600">
                          <a:effectLst/>
                        </a:rPr>
                        <a:t>, ихние </a:t>
                      </a:r>
                      <a:r>
                        <a:rPr lang="ru-RU" sz="1600" dirty="0">
                          <a:effectLst/>
                        </a:rPr>
                        <a:t>дети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2298868559"/>
                  </a:ext>
                </a:extLst>
              </a:tr>
              <a:tr h="4950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Ошибочное образование формы глагола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Они </a:t>
                      </a:r>
                      <a:r>
                        <a:rPr lang="ru-RU" sz="1600" dirty="0" err="1">
                          <a:effectLst/>
                        </a:rPr>
                        <a:t>ездиют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хочут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пиша</a:t>
                      </a:r>
                      <a:r>
                        <a:rPr lang="ru-RU" sz="1600" dirty="0">
                          <a:effectLst/>
                        </a:rPr>
                        <a:t> о жизни природы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2230264736"/>
                  </a:ext>
                </a:extLst>
              </a:tr>
              <a:tr h="557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Нарушение согласования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Я знаком с группой ребят, серьезно увлекающимися джазом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1432443625"/>
                  </a:ext>
                </a:extLst>
              </a:tr>
              <a:tr h="742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Нарушение управления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Нужно сделать свою природу более красивую.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Повествует читателей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3889110304"/>
                  </a:ext>
                </a:extLst>
              </a:tr>
              <a:tr h="557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Нарушение связи между подлежащим и сказуемым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Большинство возражали против такой оценки его творчества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561437618"/>
                  </a:ext>
                </a:extLst>
              </a:tr>
              <a:tr h="557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Нарушение способа выражения сказуемого в отдельных конструкциях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Он написал книгу, которая эпопея.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Все были рады, счастливы и веселые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30" marR="52030" marT="0" marB="0"/>
                </a:tc>
                <a:extLst>
                  <a:ext uri="{0D108BD9-81ED-4DB2-BD59-A6C34878D82A}">
                    <a16:rowId xmlns:a16="http://schemas.microsoft.com/office/drawing/2014/main" val="3767301820"/>
                  </a:ext>
                </a:extLst>
              </a:tr>
            </a:tbl>
          </a:graphicData>
        </a:graphic>
      </p:graphicFrame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512FFB01-8CC5-49DC-AEA4-0DC9FE766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705382"/>
              </p:ext>
            </p:extLst>
          </p:nvPr>
        </p:nvGraphicFramePr>
        <p:xfrm>
          <a:off x="98150" y="80269"/>
          <a:ext cx="1060999" cy="87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1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50" y="80269"/>
                        <a:ext cx="1060999" cy="87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983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9F2CD-09B3-4F80-AC83-74B789ED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03" y="204186"/>
            <a:ext cx="7226423" cy="14865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Запомнить! Согласно (кому, чему) закону, постановлению, положению</a:t>
            </a:r>
            <a:br>
              <a:rPr lang="ru-RU" sz="3200" b="1" dirty="0"/>
            </a:br>
            <a:r>
              <a:rPr lang="ru-RU" sz="3200" b="1" dirty="0"/>
              <a:t>Благодаря (кому, чему), по приезде, в течение, вследствие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ECDD1DF-12A8-45DE-B7F2-239349290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4509697"/>
              </p:ext>
            </p:extLst>
          </p:nvPr>
        </p:nvGraphicFramePr>
        <p:xfrm>
          <a:off x="1170473" y="1847874"/>
          <a:ext cx="7538521" cy="474342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866">
                  <a:extLst>
                    <a:ext uri="{9D8B030D-6E8A-4147-A177-3AD203B41FA5}">
                      <a16:colId xmlns:a16="http://schemas.microsoft.com/office/drawing/2014/main" val="3707937349"/>
                    </a:ext>
                  </a:extLst>
                </a:gridCol>
                <a:gridCol w="3302300">
                  <a:extLst>
                    <a:ext uri="{9D8B030D-6E8A-4147-A177-3AD203B41FA5}">
                      <a16:colId xmlns:a16="http://schemas.microsoft.com/office/drawing/2014/main" val="959240721"/>
                    </a:ext>
                  </a:extLst>
                </a:gridCol>
                <a:gridCol w="3675355">
                  <a:extLst>
                    <a:ext uri="{9D8B030D-6E8A-4147-A177-3AD203B41FA5}">
                      <a16:colId xmlns:a16="http://schemas.microsoft.com/office/drawing/2014/main" val="3546512049"/>
                    </a:ext>
                  </a:extLst>
                </a:gridCol>
              </a:tblGrid>
              <a:tr h="99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Ошибки в построении предложения с однородными членами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40" dirty="0">
                          <a:effectLst/>
                        </a:rPr>
                        <a:t>Страна любила и гордилась поэтом.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сочинении я хотел сказать о значении спорта и почему я его люблю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extLst>
                  <a:ext uri="{0D108BD9-81ED-4DB2-BD59-A6C34878D82A}">
                    <a16:rowId xmlns:a16="http://schemas.microsoft.com/office/drawing/2014/main" val="3094533601"/>
                  </a:ext>
                </a:extLst>
              </a:tr>
              <a:tr h="499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20">
                          <a:effectLst/>
                        </a:rPr>
                        <a:t>Ошибки в построении предложения с деепричастным оборотом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Читая текст, возникает такое чувство…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extLst>
                  <a:ext uri="{0D108BD9-81ED-4DB2-BD59-A6C34878D82A}">
                    <a16:rowId xmlns:a16="http://schemas.microsoft.com/office/drawing/2014/main" val="2826036201"/>
                  </a:ext>
                </a:extLst>
              </a:tr>
              <a:tr h="748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Ошибки в построении предложения с причастным оборотом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20" dirty="0">
                          <a:effectLst/>
                        </a:rPr>
                        <a:t>Узкая дорожка была покрыта проваливающимся снегом под ногами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extLst>
                  <a:ext uri="{0D108BD9-81ED-4DB2-BD59-A6C34878D82A}">
                    <a16:rowId xmlns:a16="http://schemas.microsoft.com/office/drawing/2014/main" val="4164240519"/>
                  </a:ext>
                </a:extLst>
              </a:tr>
              <a:tr h="99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Ошибки в построении сложного предложения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 книга научила меня ценить и уважать друзей, которую я прочитал еще в детстве.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Человеку показалось то, что это сон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extLst>
                  <a:ext uri="{0D108BD9-81ED-4DB2-BD59-A6C34878D82A}">
                    <a16:rowId xmlns:a16="http://schemas.microsoft.com/office/drawing/2014/main" val="4273684494"/>
                  </a:ext>
                </a:extLst>
              </a:tr>
              <a:tr h="499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Смешение прямой и косвенной речи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Автор сказал, что я не согласен с мнением рецензента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extLst>
                  <a:ext uri="{0D108BD9-81ED-4DB2-BD59-A6C34878D82A}">
                    <a16:rowId xmlns:a16="http://schemas.microsoft.com/office/drawing/2014/main" val="3490387078"/>
                  </a:ext>
                </a:extLst>
              </a:tr>
              <a:tr h="499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Нарушение границ предложения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Когда герой опомнился. Было уже поздно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extLst>
                  <a:ext uri="{0D108BD9-81ED-4DB2-BD59-A6C34878D82A}">
                    <a16:rowId xmlns:a16="http://schemas.microsoft.com/office/drawing/2014/main" val="4220689646"/>
                  </a:ext>
                </a:extLst>
              </a:tr>
              <a:tr h="499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Нарушение видовременной соотнесенности глагольных форм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Замирает на мгновение сердце и вдруг застучит вновь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31" marR="60131" marT="0" marB="0"/>
                </a:tc>
                <a:extLst>
                  <a:ext uri="{0D108BD9-81ED-4DB2-BD59-A6C34878D82A}">
                    <a16:rowId xmlns:a16="http://schemas.microsoft.com/office/drawing/2014/main" val="1663956086"/>
                  </a:ext>
                </a:extLst>
              </a:tr>
            </a:tbl>
          </a:graphicData>
        </a:graphic>
      </p:graphicFrame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512FFB01-8CC5-49DC-AEA4-0DC9FE7666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299" y="266700"/>
          <a:ext cx="1263583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1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512FFB01-8CC5-49DC-AEA4-0DC9FE7666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99" y="266700"/>
                        <a:ext cx="1263583" cy="1036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176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33165"/>
            <a:ext cx="6364941" cy="843379"/>
          </a:xfrm>
        </p:spPr>
        <p:txBody>
          <a:bodyPr>
            <a:normAutofit/>
          </a:bodyPr>
          <a:lstStyle/>
          <a:p>
            <a:pPr algn="ctr"/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89102" y="221942"/>
            <a:ext cx="7430609" cy="637416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400" dirty="0"/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325912"/>
              </p:ext>
            </p:extLst>
          </p:nvPr>
        </p:nvGraphicFramePr>
        <p:xfrm>
          <a:off x="241300" y="84930"/>
          <a:ext cx="1005238" cy="82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6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84930"/>
                        <a:ext cx="1005238" cy="824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A0B2F6F-5F8F-4372-86EB-B076C0D2A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827377"/>
              </p:ext>
            </p:extLst>
          </p:nvPr>
        </p:nvGraphicFramePr>
        <p:xfrm>
          <a:off x="743919" y="1225118"/>
          <a:ext cx="8098240" cy="499960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09824">
                  <a:extLst>
                    <a:ext uri="{9D8B030D-6E8A-4147-A177-3AD203B41FA5}">
                      <a16:colId xmlns:a16="http://schemas.microsoft.com/office/drawing/2014/main" val="2293242098"/>
                    </a:ext>
                  </a:extLst>
                </a:gridCol>
                <a:gridCol w="3224719">
                  <a:extLst>
                    <a:ext uri="{9D8B030D-6E8A-4147-A177-3AD203B41FA5}">
                      <a16:colId xmlns:a16="http://schemas.microsoft.com/office/drawing/2014/main" val="1535181795"/>
                    </a:ext>
                  </a:extLst>
                </a:gridCol>
                <a:gridCol w="4063697">
                  <a:extLst>
                    <a:ext uri="{9D8B030D-6E8A-4147-A177-3AD203B41FA5}">
                      <a16:colId xmlns:a16="http://schemas.microsoft.com/office/drawing/2014/main" val="3155461602"/>
                    </a:ext>
                  </a:extLst>
                </a:gridCol>
              </a:tblGrid>
              <a:tr h="999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Употребление слова в несвойственном ему значении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Мы были шокированы прекрасной игрой актеров.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Мысль развивается на продолжении всего текста.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1798470231"/>
                  </a:ext>
                </a:extLst>
              </a:tr>
              <a:tr h="749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Неразличение оттенков значения, вносимых в слово приставкой и суффиксом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Мое отношение к этой проблеме не поменялось.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Были приняты эффектные меры.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3536877743"/>
                  </a:ext>
                </a:extLst>
              </a:tr>
              <a:tr h="499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Неразличение синонимичных слов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 конечном предложении автор применяет градацию.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3538882862"/>
                  </a:ext>
                </a:extLst>
              </a:tr>
              <a:tr h="749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Употребление слов иной стилевой окраски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Автор, обращаясь к этой проблеме, пытается направить людей немного в другую колею.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3598502072"/>
                  </a:ext>
                </a:extLst>
              </a:tr>
              <a:tr h="749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Неуместное употребление эмоционально-окрашенных слов и фразеологизмов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Астафьев то и дело прибегает к употреблению метафор и олицетворений.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1926319397"/>
                  </a:ext>
                </a:extLst>
              </a:tr>
              <a:tr h="499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Неоправданное употребление просторечных слов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Таким людям всегда удается объегорить других.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450599307"/>
                  </a:ext>
                </a:extLst>
              </a:tr>
              <a:tr h="7499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Нарушение лексической сочетаемости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Автор увеличивает впечатление.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Автор использует художественные особенности (вместо средства).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9863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4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33165"/>
            <a:ext cx="6364941" cy="843379"/>
          </a:xfrm>
        </p:spPr>
        <p:txBody>
          <a:bodyPr>
            <a:normAutofit/>
          </a:bodyPr>
          <a:lstStyle/>
          <a:p>
            <a:pPr algn="ctr"/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633491" y="310718"/>
            <a:ext cx="7386220" cy="628539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endParaRPr lang="ru-RU" sz="2400" dirty="0"/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41300" y="84930"/>
          <a:ext cx="1005238" cy="82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1" name="CorelDRAW" r:id="rId3" imgW="8803800" imgH="7252920" progId="">
                  <p:embed/>
                </p:oleObj>
              </mc:Choice>
              <mc:Fallback>
                <p:oleObj name="CorelDRAW" r:id="rId3" imgW="8803800" imgH="7252920" progId="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84930"/>
                        <a:ext cx="1005238" cy="824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32ED797-6CBF-4F41-AD39-0751B30B0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530545"/>
              </p:ext>
            </p:extLst>
          </p:nvPr>
        </p:nvGraphicFramePr>
        <p:xfrm>
          <a:off x="743919" y="1376039"/>
          <a:ext cx="8009464" cy="472676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00946">
                  <a:extLst>
                    <a:ext uri="{9D8B030D-6E8A-4147-A177-3AD203B41FA5}">
                      <a16:colId xmlns:a16="http://schemas.microsoft.com/office/drawing/2014/main" val="1447421607"/>
                    </a:ext>
                  </a:extLst>
                </a:gridCol>
                <a:gridCol w="3189369">
                  <a:extLst>
                    <a:ext uri="{9D8B030D-6E8A-4147-A177-3AD203B41FA5}">
                      <a16:colId xmlns:a16="http://schemas.microsoft.com/office/drawing/2014/main" val="3096489550"/>
                    </a:ext>
                  </a:extLst>
                </a:gridCol>
                <a:gridCol w="4019149">
                  <a:extLst>
                    <a:ext uri="{9D8B030D-6E8A-4147-A177-3AD203B41FA5}">
                      <a16:colId xmlns:a16="http://schemas.microsoft.com/office/drawing/2014/main" val="951512700"/>
                    </a:ext>
                  </a:extLst>
                </a:gridCol>
              </a:tblGrid>
              <a:tr h="1492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Употребление лишних слов, в том числе плеоназм;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речевая недостаточность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Красоту пейзажа автор передает нам с помощью художественных приемов.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Молодой юноша, очень прекрасный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Привлечь &lt;…&gt; читателей к данной проблеме.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2001101595"/>
                  </a:ext>
                </a:extLst>
              </a:tr>
              <a:tr h="497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Употребление однокоренных слов в близком контексте (тавтология)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 этом рассказе рассказывается о реальных событиях.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2079098945"/>
                  </a:ext>
                </a:extLst>
              </a:tr>
              <a:tr h="7463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Неоправданное повторение слова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30">
                          <a:effectLst/>
                        </a:rPr>
                        <a:t>Герой рассказа не задумывается над своим поступком. Герой даже не понимает всей глубины содеянного.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3430873291"/>
                  </a:ext>
                </a:extLst>
              </a:tr>
              <a:tr h="995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Бедность и однообразие синтаксических конструкций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Когда писатель пришел в редакцию, его принял главный редактор. Когда они поговорили, писатель отправился в гостиницу.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2579036005"/>
                  </a:ext>
                </a:extLst>
              </a:tr>
              <a:tr h="995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Неудачное употребление местоимений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Данный текст написал В. Белов. Он относится к художественному стилю.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 меня сразу же возникла картина в своем воображении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376" marR="66376" marT="0" marB="0"/>
                </a:tc>
                <a:extLst>
                  <a:ext uri="{0D108BD9-81ED-4DB2-BD59-A6C34878D82A}">
                    <a16:rowId xmlns:a16="http://schemas.microsoft.com/office/drawing/2014/main" val="3179558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6345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2065</TotalTime>
  <Words>1173</Words>
  <Application>Microsoft Office PowerPoint</Application>
  <PresentationFormat>Экран (4:3)</PresentationFormat>
  <Paragraphs>188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Garamond</vt:lpstr>
      <vt:lpstr>PT Sans</vt:lpstr>
      <vt:lpstr>Times New Roman</vt:lpstr>
      <vt:lpstr>Тема Office</vt:lpstr>
      <vt:lpstr>CorelDRAW</vt:lpstr>
      <vt:lpstr>Письменная речь как компонент профессиональной компетенции учителя и руководителя </vt:lpstr>
      <vt:lpstr>Федеральный закон от 1.06.2005 г. № 53-ФЗ «О государственном языке  Российской Федерации»</vt:lpstr>
      <vt:lpstr>Нормы современного русского литературного языка</vt:lpstr>
      <vt:lpstr>Фонетические нормы</vt:lpstr>
      <vt:lpstr>Грамматические нормы</vt:lpstr>
      <vt:lpstr>Презентация PowerPoint</vt:lpstr>
      <vt:lpstr>Запомнить! Согласно (кому, чему) закону, постановлению, положению Благодаря (кому, чему), по приезде, в течение, вследствие</vt:lpstr>
      <vt:lpstr>Презентация PowerPoint</vt:lpstr>
      <vt:lpstr>Презентация PowerPoint</vt:lpstr>
      <vt:lpstr>Нарушение в построении предложения с причастным оборотом </vt:lpstr>
      <vt:lpstr>Неправильное построение предложения с деепричастным оборотом </vt:lpstr>
      <vt:lpstr>Ошибка в построении предложения с однородными членами</vt:lpstr>
      <vt:lpstr>Ошибка в построении предложения с несогласованным приложением</vt:lpstr>
      <vt:lpstr>Неправильное употребление падежной формы существительного с предлогом</vt:lpstr>
      <vt:lpstr>Нарушение связи между подлежащим и сказуемым</vt:lpstr>
      <vt:lpstr>Неправильное построение предложения с косвенной речью</vt:lpstr>
      <vt:lpstr>Нарушение видо-временной соотнесённости глагольных форм</vt:lpstr>
      <vt:lpstr>Ошибка в построении сложного предложения</vt:lpstr>
      <vt:lpstr>Условия употребления запятой</vt:lpstr>
      <vt:lpstr>Условия употребления тире</vt:lpstr>
      <vt:lpstr>Презентация PowerPoint</vt:lpstr>
      <vt:lpstr>Презентация PowerPoint</vt:lpstr>
      <vt:lpstr>Справочная служба русского языка, созданная при поддержке Главы Республики Крым С.В. Аксёнова, начала действовать с января 2022 года 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Юрий</cp:lastModifiedBy>
  <cp:revision>213</cp:revision>
  <dcterms:created xsi:type="dcterms:W3CDTF">2016-11-18T14:12:19Z</dcterms:created>
  <dcterms:modified xsi:type="dcterms:W3CDTF">2024-03-11T06:57:48Z</dcterms:modified>
</cp:coreProperties>
</file>