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79" r:id="rId1"/>
  </p:sldMasterIdLst>
  <p:sldIdLst>
    <p:sldId id="256" r:id="rId2"/>
    <p:sldId id="268" r:id="rId3"/>
    <p:sldId id="275" r:id="rId4"/>
    <p:sldId id="269" r:id="rId5"/>
    <p:sldId id="270" r:id="rId6"/>
    <p:sldId id="271" r:id="rId7"/>
    <p:sldId id="272" r:id="rId8"/>
    <p:sldId id="273" r:id="rId9"/>
    <p:sldId id="257" r:id="rId10"/>
    <p:sldId id="274" r:id="rId11"/>
    <p:sldId id="285" r:id="rId12"/>
    <p:sldId id="289" r:id="rId13"/>
    <p:sldId id="290" r:id="rId14"/>
    <p:sldId id="292" r:id="rId15"/>
    <p:sldId id="302" r:id="rId16"/>
    <p:sldId id="30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66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ADA82-178A-4A85-B06E-9FEBC9F93BB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F2336-8A86-44EC-B827-1F61E9C2E6DB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Использование русского языка как государственного языка РФ</a:t>
          </a:r>
        </a:p>
      </dgm:t>
    </dgm:pt>
    <dgm:pt modelId="{9DF390E0-24FC-4A00-90A5-2566D714DE1C}" type="parTrans" cxnId="{A54E618E-1A7B-407B-8B8C-A8E4891E7029}">
      <dgm:prSet/>
      <dgm:spPr/>
      <dgm:t>
        <a:bodyPr/>
        <a:lstStyle/>
        <a:p>
          <a:endParaRPr lang="ru-RU"/>
        </a:p>
      </dgm:t>
    </dgm:pt>
    <dgm:pt modelId="{13ABACB5-36EA-49CE-B2B2-A289717740D1}" type="sibTrans" cxnId="{A54E618E-1A7B-407B-8B8C-A8E4891E7029}">
      <dgm:prSet/>
      <dgm:spPr/>
      <dgm:t>
        <a:bodyPr/>
        <a:lstStyle/>
        <a:p>
          <a:endParaRPr lang="ru-RU"/>
        </a:p>
      </dgm:t>
    </dgm:pt>
    <dgm:pt modelId="{75D9F9BF-A974-4CEF-85DB-A3A34A523174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Нормативно-правовой аспект</a:t>
          </a:r>
        </a:p>
      </dgm:t>
    </dgm:pt>
    <dgm:pt modelId="{18B415B7-8405-4CC9-AE68-6629788DC413}" type="parTrans" cxnId="{19DE0C52-4274-4874-A59C-647B2CCA1443}">
      <dgm:prSet/>
      <dgm:spPr/>
      <dgm:t>
        <a:bodyPr/>
        <a:lstStyle/>
        <a:p>
          <a:endParaRPr lang="ru-RU"/>
        </a:p>
      </dgm:t>
    </dgm:pt>
    <dgm:pt modelId="{E0BA234A-F917-4870-9DE6-7C64122D318B}" type="sibTrans" cxnId="{19DE0C52-4274-4874-A59C-647B2CCA1443}">
      <dgm:prSet/>
      <dgm:spPr/>
      <dgm:t>
        <a:bodyPr/>
        <a:lstStyle/>
        <a:p>
          <a:endParaRPr lang="ru-RU"/>
        </a:p>
      </dgm:t>
    </dgm:pt>
    <dgm:pt modelId="{2605CDBE-A004-46EC-8767-F54C1792D8C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sz="2800" b="1" dirty="0">
              <a:solidFill>
                <a:schemeClr val="tx1"/>
              </a:solidFill>
            </a:rPr>
            <a:t>Практический аспект: образовательные организации</a:t>
          </a:r>
          <a:endParaRPr lang="ru-RU" sz="1800" b="1" dirty="0">
            <a:solidFill>
              <a:schemeClr val="tx1"/>
            </a:solidFill>
          </a:endParaRPr>
        </a:p>
      </dgm:t>
    </dgm:pt>
    <dgm:pt modelId="{8F15872C-1B3F-458D-B0C8-5B455FA6D1CF}" type="parTrans" cxnId="{D324FF0E-0359-42C4-9D19-655F9ECBA249}">
      <dgm:prSet/>
      <dgm:spPr/>
      <dgm:t>
        <a:bodyPr/>
        <a:lstStyle/>
        <a:p>
          <a:endParaRPr lang="ru-RU"/>
        </a:p>
      </dgm:t>
    </dgm:pt>
    <dgm:pt modelId="{B69211E0-BECC-4440-95D9-5117B9199C80}" type="sibTrans" cxnId="{D324FF0E-0359-42C4-9D19-655F9ECBA249}">
      <dgm:prSet/>
      <dgm:spPr/>
      <dgm:t>
        <a:bodyPr/>
        <a:lstStyle/>
        <a:p>
          <a:endParaRPr lang="ru-RU"/>
        </a:p>
      </dgm:t>
    </dgm:pt>
    <dgm:pt modelId="{5CCBE7F0-196F-40BD-B658-63AE80AC71FF}" type="pres">
      <dgm:prSet presAssocID="{0E6ADA82-178A-4A85-B06E-9FEBC9F93BB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28512BF-ED24-46CD-BDDB-FA7BD5E7844B}" type="pres">
      <dgm:prSet presAssocID="{1DAF2336-8A86-44EC-B827-1F61E9C2E6DB}" presName="root1" presStyleCnt="0"/>
      <dgm:spPr/>
    </dgm:pt>
    <dgm:pt modelId="{A30D6BB6-C04B-46B1-8734-6A9F421E7886}" type="pres">
      <dgm:prSet presAssocID="{1DAF2336-8A86-44EC-B827-1F61E9C2E6DB}" presName="LevelOneTextNode" presStyleLbl="node0" presStyleIdx="0" presStyleCnt="1" custScaleX="146213" custLinFactNeighborX="-61221" custLinFactNeighborY="-727">
        <dgm:presLayoutVars>
          <dgm:chPref val="3"/>
        </dgm:presLayoutVars>
      </dgm:prSet>
      <dgm:spPr/>
    </dgm:pt>
    <dgm:pt modelId="{65B3F594-A3F5-4BDA-9551-C207DC110BBE}" type="pres">
      <dgm:prSet presAssocID="{1DAF2336-8A86-44EC-B827-1F61E9C2E6DB}" presName="level2hierChild" presStyleCnt="0"/>
      <dgm:spPr/>
    </dgm:pt>
    <dgm:pt modelId="{A56317EE-863C-4838-931B-5660CD41C710}" type="pres">
      <dgm:prSet presAssocID="{18B415B7-8405-4CC9-AE68-6629788DC413}" presName="conn2-1" presStyleLbl="parChTrans1D2" presStyleIdx="0" presStyleCnt="2"/>
      <dgm:spPr/>
    </dgm:pt>
    <dgm:pt modelId="{25F573F0-CFD0-4B2F-8C32-DD7D75A2097D}" type="pres">
      <dgm:prSet presAssocID="{18B415B7-8405-4CC9-AE68-6629788DC413}" presName="connTx" presStyleLbl="parChTrans1D2" presStyleIdx="0" presStyleCnt="2"/>
      <dgm:spPr/>
    </dgm:pt>
    <dgm:pt modelId="{7CB184AA-A4D1-4779-9760-6ED360BA89E2}" type="pres">
      <dgm:prSet presAssocID="{75D9F9BF-A974-4CEF-85DB-A3A34A523174}" presName="root2" presStyleCnt="0"/>
      <dgm:spPr/>
    </dgm:pt>
    <dgm:pt modelId="{7BC0FB09-E533-45A0-B711-FC9C86F458AE}" type="pres">
      <dgm:prSet presAssocID="{75D9F9BF-A974-4CEF-85DB-A3A34A523174}" presName="LevelTwoTextNode" presStyleLbl="node2" presStyleIdx="0" presStyleCnt="2" custScaleX="149218" custScaleY="126103" custLinFactNeighborX="-2784" custLinFactNeighborY="-64120">
        <dgm:presLayoutVars>
          <dgm:chPref val="3"/>
        </dgm:presLayoutVars>
      </dgm:prSet>
      <dgm:spPr/>
    </dgm:pt>
    <dgm:pt modelId="{2F98B6E3-25F6-4E4D-B462-3EA6CC7D3FB6}" type="pres">
      <dgm:prSet presAssocID="{75D9F9BF-A974-4CEF-85DB-A3A34A523174}" presName="level3hierChild" presStyleCnt="0"/>
      <dgm:spPr/>
    </dgm:pt>
    <dgm:pt modelId="{6D43CAB3-089C-4707-A19B-7757A68B412A}" type="pres">
      <dgm:prSet presAssocID="{8F15872C-1B3F-458D-B0C8-5B455FA6D1CF}" presName="conn2-1" presStyleLbl="parChTrans1D2" presStyleIdx="1" presStyleCnt="2"/>
      <dgm:spPr/>
    </dgm:pt>
    <dgm:pt modelId="{5F18455F-9911-45E1-A48E-3782B1A7FA23}" type="pres">
      <dgm:prSet presAssocID="{8F15872C-1B3F-458D-B0C8-5B455FA6D1CF}" presName="connTx" presStyleLbl="parChTrans1D2" presStyleIdx="1" presStyleCnt="2"/>
      <dgm:spPr/>
    </dgm:pt>
    <dgm:pt modelId="{EEB4927C-5A0A-4759-8AED-373CDD7AA089}" type="pres">
      <dgm:prSet presAssocID="{2605CDBE-A004-46EC-8767-F54C1792D8CC}" presName="root2" presStyleCnt="0"/>
      <dgm:spPr/>
    </dgm:pt>
    <dgm:pt modelId="{45DEF0EB-9803-4360-A676-9A743DC1F5C4}" type="pres">
      <dgm:prSet presAssocID="{2605CDBE-A004-46EC-8767-F54C1792D8CC}" presName="LevelTwoTextNode" presStyleLbl="node2" presStyleIdx="1" presStyleCnt="2" custScaleX="149218" custScaleY="139888" custLinFactNeighborX="-2783" custLinFactNeighborY="39459">
        <dgm:presLayoutVars>
          <dgm:chPref val="3"/>
        </dgm:presLayoutVars>
      </dgm:prSet>
      <dgm:spPr/>
    </dgm:pt>
    <dgm:pt modelId="{3F427FCC-6247-495F-ADDC-A6E8FE917A12}" type="pres">
      <dgm:prSet presAssocID="{2605CDBE-A004-46EC-8767-F54C1792D8CC}" presName="level3hierChild" presStyleCnt="0"/>
      <dgm:spPr/>
    </dgm:pt>
  </dgm:ptLst>
  <dgm:cxnLst>
    <dgm:cxn modelId="{D324FF0E-0359-42C4-9D19-655F9ECBA249}" srcId="{1DAF2336-8A86-44EC-B827-1F61E9C2E6DB}" destId="{2605CDBE-A004-46EC-8767-F54C1792D8CC}" srcOrd="1" destOrd="0" parTransId="{8F15872C-1B3F-458D-B0C8-5B455FA6D1CF}" sibTransId="{B69211E0-BECC-4440-95D9-5117B9199C80}"/>
    <dgm:cxn modelId="{87AE3919-5B40-42C3-89AB-5FBA70CF4943}" type="presOf" srcId="{18B415B7-8405-4CC9-AE68-6629788DC413}" destId="{A56317EE-863C-4838-931B-5660CD41C710}" srcOrd="0" destOrd="0" presId="urn:microsoft.com/office/officeart/2008/layout/HorizontalMultiLevelHierarchy"/>
    <dgm:cxn modelId="{0CC47F2E-2F04-4601-AE3D-82B0938B039C}" type="presOf" srcId="{8F15872C-1B3F-458D-B0C8-5B455FA6D1CF}" destId="{6D43CAB3-089C-4707-A19B-7757A68B412A}" srcOrd="0" destOrd="0" presId="urn:microsoft.com/office/officeart/2008/layout/HorizontalMultiLevelHierarchy"/>
    <dgm:cxn modelId="{1F67A45E-59FD-490D-9246-24C2822A731C}" type="presOf" srcId="{2605CDBE-A004-46EC-8767-F54C1792D8CC}" destId="{45DEF0EB-9803-4360-A676-9A743DC1F5C4}" srcOrd="0" destOrd="0" presId="urn:microsoft.com/office/officeart/2008/layout/HorizontalMultiLevelHierarchy"/>
    <dgm:cxn modelId="{19DE0C52-4274-4874-A59C-647B2CCA1443}" srcId="{1DAF2336-8A86-44EC-B827-1F61E9C2E6DB}" destId="{75D9F9BF-A974-4CEF-85DB-A3A34A523174}" srcOrd="0" destOrd="0" parTransId="{18B415B7-8405-4CC9-AE68-6629788DC413}" sibTransId="{E0BA234A-F917-4870-9DE6-7C64122D318B}"/>
    <dgm:cxn modelId="{715C3D86-ACA0-4CB8-BE97-BFA42AF6D758}" type="presOf" srcId="{1DAF2336-8A86-44EC-B827-1F61E9C2E6DB}" destId="{A30D6BB6-C04B-46B1-8734-6A9F421E7886}" srcOrd="0" destOrd="0" presId="urn:microsoft.com/office/officeart/2008/layout/HorizontalMultiLevelHierarchy"/>
    <dgm:cxn modelId="{A54E618E-1A7B-407B-8B8C-A8E4891E7029}" srcId="{0E6ADA82-178A-4A85-B06E-9FEBC9F93BB8}" destId="{1DAF2336-8A86-44EC-B827-1F61E9C2E6DB}" srcOrd="0" destOrd="0" parTransId="{9DF390E0-24FC-4A00-90A5-2566D714DE1C}" sibTransId="{13ABACB5-36EA-49CE-B2B2-A289717740D1}"/>
    <dgm:cxn modelId="{54BA9ED0-B909-49AC-A777-85629B577BEB}" type="presOf" srcId="{0E6ADA82-178A-4A85-B06E-9FEBC9F93BB8}" destId="{5CCBE7F0-196F-40BD-B658-63AE80AC71FF}" srcOrd="0" destOrd="0" presId="urn:microsoft.com/office/officeart/2008/layout/HorizontalMultiLevelHierarchy"/>
    <dgm:cxn modelId="{DBD6D8DC-B5CF-4977-9D00-25D3F1E4BCCF}" type="presOf" srcId="{8F15872C-1B3F-458D-B0C8-5B455FA6D1CF}" destId="{5F18455F-9911-45E1-A48E-3782B1A7FA23}" srcOrd="1" destOrd="0" presId="urn:microsoft.com/office/officeart/2008/layout/HorizontalMultiLevelHierarchy"/>
    <dgm:cxn modelId="{051B77DE-D858-4300-8C07-3100A1BCA031}" type="presOf" srcId="{75D9F9BF-A974-4CEF-85DB-A3A34A523174}" destId="{7BC0FB09-E533-45A0-B711-FC9C86F458AE}" srcOrd="0" destOrd="0" presId="urn:microsoft.com/office/officeart/2008/layout/HorizontalMultiLevelHierarchy"/>
    <dgm:cxn modelId="{D6843AF0-6E9A-420C-9BCF-2551947378D1}" type="presOf" srcId="{18B415B7-8405-4CC9-AE68-6629788DC413}" destId="{25F573F0-CFD0-4B2F-8C32-DD7D75A2097D}" srcOrd="1" destOrd="0" presId="urn:microsoft.com/office/officeart/2008/layout/HorizontalMultiLevelHierarchy"/>
    <dgm:cxn modelId="{76B1DE35-0D28-4CD7-A20F-F5FA7BF09D3A}" type="presParOf" srcId="{5CCBE7F0-196F-40BD-B658-63AE80AC71FF}" destId="{728512BF-ED24-46CD-BDDB-FA7BD5E7844B}" srcOrd="0" destOrd="0" presId="urn:microsoft.com/office/officeart/2008/layout/HorizontalMultiLevelHierarchy"/>
    <dgm:cxn modelId="{5CFAF8D8-30AA-49EA-B855-6034D15E665C}" type="presParOf" srcId="{728512BF-ED24-46CD-BDDB-FA7BD5E7844B}" destId="{A30D6BB6-C04B-46B1-8734-6A9F421E7886}" srcOrd="0" destOrd="0" presId="urn:microsoft.com/office/officeart/2008/layout/HorizontalMultiLevelHierarchy"/>
    <dgm:cxn modelId="{71407648-ACF2-4C81-AF49-487D55148112}" type="presParOf" srcId="{728512BF-ED24-46CD-BDDB-FA7BD5E7844B}" destId="{65B3F594-A3F5-4BDA-9551-C207DC110BBE}" srcOrd="1" destOrd="0" presId="urn:microsoft.com/office/officeart/2008/layout/HorizontalMultiLevelHierarchy"/>
    <dgm:cxn modelId="{930B8468-2ACD-47EF-B7E3-14CE7B9DD8BB}" type="presParOf" srcId="{65B3F594-A3F5-4BDA-9551-C207DC110BBE}" destId="{A56317EE-863C-4838-931B-5660CD41C710}" srcOrd="0" destOrd="0" presId="urn:microsoft.com/office/officeart/2008/layout/HorizontalMultiLevelHierarchy"/>
    <dgm:cxn modelId="{9173C11D-93E2-47DC-8171-CE71F564115B}" type="presParOf" srcId="{A56317EE-863C-4838-931B-5660CD41C710}" destId="{25F573F0-CFD0-4B2F-8C32-DD7D75A2097D}" srcOrd="0" destOrd="0" presId="urn:microsoft.com/office/officeart/2008/layout/HorizontalMultiLevelHierarchy"/>
    <dgm:cxn modelId="{E1F557E1-9839-495C-8A20-D25FCF297A5C}" type="presParOf" srcId="{65B3F594-A3F5-4BDA-9551-C207DC110BBE}" destId="{7CB184AA-A4D1-4779-9760-6ED360BA89E2}" srcOrd="1" destOrd="0" presId="urn:microsoft.com/office/officeart/2008/layout/HorizontalMultiLevelHierarchy"/>
    <dgm:cxn modelId="{50E446C0-292E-4E32-8FD0-35E092592CD5}" type="presParOf" srcId="{7CB184AA-A4D1-4779-9760-6ED360BA89E2}" destId="{7BC0FB09-E533-45A0-B711-FC9C86F458AE}" srcOrd="0" destOrd="0" presId="urn:microsoft.com/office/officeart/2008/layout/HorizontalMultiLevelHierarchy"/>
    <dgm:cxn modelId="{48369606-4145-49BD-B7CC-2D87C314058F}" type="presParOf" srcId="{7CB184AA-A4D1-4779-9760-6ED360BA89E2}" destId="{2F98B6E3-25F6-4E4D-B462-3EA6CC7D3FB6}" srcOrd="1" destOrd="0" presId="urn:microsoft.com/office/officeart/2008/layout/HorizontalMultiLevelHierarchy"/>
    <dgm:cxn modelId="{4D31A349-6243-45D8-B37A-8E1D81457CBC}" type="presParOf" srcId="{65B3F594-A3F5-4BDA-9551-C207DC110BBE}" destId="{6D43CAB3-089C-4707-A19B-7757A68B412A}" srcOrd="2" destOrd="0" presId="urn:microsoft.com/office/officeart/2008/layout/HorizontalMultiLevelHierarchy"/>
    <dgm:cxn modelId="{C522F323-FCEF-45D1-A665-73305AD6B151}" type="presParOf" srcId="{6D43CAB3-089C-4707-A19B-7757A68B412A}" destId="{5F18455F-9911-45E1-A48E-3782B1A7FA23}" srcOrd="0" destOrd="0" presId="urn:microsoft.com/office/officeart/2008/layout/HorizontalMultiLevelHierarchy"/>
    <dgm:cxn modelId="{EC6B9D08-CF57-4576-BC68-757ED47A1D63}" type="presParOf" srcId="{65B3F594-A3F5-4BDA-9551-C207DC110BBE}" destId="{EEB4927C-5A0A-4759-8AED-373CDD7AA089}" srcOrd="3" destOrd="0" presId="urn:microsoft.com/office/officeart/2008/layout/HorizontalMultiLevelHierarchy"/>
    <dgm:cxn modelId="{A50D04D6-075B-47FA-9D95-7486D59B7C92}" type="presParOf" srcId="{EEB4927C-5A0A-4759-8AED-373CDD7AA089}" destId="{45DEF0EB-9803-4360-A676-9A743DC1F5C4}" srcOrd="0" destOrd="0" presId="urn:microsoft.com/office/officeart/2008/layout/HorizontalMultiLevelHierarchy"/>
    <dgm:cxn modelId="{DB04EE2E-FC81-4A57-8987-A9A7F59E4A07}" type="presParOf" srcId="{EEB4927C-5A0A-4759-8AED-373CDD7AA089}" destId="{3F427FCC-6247-495F-ADDC-A6E8FE917A1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3CAB3-089C-4707-A19B-7757A68B412A}">
      <dsp:nvSpPr>
        <dsp:cNvPr id="0" name=""/>
        <dsp:cNvSpPr/>
      </dsp:nvSpPr>
      <dsp:spPr>
        <a:xfrm>
          <a:off x="2689010" y="2289035"/>
          <a:ext cx="1023730" cy="1004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865" y="0"/>
              </a:lnTo>
              <a:lnTo>
                <a:pt x="511865" y="1004877"/>
              </a:lnTo>
              <a:lnTo>
                <a:pt x="1023730" y="100487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165013" y="2755611"/>
        <a:ext cx="71725" cy="71725"/>
      </dsp:txXfrm>
    </dsp:sp>
    <dsp:sp modelId="{A56317EE-863C-4838-931B-5660CD41C710}">
      <dsp:nvSpPr>
        <dsp:cNvPr id="0" name=""/>
        <dsp:cNvSpPr/>
      </dsp:nvSpPr>
      <dsp:spPr>
        <a:xfrm>
          <a:off x="2689010" y="1018649"/>
          <a:ext cx="1023702" cy="1270385"/>
        </a:xfrm>
        <a:custGeom>
          <a:avLst/>
          <a:gdLst/>
          <a:ahLst/>
          <a:cxnLst/>
          <a:rect l="0" t="0" r="0" b="0"/>
          <a:pathLst>
            <a:path>
              <a:moveTo>
                <a:pt x="0" y="1270385"/>
              </a:moveTo>
              <a:lnTo>
                <a:pt x="511851" y="1270385"/>
              </a:lnTo>
              <a:lnTo>
                <a:pt x="511851" y="0"/>
              </a:lnTo>
              <a:lnTo>
                <a:pt x="102370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160073" y="1613054"/>
        <a:ext cx="81575" cy="81575"/>
      </dsp:txXfrm>
    </dsp:sp>
    <dsp:sp modelId="{A30D6BB6-C04B-46B1-8734-6A9F421E7886}">
      <dsp:nvSpPr>
        <dsp:cNvPr id="0" name=""/>
        <dsp:cNvSpPr/>
      </dsp:nvSpPr>
      <dsp:spPr>
        <a:xfrm rot="16200000">
          <a:off x="-235929" y="1653130"/>
          <a:ext cx="4578070" cy="1271809"/>
        </a:xfrm>
        <a:prstGeom prst="rect">
          <a:avLst/>
        </a:prstGeom>
        <a:solidFill>
          <a:schemeClr val="bg2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Использование русского языка как государственного языка РФ</a:t>
          </a:r>
        </a:p>
      </dsp:txBody>
      <dsp:txXfrm>
        <a:off x="-235929" y="1653130"/>
        <a:ext cx="4578070" cy="1271809"/>
      </dsp:txXfrm>
    </dsp:sp>
    <dsp:sp modelId="{7BC0FB09-E533-45A0-B711-FC9C86F458AE}">
      <dsp:nvSpPr>
        <dsp:cNvPr id="0" name=""/>
        <dsp:cNvSpPr/>
      </dsp:nvSpPr>
      <dsp:spPr>
        <a:xfrm>
          <a:off x="3712712" y="470206"/>
          <a:ext cx="4257269" cy="1096885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tx1"/>
              </a:solidFill>
            </a:rPr>
            <a:t>Нормативно-правовой аспект</a:t>
          </a:r>
        </a:p>
      </dsp:txBody>
      <dsp:txXfrm>
        <a:off x="3712712" y="470206"/>
        <a:ext cx="4257269" cy="1096885"/>
      </dsp:txXfrm>
    </dsp:sp>
    <dsp:sp modelId="{45DEF0EB-9803-4360-A676-9A743DC1F5C4}">
      <dsp:nvSpPr>
        <dsp:cNvPr id="0" name=""/>
        <dsp:cNvSpPr/>
      </dsp:nvSpPr>
      <dsp:spPr>
        <a:xfrm>
          <a:off x="3712741" y="2685515"/>
          <a:ext cx="4257269" cy="1216792"/>
        </a:xfrm>
        <a:prstGeom prst="rect">
          <a:avLst/>
        </a:prstGeom>
        <a:solidFill>
          <a:schemeClr val="bg1">
            <a:lumMod val="8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1"/>
              </a:solidFill>
            </a:rPr>
            <a:t>Практический аспект: образовательные организации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712741" y="2685515"/>
        <a:ext cx="4257269" cy="1216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8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7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60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466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203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802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77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73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2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0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5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92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13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65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3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2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3984-5D72-4EF6-9580-9EE0866B27E3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64DA76-4B76-4FFB-89DA-92B0D78C4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6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251013"/>
            <a:ext cx="8915399" cy="408916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Русский язык как государственный язык</a:t>
            </a:r>
            <a:br>
              <a:rPr lang="ru-RU" sz="4800" dirty="0"/>
            </a:br>
            <a:r>
              <a:rPr lang="ru-RU" dirty="0"/>
              <a:t>Российской Федерации</a:t>
            </a:r>
            <a:endParaRPr lang="ru-RU" sz="4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8588" y="5009882"/>
            <a:ext cx="7640824" cy="1575097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b="1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Дорофеев Юрий Владимирович, доктор филологических наук, проректор по научной работе, председатель предметной комиссии ЕГЭ по русскому языку Республики Крым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50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7142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Федеральный закон от 1.06.2005 г. № 53-ФЗ «О государственном языке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Российской Федерации»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(с изменениями)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132856"/>
            <a:ext cx="9997440" cy="4115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b="1" u="sng" dirty="0"/>
              <a:t>Нормы современного русского литературного языка:</a:t>
            </a:r>
          </a:p>
          <a:p>
            <a:pPr marL="539496" indent="-457200" algn="just">
              <a:buAutoNum type="arabicPeriod"/>
            </a:pPr>
            <a:r>
              <a:rPr lang="ru-RU" sz="2400" dirty="0"/>
              <a:t>Фонетические – акцентологические и орфоэпические.</a:t>
            </a:r>
          </a:p>
          <a:p>
            <a:pPr marL="539496" indent="-457200">
              <a:buAutoNum type="arabicPeriod"/>
            </a:pPr>
            <a:r>
              <a:rPr lang="ru-RU" sz="2400" dirty="0"/>
              <a:t>Грамматические: морфологические, словообразовательные, синтаксические.</a:t>
            </a:r>
          </a:p>
          <a:p>
            <a:pPr marL="539496" indent="-457200" algn="just">
              <a:buAutoNum type="arabicPeriod"/>
            </a:pPr>
            <a:r>
              <a:rPr lang="ru-RU" sz="2400" dirty="0"/>
              <a:t>Лексические (речевые).</a:t>
            </a:r>
          </a:p>
          <a:p>
            <a:pPr marL="539496" indent="-457200" algn="just">
              <a:buAutoNum type="arabicPeriod"/>
            </a:pPr>
            <a:r>
              <a:rPr lang="ru-RU" sz="2400" dirty="0"/>
              <a:t>Орфографические и пунктуационные.</a:t>
            </a:r>
          </a:p>
          <a:p>
            <a:pPr marL="539496" indent="-457200" algn="just">
              <a:buAutoNum type="arabicPeriod"/>
            </a:pPr>
            <a:r>
              <a:rPr lang="ru-RU" sz="2400" dirty="0"/>
              <a:t>Стилистические.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33362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Русский язык как государственный язык РФ: практический аспект 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(образовательные организации)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276872"/>
            <a:ext cx="9997440" cy="397152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</a:rPr>
              <a:t>Обеспечение права граждан на пользование государственным языком РФ – </a:t>
            </a:r>
          </a:p>
          <a:p>
            <a:pPr marL="82296" indent="0" algn="just">
              <a:buNone/>
            </a:pPr>
            <a:endParaRPr lang="ru-RU" sz="2800" dirty="0"/>
          </a:p>
          <a:p>
            <a:pPr marL="82296" indent="0" algn="just">
              <a:buNone/>
            </a:pPr>
            <a:r>
              <a:rPr lang="ru-RU" sz="2800" dirty="0"/>
              <a:t>создание языковой и визуальной среды в образовательной организации.</a:t>
            </a:r>
          </a:p>
          <a:p>
            <a:pPr marL="82296" indent="0"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7807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3681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Создание языковой среды в образовательной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132856"/>
            <a:ext cx="9997440" cy="4104456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3200" b="1" dirty="0"/>
              <a:t>Введение единого речевого режима в ОО</a:t>
            </a:r>
          </a:p>
          <a:p>
            <a:pPr marL="82296" indent="0" algn="just">
              <a:buNone/>
            </a:pPr>
            <a:endParaRPr lang="ru-RU" sz="4200" dirty="0"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ru-RU" sz="3600" dirty="0">
                <a:solidFill>
                  <a:schemeClr val="tx1"/>
                </a:solidFill>
                <a:cs typeface="Times New Roman" panose="02020603050405020304" pitchFamily="18" charset="0"/>
              </a:rPr>
              <a:t>Единый речевой режим – </a:t>
            </a: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это система требований, регламентирующих  деятельность участников образовательного процесса в целях обеспечения условий для оптимального речевого развития учащихся. Эта система предполагает соблюдение ВСЕМИ участниками  образовательного процесса речевых норм, воспитание речевой культуры,  грамотное оформление всех материалов,  документов, наглядной  агитации в учреждении.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00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3681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Создание языковой среды в образовательной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1929" y="1416676"/>
            <a:ext cx="10369655" cy="4820636"/>
          </a:xfrm>
        </p:spPr>
        <p:txBody>
          <a:bodyPr>
            <a:normAutofit lnSpcReduction="10000"/>
          </a:bodyPr>
          <a:lstStyle/>
          <a:p>
            <a:r>
              <a:rPr lang="ru-RU" sz="2400" b="1" dirty="0"/>
              <a:t>А. Требования к устной и письменной речи</a:t>
            </a:r>
            <a:endParaRPr lang="ru-RU" sz="2400" dirty="0"/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… Формирование речевой культуры подрастающего поколения как необходимое условие подготовки молодежи к полноценной трудовой деятельности призвана обеспечить, прежде всего, школа…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Необходима такая постановка преподавания всех предметов в школе, при которой воспитание речевой культуры учащихся осуществляется в единстве, общими силами всех учителей; требования, предъявляемые на уроках русского языка, должны поддерживаться учителями всех предметов… Администрации школы необходимо направлять, координировать и контролировать работу по осуществлению единого речевого режима в школе…</a:t>
            </a:r>
          </a:p>
          <a:p>
            <a:endParaRPr lang="ru-RU" sz="2400" dirty="0"/>
          </a:p>
          <a:p>
            <a:pPr marL="82296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56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1378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Создание языковой среды в образовательной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6871" y="1493949"/>
            <a:ext cx="9997440" cy="51297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dirty="0"/>
              <a:t>Итоговый документ Всероссийской конференции</a:t>
            </a:r>
            <a:endParaRPr lang="ru-RU" sz="2000" dirty="0"/>
          </a:p>
          <a:p>
            <a:pPr marL="0" indent="0" algn="ctr">
              <a:buNone/>
            </a:pPr>
            <a:r>
              <a:rPr lang="ru-RU" sz="2000" b="1" dirty="0"/>
              <a:t>«Соблюдение единого речевого режима в основной и средней (полной) школе с русским как неродным языком обучения» (6-7 ноября 2015 г.)</a:t>
            </a:r>
            <a:endParaRPr lang="ru-RU" sz="2000" dirty="0"/>
          </a:p>
          <a:p>
            <a:pPr marL="0" indent="0" algn="ctr">
              <a:buNone/>
            </a:pPr>
            <a:r>
              <a:rPr lang="ru-RU" sz="2000" dirty="0"/>
              <a:t> </a:t>
            </a:r>
          </a:p>
          <a:p>
            <a:pPr marL="0" indent="0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«</a:t>
            </a:r>
            <a:r>
              <a:rPr lang="ru-RU" sz="2000" dirty="0">
                <a:solidFill>
                  <a:schemeClr val="tx1"/>
                </a:solidFill>
              </a:rPr>
              <a:t>Участники Всероссийской конференции считают необходимым поддержать введение новой формулировки понятия «единый речевой режим», отражающей современное понимание проблемы и актуальные требования, предъявляемые к форме и содержанию учебного процесса в школе. Участники конференции согласны с тем, что </a:t>
            </a:r>
            <a:r>
              <a:rPr lang="ru-RU" sz="2000" b="1" dirty="0">
                <a:solidFill>
                  <a:schemeClr val="tx1"/>
                </a:solidFill>
              </a:rPr>
              <a:t>единый речевой режим </a:t>
            </a:r>
            <a:r>
              <a:rPr lang="ru-RU" sz="2000" dirty="0">
                <a:solidFill>
                  <a:schemeClr val="tx1"/>
                </a:solidFill>
              </a:rPr>
              <a:t>следует понимать как комплекс мер, направленных на формирование универсальных умений, обеспечивающих речевые, языковые и социокультурные компетенции и способствующих созданию единой образовательной среды».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82296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870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1378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Создание языковой среды в образовательной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6871" y="1493949"/>
            <a:ext cx="9997440" cy="5129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Включает в себя не только процесс обучения или визуальную среду, но и ведение документации образовательной организации, сайта образовательной организации, устную речь обучающихся и педагогов.</a:t>
            </a: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Является одним из факторов, обеспечивающих не только соответствующий уровень использования русского языка как государственного, но и способствует успешной сдаче  ГИА</a:t>
            </a:r>
          </a:p>
          <a:p>
            <a:pPr marL="0" indent="0" algn="ctr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Обеспечивает </a:t>
            </a:r>
            <a:r>
              <a:rPr lang="ru-RU" sz="2000" dirty="0"/>
              <a:t>единство воспитательных, обучающих и развивающих целей и задач в плане формирования коммуникативных навыков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82296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85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113788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Государственный язык Российской Федерации подлежит обязательному использованию: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6871" y="1493949"/>
            <a:ext cx="9997440" cy="512972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1) </a:t>
            </a:r>
            <a:r>
              <a:rPr lang="ru-RU" dirty="0"/>
              <a:t>в деятельности федеральных органов государственной власти, органов государственной власти субъектов Российской Федерации, иных государственных органов, органов местного самоуправления, организаций всех форм собственности, в том числе в деятельности по ведению делопроизводства;</a:t>
            </a:r>
          </a:p>
          <a:p>
            <a:pPr marL="0" indent="0">
              <a:buNone/>
            </a:pPr>
            <a:r>
              <a:rPr lang="ru-RU" dirty="0"/>
              <a:t>2) в наименованиях федеральных органов государственной власти, органов государственной власти субъектов Российской Федерации, иных государственных органов, органов местного самоуправления, организаций всех форм собственности;</a:t>
            </a:r>
          </a:p>
          <a:p>
            <a:pPr marL="0" indent="0">
              <a:buNone/>
            </a:pPr>
            <a:r>
              <a:rPr lang="ru-RU" dirty="0"/>
              <a:t>3) при подготовке и проведении выборов и референдумов;</a:t>
            </a:r>
          </a:p>
          <a:p>
            <a:pPr marL="0" indent="0">
              <a:buNone/>
            </a:pPr>
            <a:r>
              <a:rPr lang="ru-RU" dirty="0"/>
              <a:t>4) в конституционном, гражданском, уголовном, административном судопроизводстве, судопроизводстве в арбитражных судах, делопроизводстве в федеральных судах, судопроизводстве и делопроизводстве у мировых судей и в других судах субъектов Российской Федерации;</a:t>
            </a:r>
          </a:p>
          <a:p>
            <a:pPr marL="0" indent="0">
              <a:buNone/>
            </a:pPr>
            <a:r>
              <a:rPr lang="ru-RU" dirty="0"/>
              <a:t>5) при официальном опубликовании международных договоров Российской Федерации, а также законов и иных нормативных правовых актов;</a:t>
            </a:r>
          </a:p>
          <a:p>
            <a:pPr marL="0" indent="0">
              <a:buNone/>
            </a:pPr>
            <a:r>
              <a:rPr lang="ru-RU" dirty="0"/>
              <a:t>6) во взаимоотношениях федеральных органов государственной власти, органов государственной власти субъектов Российской Федерации, иных государственных органов, органов местного самоуправления, организаций всех форм собственности и граждан Российской Федерации, иностранных граждан, лиц без гражданства, общественных объединений;</a:t>
            </a:r>
          </a:p>
          <a:p>
            <a:pPr marL="0" indent="0">
              <a:buNone/>
            </a:pPr>
            <a:r>
              <a:rPr lang="ru-RU" dirty="0"/>
              <a:t>7) при написании наименований географических объектов, нанесении надписей на дорожные знаки;</a:t>
            </a:r>
          </a:p>
          <a:p>
            <a:pPr marL="82296" indent="0" algn="just">
              <a:buNone/>
            </a:pPr>
            <a:r>
              <a:rPr lang="ru-RU" dirty="0"/>
              <a:t>8) при оформлении документов, удостоверяющих личность гражданина Российской Федерации, изготовлении бланков свидетельств о государственной регистрации актов гражданского состояния, оформлении документов об образовании и (или) о квалификации;</a:t>
            </a:r>
          </a:p>
          <a:p>
            <a:pPr marL="82296" indent="0" algn="just">
              <a:buNone/>
            </a:pPr>
            <a:r>
              <a:rPr lang="ru-RU" dirty="0"/>
              <a:t>9) в продукции средств массовой информации;</a:t>
            </a:r>
          </a:p>
          <a:p>
            <a:pPr marL="82296" indent="0" algn="just">
              <a:buNone/>
            </a:pPr>
            <a:r>
              <a:rPr lang="ru-RU" dirty="0"/>
              <a:t>10) в рекламе.</a:t>
            </a:r>
          </a:p>
        </p:txBody>
      </p:sp>
    </p:spTree>
    <p:extLst>
      <p:ext uri="{BB962C8B-B14F-4D97-AF65-F5344CB8AC3E}">
        <p14:creationId xmlns:p14="http://schemas.microsoft.com/office/powerpoint/2010/main" val="423740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0047" y="270457"/>
            <a:ext cx="8911687" cy="135228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Использование русского языка как государственного языка Российской Федерации: нормативные и правовые документы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846"/>
              </p:ext>
            </p:extLst>
          </p:nvPr>
        </p:nvGraphicFramePr>
        <p:xfrm>
          <a:off x="1810436" y="1957588"/>
          <a:ext cx="9999133" cy="458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481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D59C1-9D19-4A5C-BD75-3E7A3807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Институты поддержки русского языка как государственного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7461ED-7238-47C3-A1EA-F44CC3A77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Совет при Президенте Российской Федерации по реализации государственной политики в сфере поддержки русского языка и языков народов Российской Федерации</a:t>
            </a:r>
          </a:p>
          <a:p>
            <a:r>
              <a:rPr lang="ru-RU" sz="2400" dirty="0"/>
              <a:t>Правительственная комиссия по русскому языку</a:t>
            </a:r>
          </a:p>
          <a:p>
            <a:r>
              <a:rPr lang="ru-RU" sz="2400" dirty="0"/>
              <a:t>Федеральные и региональные целевые программы</a:t>
            </a:r>
          </a:p>
          <a:p>
            <a:r>
              <a:rPr lang="ru-RU" sz="2400" dirty="0"/>
              <a:t>Система образования Российской 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58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Русский язык как государственный язык РФ: нормативно-правовой аспект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1539216"/>
            <a:ext cx="9997440" cy="49796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Нормативные документы и материалы, регулирующие вопросы использования русского языка как государственного языка Российской Федерации</a:t>
            </a:r>
          </a:p>
          <a:p>
            <a:pPr marL="0" indent="0">
              <a:buNone/>
            </a:pPr>
            <a:r>
              <a:rPr lang="ru-RU" sz="2400" dirty="0"/>
              <a:t>1. Конституция Российской Федерации (Принята всенародным голосованием 12 декабря 1993 года изменениями, одобренными в ходе общероссийского голосования 1 июля 2020 года)</a:t>
            </a:r>
            <a:endParaRPr lang="ru-RU" sz="2400" b="1" dirty="0"/>
          </a:p>
          <a:p>
            <a:pPr marL="82296" indent="0" algn="just">
              <a:buNone/>
            </a:pPr>
            <a:r>
              <a:rPr lang="ru-RU" sz="2400" dirty="0"/>
              <a:t>2. Федеральный закон от 1 июня 2005 г. № 53-ФЗ «О государственном языке Российской Федерации» (с изменениями).</a:t>
            </a:r>
          </a:p>
          <a:p>
            <a:pPr marL="82296" indent="0" algn="just">
              <a:buNone/>
            </a:pPr>
            <a:r>
              <a:rPr lang="ru-RU" sz="2400" dirty="0"/>
              <a:t>3. Федеральный закон «О языках народов Российской Федерации» (с изменениями).</a:t>
            </a:r>
          </a:p>
        </p:txBody>
      </p:sp>
    </p:spTree>
    <p:extLst>
      <p:ext uri="{BB962C8B-B14F-4D97-AF65-F5344CB8AC3E}">
        <p14:creationId xmlns:p14="http://schemas.microsoft.com/office/powerpoint/2010/main" val="2898996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188640"/>
            <a:ext cx="999744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Русский язык как государственный язык РФ: нормативно-правовой аспект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1700808"/>
            <a:ext cx="9997440" cy="4824536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</a:rPr>
              <a:t>Нормативные документы и материалы, регулирующие вопросы всестороннего применения, распространения и продвижения русского языка в сфере образования</a:t>
            </a:r>
            <a:endParaRPr lang="ru-RU" sz="2800" dirty="0"/>
          </a:p>
          <a:p>
            <a:pPr algn="just"/>
            <a:r>
              <a:rPr lang="ru-RU" sz="2400" dirty="0"/>
              <a:t>Федеральный закон «Об образовании в Российской Федерации» от 29.12.2012 N 273-ФЗ</a:t>
            </a:r>
          </a:p>
          <a:p>
            <a:pPr algn="just"/>
            <a:r>
              <a:rPr lang="ru-RU" sz="2400" dirty="0"/>
              <a:t>Закон Республики Крым от 06 июля 2015 года № 131-ЗРК/2015 «Об образовании в Республике Крым»</a:t>
            </a:r>
          </a:p>
          <a:p>
            <a:pPr algn="just"/>
            <a:r>
              <a:rPr lang="ru-RU" sz="2400" dirty="0"/>
              <a:t>ФГОС</a:t>
            </a:r>
          </a:p>
        </p:txBody>
      </p:sp>
    </p:spTree>
    <p:extLst>
      <p:ext uri="{BB962C8B-B14F-4D97-AF65-F5344CB8AC3E}">
        <p14:creationId xmlns:p14="http://schemas.microsoft.com/office/powerpoint/2010/main" val="286953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7142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Федеральный закон от 1.06.2005 г. № 53-ФЗ «О государственном языке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Российской Федерации»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(с изменениями)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132856"/>
            <a:ext cx="9997440" cy="4115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b="1" i="1" dirty="0"/>
              <a:t>Ст.1. Русский язык как государственный язык Российской Федерации:</a:t>
            </a:r>
          </a:p>
          <a:p>
            <a:pPr algn="just"/>
            <a:r>
              <a:rPr lang="ru-RU" sz="2400" dirty="0"/>
              <a:t>1) вся территория Российской Федерации;</a:t>
            </a:r>
          </a:p>
          <a:p>
            <a:pPr algn="just"/>
            <a:r>
              <a:rPr lang="ru-RU" sz="2400" dirty="0"/>
              <a:t>2) обязательность использования в указанных сферах;</a:t>
            </a:r>
          </a:p>
          <a:p>
            <a:pPr algn="just"/>
            <a:r>
              <a:rPr lang="ru-RU" sz="2400" dirty="0"/>
              <a:t>3) порядок утверждения норм СРЛЯ – Правительство РФ;</a:t>
            </a:r>
          </a:p>
          <a:p>
            <a:pPr algn="just"/>
            <a:r>
              <a:rPr lang="ru-RU" sz="2400" dirty="0"/>
              <a:t>4) роль РЯ – взаимопонимание, укрепление межнациональных связей в государстве;</a:t>
            </a:r>
          </a:p>
          <a:p>
            <a:pPr algn="just"/>
            <a:r>
              <a:rPr lang="ru-RU" sz="2400" dirty="0"/>
              <a:t>5) обязательность НЕ отрицает или умаляет прав на пользование языками народов РФ.</a:t>
            </a:r>
          </a:p>
        </p:txBody>
      </p:sp>
    </p:spTree>
    <p:extLst>
      <p:ext uri="{BB962C8B-B14F-4D97-AF65-F5344CB8AC3E}">
        <p14:creationId xmlns:p14="http://schemas.microsoft.com/office/powerpoint/2010/main" val="279105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7142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Федеральный закон от 1.06.2005 г. № 53-ФЗ «О государственном языке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Российской Федерации»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(с изменениями)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132856"/>
            <a:ext cx="9997440" cy="439248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b="1" i="1" dirty="0"/>
              <a:t>Ст.5. Обеспечение права граждан Российской Федерации на пользование государственным языком Российской Федерации</a:t>
            </a:r>
          </a:p>
          <a:p>
            <a:pPr marL="82296" indent="0" algn="just">
              <a:buNone/>
            </a:pPr>
            <a:r>
              <a:rPr lang="ru-RU" sz="2000" dirty="0"/>
              <a:t>1. Обеспечение права граждан Российской Федерации на пользование государственным языком Российской Федерации предусматривает:</a:t>
            </a:r>
          </a:p>
          <a:p>
            <a:pPr algn="just"/>
            <a:r>
              <a:rPr lang="ru-RU" sz="2000" dirty="0"/>
              <a:t>1) </a:t>
            </a:r>
            <a:r>
              <a:rPr lang="ru-RU" sz="2000" u="sng" dirty="0"/>
              <a:t>получение образования на русском языке в государственных и муниципальных образовательных учреждениях;</a:t>
            </a:r>
          </a:p>
          <a:p>
            <a:pPr algn="just"/>
            <a:r>
              <a:rPr lang="ru-RU" sz="2000" dirty="0"/>
              <a:t>2) получение информации на русском языке в органах государственной власти, организациях всех форм собственности;</a:t>
            </a:r>
          </a:p>
          <a:p>
            <a:pPr algn="just"/>
            <a:r>
              <a:rPr lang="ru-RU" sz="2000" dirty="0"/>
              <a:t>3) получение информации на русском языке через общероссийские, региональные и муниципальные средства массовой информации. </a:t>
            </a:r>
          </a:p>
          <a:p>
            <a:pPr marL="82296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902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7142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Федеральный закон от 1.06.2005 г. № 53-ФЗ «О государственном языке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Российской Федерации» 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(с изменениями)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2132856"/>
            <a:ext cx="9997440" cy="41155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400" b="1" i="1" dirty="0"/>
              <a:t>Ст.1. Русский язык как государственный язык Российской Федерации:</a:t>
            </a:r>
          </a:p>
          <a:p>
            <a:pPr algn="just"/>
            <a:r>
              <a:rPr lang="ru-RU" sz="2400" dirty="0"/>
              <a:t>6) «При использовании русского языка как государственного языка Российской Федерации не допускается использования слов и выражений, не соответствующих нормам современного русского литературного языка (в том числе нецензурной брани), за исключением иностранных слов, не имеющих общеупотребительных аналогов в русском языке».</a:t>
            </a:r>
          </a:p>
          <a:p>
            <a:pPr marL="82296" indent="0" algn="just">
              <a:buNone/>
            </a:pPr>
            <a:r>
              <a:rPr lang="ru-RU" sz="2400" dirty="0"/>
              <a:t>(в ред. Федерального закона от 05.05.2014 N 101-ФЗ)</a:t>
            </a:r>
          </a:p>
        </p:txBody>
      </p:sp>
    </p:spTree>
    <p:extLst>
      <p:ext uri="{BB962C8B-B14F-4D97-AF65-F5344CB8AC3E}">
        <p14:creationId xmlns:p14="http://schemas.microsoft.com/office/powerpoint/2010/main" val="20411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A5C969-4D8F-46B7-911F-6750DDDE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53765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Поддержка развития и использования русского языка как государственного – одна из ключевых задач образования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FD265D-D279-45A4-8F70-2197751E6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805343"/>
            <a:ext cx="8131550" cy="3355759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всестороннее применение, распространение и продвижение русского языка как фундаментальной основы гражданской самоидентичности, культурного и образовательного единства многонациональной  России, эффективного международного диалога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обеспечение права граждан на пользование государственным языком РФ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создание языковой среды в образовательной организации.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93702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504</TotalTime>
  <Words>810</Words>
  <Application>Microsoft Office PowerPoint</Application>
  <PresentationFormat>Широкоэкранный</PresentationFormat>
  <Paragraphs>87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Georgia</vt:lpstr>
      <vt:lpstr>Wingdings 3</vt:lpstr>
      <vt:lpstr>Легкий дым</vt:lpstr>
      <vt:lpstr>Русский язык как государственный язык Российской Федерации</vt:lpstr>
      <vt:lpstr>Использование русского языка как государственного языка Российской Федерации: нормативные и правовые документы</vt:lpstr>
      <vt:lpstr>Институты поддержки русского языка как государственного</vt:lpstr>
      <vt:lpstr>Русский язык как государственный язык РФ: нормативно-правовой аспект</vt:lpstr>
      <vt:lpstr>Русский язык как государственный язык РФ: нормативно-правовой аспект</vt:lpstr>
      <vt:lpstr>Федеральный закон от 1.06.2005 г. № 53-ФЗ «О государственном языке  Российской Федерации»  (с изменениями)</vt:lpstr>
      <vt:lpstr>Федеральный закон от 1.06.2005 г. № 53-ФЗ «О государственном языке  Российской Федерации»  (с изменениями)</vt:lpstr>
      <vt:lpstr>Федеральный закон от 1.06.2005 г. № 53-ФЗ «О государственном языке  Российской Федерации»  (с изменениями)</vt:lpstr>
      <vt:lpstr>Поддержка развития и использования русского языка как государственного – одна из ключевых задач образования        </vt:lpstr>
      <vt:lpstr>Федеральный закон от 1.06.2005 г. № 53-ФЗ «О государственном языке  Российской Федерации»  (с изменениями)</vt:lpstr>
      <vt:lpstr>Русский язык как государственный язык РФ: практический аспект  (образовательные организации)</vt:lpstr>
      <vt:lpstr>Создание языковой среды в образовательной организации</vt:lpstr>
      <vt:lpstr>Создание языковой среды в образовательной организации</vt:lpstr>
      <vt:lpstr>Создание языковой среды в образовательной организации</vt:lpstr>
      <vt:lpstr>Создание языковой среды в образовательной организации</vt:lpstr>
      <vt:lpstr>Государственный язык Российской Федерации подлежит обязательному использованию:</vt:lpstr>
    </vt:vector>
  </TitlesOfParts>
  <Company>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Юрий</cp:lastModifiedBy>
  <cp:revision>73</cp:revision>
  <dcterms:created xsi:type="dcterms:W3CDTF">2017-08-29T03:08:45Z</dcterms:created>
  <dcterms:modified xsi:type="dcterms:W3CDTF">2024-12-16T13:14:16Z</dcterms:modified>
</cp:coreProperties>
</file>