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67" r:id="rId3"/>
    <p:sldId id="391" r:id="rId4"/>
    <p:sldId id="393" r:id="rId5"/>
    <p:sldId id="368" r:id="rId6"/>
    <p:sldId id="370" r:id="rId7"/>
    <p:sldId id="372" r:id="rId8"/>
    <p:sldId id="369" r:id="rId9"/>
    <p:sldId id="394" r:id="rId10"/>
    <p:sldId id="37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  <p:sldId id="404" r:id="rId21"/>
    <p:sldId id="405" r:id="rId22"/>
    <p:sldId id="406" r:id="rId23"/>
    <p:sldId id="407" r:id="rId24"/>
    <p:sldId id="408" r:id="rId25"/>
    <p:sldId id="386" r:id="rId26"/>
    <p:sldId id="409" r:id="rId27"/>
    <p:sldId id="387" r:id="rId28"/>
    <p:sldId id="388" r:id="rId29"/>
    <p:sldId id="389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02F"/>
    <a:srgbClr val="26543B"/>
    <a:srgbClr val="669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2135" autoAdjust="0"/>
  </p:normalViewPr>
  <p:slideViewPr>
    <p:cSldViewPr snapToGrid="0">
      <p:cViewPr varScale="1">
        <p:scale>
          <a:sx n="67" d="100"/>
          <a:sy n="67" d="100"/>
        </p:scale>
        <p:origin x="84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Показатель: Качество образовательных программ дошкольного образования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743480"/>
        <c:axId val="345753648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Ряд 2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804-4D2A-B5C3-E3001DC760AF}"/>
                  </c:ext>
                </c:extLst>
              </c15:ser>
            </c15:filteredBarSeries>
            <c15:filteredBar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2804-4D2A-B5C3-E3001DC760AF}"/>
                  </c:ext>
                </c:extLst>
              </c15:ser>
            </c15:filteredBarSeries>
          </c:ext>
        </c:extLst>
      </c:barChart>
      <c:catAx>
        <c:axId val="34574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53648"/>
        <c:crosses val="autoZero"/>
        <c:auto val="1"/>
        <c:lblAlgn val="ctr"/>
        <c:lblOffset val="100"/>
        <c:noMultiLvlLbl val="0"/>
      </c:catAx>
      <c:valAx>
        <c:axId val="3457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4348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 sz="1200"/>
            </a:pPr>
            <a:r>
              <a:rPr lang="ru-RU" sz="1200"/>
              <a:t>Количественные показатели оценки качества образовательных программ дошкольного образования по регионам Республики Крым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9.6</c:v>
                </c:pt>
                <c:pt idx="1">
                  <c:v>9.1</c:v>
                </c:pt>
                <c:pt idx="2">
                  <c:v>8.6999999999999993</c:v>
                </c:pt>
                <c:pt idx="3">
                  <c:v>9.1</c:v>
                </c:pt>
                <c:pt idx="4">
                  <c:v>9</c:v>
                </c:pt>
                <c:pt idx="5">
                  <c:v>8</c:v>
                </c:pt>
                <c:pt idx="6">
                  <c:v>8.5</c:v>
                </c:pt>
                <c:pt idx="7">
                  <c:v>7.17</c:v>
                </c:pt>
                <c:pt idx="8">
                  <c:v>9</c:v>
                </c:pt>
                <c:pt idx="9">
                  <c:v>9.1999999999999993</c:v>
                </c:pt>
                <c:pt idx="10">
                  <c:v>7.3</c:v>
                </c:pt>
                <c:pt idx="11">
                  <c:v>9.48</c:v>
                </c:pt>
                <c:pt idx="12">
                  <c:v>9.8000000000000007</c:v>
                </c:pt>
                <c:pt idx="13">
                  <c:v>8.5</c:v>
                </c:pt>
                <c:pt idx="14">
                  <c:v>9.34</c:v>
                </c:pt>
                <c:pt idx="15">
                  <c:v>9.3000000000000007</c:v>
                </c:pt>
                <c:pt idx="16">
                  <c:v>10</c:v>
                </c:pt>
                <c:pt idx="17">
                  <c:v>9.3000000000000007</c:v>
                </c:pt>
                <c:pt idx="18">
                  <c:v>9.11</c:v>
                </c:pt>
                <c:pt idx="19">
                  <c:v>10</c:v>
                </c:pt>
                <c:pt idx="20">
                  <c:v>8.43</c:v>
                </c:pt>
                <c:pt idx="21">
                  <c:v>10</c:v>
                </c:pt>
                <c:pt idx="22">
                  <c:v>8.8000000000000007</c:v>
                </c:pt>
                <c:pt idx="23">
                  <c:v>9.8000000000000007</c:v>
                </c:pt>
                <c:pt idx="24">
                  <c:v>8.6300000000000008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7F-4464-8A82-16A6723F80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2793728"/>
        <c:axId val="3342347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F7F-4464-8A82-16A6723F802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2F7F-4464-8A82-16A6723F802D}"/>
                  </c:ext>
                </c:extLst>
              </c15:ser>
            </c15:filteredBarSeries>
          </c:ext>
        </c:extLst>
      </c:barChart>
      <c:catAx>
        <c:axId val="30279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334234752"/>
        <c:crosses val="autoZero"/>
        <c:auto val="1"/>
        <c:lblAlgn val="ctr"/>
        <c:lblOffset val="100"/>
        <c:noMultiLvlLbl val="0"/>
      </c:catAx>
      <c:valAx>
        <c:axId val="334234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30279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9.8000000000000007</c:v>
                </c:pt>
                <c:pt idx="1">
                  <c:v>8.5</c:v>
                </c:pt>
                <c:pt idx="2">
                  <c:v>7.6</c:v>
                </c:pt>
                <c:pt idx="3">
                  <c:v>8.3000000000000007</c:v>
                </c:pt>
                <c:pt idx="4">
                  <c:v>7.5</c:v>
                </c:pt>
                <c:pt idx="5">
                  <c:v>8</c:v>
                </c:pt>
                <c:pt idx="6">
                  <c:v>8.1999999999999993</c:v>
                </c:pt>
                <c:pt idx="7">
                  <c:v>6.79</c:v>
                </c:pt>
                <c:pt idx="8">
                  <c:v>9.4</c:v>
                </c:pt>
                <c:pt idx="9">
                  <c:v>8.4</c:v>
                </c:pt>
                <c:pt idx="10">
                  <c:v>7.6</c:v>
                </c:pt>
                <c:pt idx="11">
                  <c:v>7.93</c:v>
                </c:pt>
                <c:pt idx="12">
                  <c:v>6.4</c:v>
                </c:pt>
                <c:pt idx="13">
                  <c:v>7.8</c:v>
                </c:pt>
                <c:pt idx="14">
                  <c:v>7.3</c:v>
                </c:pt>
                <c:pt idx="15">
                  <c:v>9.6</c:v>
                </c:pt>
                <c:pt idx="16">
                  <c:v>9.1999999999999993</c:v>
                </c:pt>
                <c:pt idx="17">
                  <c:v>8.9</c:v>
                </c:pt>
                <c:pt idx="18">
                  <c:v>8.2799999999999994</c:v>
                </c:pt>
                <c:pt idx="19">
                  <c:v>9.19</c:v>
                </c:pt>
                <c:pt idx="20">
                  <c:v>9.25</c:v>
                </c:pt>
                <c:pt idx="21">
                  <c:v>8.5</c:v>
                </c:pt>
                <c:pt idx="22">
                  <c:v>8.9</c:v>
                </c:pt>
                <c:pt idx="23">
                  <c:v>9.6999999999999993</c:v>
                </c:pt>
                <c:pt idx="24">
                  <c:v>8.0399999999999991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C5-435E-A4B1-036C6B02B0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35587584"/>
        <c:axId val="33423763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37C5-435E-A4B1-036C6B02B075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37C5-435E-A4B1-036C6B02B075}"/>
                  </c:ext>
                </c:extLst>
              </c15:ser>
            </c15:filteredBarSeries>
          </c:ext>
        </c:extLst>
      </c:barChart>
      <c:catAx>
        <c:axId val="23558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334237632"/>
        <c:crosses val="autoZero"/>
        <c:auto val="1"/>
        <c:lblAlgn val="ctr"/>
        <c:lblOffset val="100"/>
        <c:noMultiLvlLbl val="0"/>
      </c:catAx>
      <c:valAx>
        <c:axId val="334237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235587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 sz="1200"/>
            </a:pPr>
            <a:r>
              <a:rPr lang="ru-RU" sz="1200"/>
              <a:t>Количественные</a:t>
            </a:r>
            <a:r>
              <a:rPr lang="ru-RU" sz="1200" baseline="0"/>
              <a:t> показатели о</a:t>
            </a:r>
            <a:r>
              <a:rPr lang="ru-RU" sz="1200"/>
              <a:t>ценки качества образовательных условий в дошкольных образовательных организациях по регионам Республики Крым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14.1</c:v>
                </c:pt>
                <c:pt idx="1">
                  <c:v>12.3</c:v>
                </c:pt>
                <c:pt idx="2">
                  <c:v>11.8</c:v>
                </c:pt>
                <c:pt idx="3">
                  <c:v>10.3</c:v>
                </c:pt>
                <c:pt idx="4">
                  <c:v>12</c:v>
                </c:pt>
                <c:pt idx="5">
                  <c:v>9</c:v>
                </c:pt>
                <c:pt idx="6">
                  <c:v>11.2</c:v>
                </c:pt>
                <c:pt idx="7">
                  <c:v>11.17</c:v>
                </c:pt>
                <c:pt idx="8">
                  <c:v>12.5</c:v>
                </c:pt>
                <c:pt idx="9">
                  <c:v>12</c:v>
                </c:pt>
                <c:pt idx="10">
                  <c:v>11.4</c:v>
                </c:pt>
                <c:pt idx="11">
                  <c:v>12.37</c:v>
                </c:pt>
                <c:pt idx="12">
                  <c:v>12.7</c:v>
                </c:pt>
                <c:pt idx="13">
                  <c:v>11.7</c:v>
                </c:pt>
                <c:pt idx="14">
                  <c:v>12.5</c:v>
                </c:pt>
                <c:pt idx="15">
                  <c:v>13.6</c:v>
                </c:pt>
                <c:pt idx="16">
                  <c:v>13.8</c:v>
                </c:pt>
                <c:pt idx="17">
                  <c:v>13.5</c:v>
                </c:pt>
                <c:pt idx="18">
                  <c:v>12.18</c:v>
                </c:pt>
                <c:pt idx="19">
                  <c:v>13.42</c:v>
                </c:pt>
                <c:pt idx="20">
                  <c:v>13.06</c:v>
                </c:pt>
                <c:pt idx="21">
                  <c:v>12.5</c:v>
                </c:pt>
                <c:pt idx="22">
                  <c:v>11</c:v>
                </c:pt>
                <c:pt idx="23">
                  <c:v>14</c:v>
                </c:pt>
                <c:pt idx="24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67-4876-BF2F-FCE0082F5F7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2793216"/>
        <c:axId val="19678003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CF67-4876-BF2F-FCE0082F5F79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CF67-4876-BF2F-FCE0082F5F79}"/>
                  </c:ext>
                </c:extLst>
              </c15:ser>
            </c15:filteredBarSeries>
          </c:ext>
        </c:extLst>
      </c:barChart>
      <c:catAx>
        <c:axId val="30279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96780032"/>
        <c:crosses val="autoZero"/>
        <c:auto val="1"/>
        <c:lblAlgn val="ctr"/>
        <c:lblOffset val="100"/>
        <c:noMultiLvlLbl val="0"/>
      </c:catAx>
      <c:valAx>
        <c:axId val="196780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302793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 sz="1200"/>
            </a:pPr>
            <a:r>
              <a:rPr lang="ru-RU" sz="1200"/>
              <a:t>Количественные показатели оценки качества взаимодействия с семьей в ДОО по регионам</a:t>
            </a:r>
            <a:r>
              <a:rPr lang="ru-RU" sz="1200" baseline="0"/>
              <a:t> Республики Крым</a:t>
            </a:r>
            <a:endParaRPr lang="ru-RU" sz="120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9.1999999999999993</c:v>
                </c:pt>
                <c:pt idx="1">
                  <c:v>8.6</c:v>
                </c:pt>
                <c:pt idx="2">
                  <c:v>6.3</c:v>
                </c:pt>
                <c:pt idx="3">
                  <c:v>8.5</c:v>
                </c:pt>
                <c:pt idx="4">
                  <c:v>7</c:v>
                </c:pt>
                <c:pt idx="5">
                  <c:v>8</c:v>
                </c:pt>
                <c:pt idx="6">
                  <c:v>7</c:v>
                </c:pt>
                <c:pt idx="7">
                  <c:v>6.8</c:v>
                </c:pt>
                <c:pt idx="8">
                  <c:v>8.6999999999999993</c:v>
                </c:pt>
                <c:pt idx="9">
                  <c:v>8.5</c:v>
                </c:pt>
                <c:pt idx="10">
                  <c:v>7.5</c:v>
                </c:pt>
                <c:pt idx="11">
                  <c:v>8</c:v>
                </c:pt>
                <c:pt idx="12">
                  <c:v>8.9</c:v>
                </c:pt>
                <c:pt idx="13">
                  <c:v>7.8</c:v>
                </c:pt>
                <c:pt idx="14">
                  <c:v>9.3000000000000007</c:v>
                </c:pt>
                <c:pt idx="15">
                  <c:v>6.4</c:v>
                </c:pt>
                <c:pt idx="16">
                  <c:v>9.8000000000000007</c:v>
                </c:pt>
                <c:pt idx="17">
                  <c:v>8.6</c:v>
                </c:pt>
                <c:pt idx="18">
                  <c:v>9.3000000000000007</c:v>
                </c:pt>
                <c:pt idx="19">
                  <c:v>9</c:v>
                </c:pt>
                <c:pt idx="20">
                  <c:v>9</c:v>
                </c:pt>
                <c:pt idx="21">
                  <c:v>8.5</c:v>
                </c:pt>
                <c:pt idx="22">
                  <c:v>8</c:v>
                </c:pt>
                <c:pt idx="23">
                  <c:v>9.1199999999999992</c:v>
                </c:pt>
                <c:pt idx="24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06-4AF1-A715-B45012D6924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7768960"/>
        <c:axId val="19678176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3F06-4AF1-A715-B45012D69241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3F06-4AF1-A715-B45012D69241}"/>
                  </c:ext>
                </c:extLst>
              </c15:ser>
            </c15:filteredBarSeries>
          </c:ext>
        </c:extLst>
      </c:barChart>
      <c:catAx>
        <c:axId val="29776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96781760"/>
        <c:crosses val="autoZero"/>
        <c:auto val="1"/>
        <c:lblAlgn val="ctr"/>
        <c:lblOffset val="100"/>
        <c:noMultiLvlLbl val="0"/>
      </c:catAx>
      <c:valAx>
        <c:axId val="19678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297768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 sz="1200"/>
            </a:pPr>
            <a:r>
              <a:rPr lang="ru-RU" sz="1200"/>
              <a:t>Количественные показатели оценки качества обеспечения здоровья, безопасности и качества услуг по присмотру и уходу в ДОО по регионам Республики Крым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4.7</c:v>
                </c:pt>
                <c:pt idx="1">
                  <c:v>4.5</c:v>
                </c:pt>
                <c:pt idx="2">
                  <c:v>4.4000000000000004</c:v>
                </c:pt>
                <c:pt idx="3">
                  <c:v>4.3</c:v>
                </c:pt>
                <c:pt idx="4">
                  <c:v>4.7300000000000004</c:v>
                </c:pt>
                <c:pt idx="5">
                  <c:v>4</c:v>
                </c:pt>
                <c:pt idx="6">
                  <c:v>3.8</c:v>
                </c:pt>
                <c:pt idx="7">
                  <c:v>3.55</c:v>
                </c:pt>
                <c:pt idx="8">
                  <c:v>4.7</c:v>
                </c:pt>
                <c:pt idx="9">
                  <c:v>4.5999999999999996</c:v>
                </c:pt>
                <c:pt idx="10">
                  <c:v>3.9</c:v>
                </c:pt>
                <c:pt idx="11">
                  <c:v>4.4400000000000004</c:v>
                </c:pt>
                <c:pt idx="12">
                  <c:v>4.96</c:v>
                </c:pt>
                <c:pt idx="13">
                  <c:v>3.8</c:v>
                </c:pt>
                <c:pt idx="14">
                  <c:v>3.9</c:v>
                </c:pt>
                <c:pt idx="15">
                  <c:v>4.5999999999999996</c:v>
                </c:pt>
                <c:pt idx="16">
                  <c:v>5</c:v>
                </c:pt>
                <c:pt idx="17">
                  <c:v>4.5999999999999996</c:v>
                </c:pt>
                <c:pt idx="18">
                  <c:v>4.38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4</c:v>
                </c:pt>
                <c:pt idx="23">
                  <c:v>4.8</c:v>
                </c:pt>
                <c:pt idx="24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8C-4438-8FF0-BA61E48AD50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2795776"/>
        <c:axId val="19678348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108C-4438-8FF0-BA61E48AD502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108C-4438-8FF0-BA61E48AD502}"/>
                  </c:ext>
                </c:extLst>
              </c15:ser>
            </c15:filteredBarSeries>
          </c:ext>
        </c:extLst>
      </c:barChart>
      <c:catAx>
        <c:axId val="30279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96783488"/>
        <c:crosses val="autoZero"/>
        <c:auto val="1"/>
        <c:lblAlgn val="ctr"/>
        <c:lblOffset val="100"/>
        <c:noMultiLvlLbl val="0"/>
      </c:catAx>
      <c:valAx>
        <c:axId val="196783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302795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 sz="1200"/>
            </a:pPr>
            <a:r>
              <a:rPr lang="ru-RU" sz="1200"/>
              <a:t>Количественные</a:t>
            </a:r>
            <a:r>
              <a:rPr lang="ru-RU" sz="1200" baseline="0"/>
              <a:t> показатели о</a:t>
            </a:r>
            <a:r>
              <a:rPr lang="ru-RU" sz="1200"/>
              <a:t>ценки качества управления ДОО по регионам Республики Крым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3.9</c:v>
                </c:pt>
                <c:pt idx="1">
                  <c:v>3.2</c:v>
                </c:pt>
                <c:pt idx="2">
                  <c:v>3.7</c:v>
                </c:pt>
                <c:pt idx="3">
                  <c:v>3.28</c:v>
                </c:pt>
                <c:pt idx="4">
                  <c:v>2.8</c:v>
                </c:pt>
                <c:pt idx="5">
                  <c:v>4</c:v>
                </c:pt>
                <c:pt idx="6">
                  <c:v>2</c:v>
                </c:pt>
                <c:pt idx="7">
                  <c:v>2.1</c:v>
                </c:pt>
                <c:pt idx="8">
                  <c:v>3.4</c:v>
                </c:pt>
                <c:pt idx="9">
                  <c:v>2.8</c:v>
                </c:pt>
                <c:pt idx="10">
                  <c:v>3.3</c:v>
                </c:pt>
                <c:pt idx="11">
                  <c:v>3.81</c:v>
                </c:pt>
                <c:pt idx="12">
                  <c:v>3.4</c:v>
                </c:pt>
                <c:pt idx="13">
                  <c:v>2.8</c:v>
                </c:pt>
                <c:pt idx="14">
                  <c:v>3.5</c:v>
                </c:pt>
                <c:pt idx="15">
                  <c:v>3.97</c:v>
                </c:pt>
                <c:pt idx="16">
                  <c:v>4.5</c:v>
                </c:pt>
                <c:pt idx="17">
                  <c:v>2.5</c:v>
                </c:pt>
                <c:pt idx="18">
                  <c:v>2.39</c:v>
                </c:pt>
                <c:pt idx="19">
                  <c:v>3.5</c:v>
                </c:pt>
                <c:pt idx="20">
                  <c:v>4.29</c:v>
                </c:pt>
                <c:pt idx="21">
                  <c:v>2.2999999999999998</c:v>
                </c:pt>
                <c:pt idx="22">
                  <c:v>3</c:v>
                </c:pt>
                <c:pt idx="23">
                  <c:v>4.0999999999999996</c:v>
                </c:pt>
                <c:pt idx="2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1B-4CEF-A849-DF1B09DFCDD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8133504"/>
        <c:axId val="29761881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521B-4CEF-A849-DF1B09DFCDDF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521B-4CEF-A849-DF1B09DFCDDF}"/>
                  </c:ext>
                </c:extLst>
              </c15:ser>
            </c15:filteredBarSeries>
          </c:ext>
        </c:extLst>
      </c:barChart>
      <c:catAx>
        <c:axId val="298133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297618816"/>
        <c:crosses val="autoZero"/>
        <c:auto val="1"/>
        <c:lblAlgn val="ctr"/>
        <c:lblOffset val="100"/>
        <c:noMultiLvlLbl val="0"/>
      </c:catAx>
      <c:valAx>
        <c:axId val="29761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29813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Общее количество баллов по всем показателям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45743480"/>
        <c:axId val="345753648"/>
        <c:extLst>
          <c:ext xmlns:c15="http://schemas.microsoft.com/office/drawing/2012/chart" uri="{02D57815-91ED-43cb-92C2-25804820EDAC}">
            <c15:filteredBarSeries>
              <c15:ser>
                <c:idx val="1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3F1B-435F-A334-020E136E5D29}"/>
                  </c:ext>
                </c:extLst>
              </c15:ser>
            </c15:filteredBarSeries>
            <c15:filteredBar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3F1B-435F-A334-020E136E5D29}"/>
                  </c:ext>
                </c:extLst>
              </c15:ser>
            </c15:filteredBarSeries>
          </c:ext>
        </c:extLst>
      </c:barChart>
      <c:catAx>
        <c:axId val="34574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53648"/>
        <c:crosses val="autoZero"/>
        <c:auto val="1"/>
        <c:lblAlgn val="ctr"/>
        <c:lblOffset val="100"/>
        <c:noMultiLvlLbl val="0"/>
      </c:catAx>
      <c:valAx>
        <c:axId val="34575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5743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ru-RU" sz="1200"/>
              <a:t>Количественные</a:t>
            </a:r>
            <a:r>
              <a:rPr lang="ru-RU" sz="1200" baseline="0"/>
              <a:t> показатели оценки качества дошкольного образования по регионам Республики Крым </a:t>
            </a:r>
          </a:p>
          <a:p>
            <a:pPr>
              <a:defRPr/>
            </a:pPr>
            <a:r>
              <a:rPr lang="ru-RU" sz="1200" baseline="0"/>
              <a:t>(обощенные данные мониторинга)</a:t>
            </a:r>
            <a:endParaRPr lang="ru-RU" sz="120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Лист1!$A$2:$A$26</c:f>
              <c:strCache>
                <c:ptCount val="25"/>
                <c:pt idx="0">
                  <c:v>Бахчисарайский</c:v>
                </c:pt>
                <c:pt idx="1">
                  <c:v>Белогорский</c:v>
                </c:pt>
                <c:pt idx="2">
                  <c:v>Джанкойский</c:v>
                </c:pt>
                <c:pt idx="3">
                  <c:v>Кировский</c:v>
                </c:pt>
                <c:pt idx="4">
                  <c:v>Красногвардейский</c:v>
                </c:pt>
                <c:pt idx="5">
                  <c:v>Красноперекопский</c:v>
                </c:pt>
                <c:pt idx="6">
                  <c:v>Ленинский</c:v>
                </c:pt>
                <c:pt idx="7">
                  <c:v>Нижнегорский</c:v>
                </c:pt>
                <c:pt idx="8">
                  <c:v>Первомайский</c:v>
                </c:pt>
                <c:pt idx="9">
                  <c:v>Раздольненский</c:v>
                </c:pt>
                <c:pt idx="10">
                  <c:v>Сакский</c:v>
                </c:pt>
                <c:pt idx="11">
                  <c:v>Симферопольский</c:v>
                </c:pt>
                <c:pt idx="12">
                  <c:v>Советский</c:v>
                </c:pt>
                <c:pt idx="13">
                  <c:v>Черноморский</c:v>
                </c:pt>
                <c:pt idx="14">
                  <c:v>г. Алушта</c:v>
                </c:pt>
                <c:pt idx="15">
                  <c:v>г. Армянск</c:v>
                </c:pt>
                <c:pt idx="16">
                  <c:v>г. Джанкой</c:v>
                </c:pt>
                <c:pt idx="17">
                  <c:v>г. Евпатория</c:v>
                </c:pt>
                <c:pt idx="18">
                  <c:v>г. Керчь</c:v>
                </c:pt>
                <c:pt idx="19">
                  <c:v>Г. Красноперекопск</c:v>
                </c:pt>
                <c:pt idx="20">
                  <c:v>г. Саки</c:v>
                </c:pt>
                <c:pt idx="21">
                  <c:v>г. Симферополь</c:v>
                </c:pt>
                <c:pt idx="22">
                  <c:v>г. Судак</c:v>
                </c:pt>
                <c:pt idx="23">
                  <c:v>г. Феодосия</c:v>
                </c:pt>
                <c:pt idx="24">
                  <c:v>г. Ялта</c:v>
                </c:pt>
              </c:strCache>
            </c:strRef>
          </c:cat>
          <c:val>
            <c:numRef>
              <c:f>Лист1!$B$2:$B$26</c:f>
              <c:numCache>
                <c:formatCode>General</c:formatCode>
                <c:ptCount val="25"/>
                <c:pt idx="0">
                  <c:v>51.3</c:v>
                </c:pt>
                <c:pt idx="1">
                  <c:v>44.6</c:v>
                </c:pt>
                <c:pt idx="2">
                  <c:v>42.6</c:v>
                </c:pt>
                <c:pt idx="3">
                  <c:v>44.1</c:v>
                </c:pt>
                <c:pt idx="4">
                  <c:v>43.03</c:v>
                </c:pt>
                <c:pt idx="5">
                  <c:v>41</c:v>
                </c:pt>
                <c:pt idx="6">
                  <c:v>40.75</c:v>
                </c:pt>
                <c:pt idx="7">
                  <c:v>37.549999999999997</c:v>
                </c:pt>
                <c:pt idx="8">
                  <c:v>47.7</c:v>
                </c:pt>
                <c:pt idx="9">
                  <c:v>45.4</c:v>
                </c:pt>
                <c:pt idx="10">
                  <c:v>41</c:v>
                </c:pt>
                <c:pt idx="11">
                  <c:v>46.16</c:v>
                </c:pt>
                <c:pt idx="12">
                  <c:v>46.16</c:v>
                </c:pt>
                <c:pt idx="13">
                  <c:v>42.4</c:v>
                </c:pt>
                <c:pt idx="14">
                  <c:v>45.84</c:v>
                </c:pt>
                <c:pt idx="15">
                  <c:v>47.6</c:v>
                </c:pt>
                <c:pt idx="16">
                  <c:v>52.3</c:v>
                </c:pt>
                <c:pt idx="17">
                  <c:v>47.4</c:v>
                </c:pt>
                <c:pt idx="18">
                  <c:v>45.64</c:v>
                </c:pt>
                <c:pt idx="19">
                  <c:v>50.11</c:v>
                </c:pt>
                <c:pt idx="20">
                  <c:v>49.03</c:v>
                </c:pt>
                <c:pt idx="21">
                  <c:v>46.8</c:v>
                </c:pt>
                <c:pt idx="22">
                  <c:v>43.7</c:v>
                </c:pt>
                <c:pt idx="23">
                  <c:v>51.06</c:v>
                </c:pt>
                <c:pt idx="24">
                  <c:v>51.12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92-40BF-B3C3-D23E92C8DDB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072256"/>
        <c:axId val="29761996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Лист1!$C$1</c15:sqref>
                        </c15:formulaRef>
                      </c:ext>
                    </c:extLst>
                    <c:strCache>
                      <c:ptCount val="1"/>
                      <c:pt idx="0">
                        <c:v>Столбец1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Лист1!$C$2:$C$26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4392-40BF-B3C3-D23E92C8DDBD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Ряд 3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Лист1!$A$2:$A$26</c15:sqref>
                        </c15:formulaRef>
                      </c:ext>
                    </c:extLst>
                    <c:strCache>
                      <c:ptCount val="25"/>
                      <c:pt idx="0">
                        <c:v>Бахчисарайский</c:v>
                      </c:pt>
                      <c:pt idx="1">
                        <c:v>Белогорский</c:v>
                      </c:pt>
                      <c:pt idx="2">
                        <c:v>Джанкойский</c:v>
                      </c:pt>
                      <c:pt idx="3">
                        <c:v>Кировский</c:v>
                      </c:pt>
                      <c:pt idx="4">
                        <c:v>Красногвардейский</c:v>
                      </c:pt>
                      <c:pt idx="5">
                        <c:v>Красноперекопский</c:v>
                      </c:pt>
                      <c:pt idx="6">
                        <c:v>Ленинский</c:v>
                      </c:pt>
                      <c:pt idx="7">
                        <c:v>Нижнегорский</c:v>
                      </c:pt>
                      <c:pt idx="8">
                        <c:v>Первомайский</c:v>
                      </c:pt>
                      <c:pt idx="9">
                        <c:v>Раздольненский</c:v>
                      </c:pt>
                      <c:pt idx="10">
                        <c:v>Сакский</c:v>
                      </c:pt>
                      <c:pt idx="11">
                        <c:v>Симферопольский</c:v>
                      </c:pt>
                      <c:pt idx="12">
                        <c:v>Советский</c:v>
                      </c:pt>
                      <c:pt idx="13">
                        <c:v>Черноморский</c:v>
                      </c:pt>
                      <c:pt idx="14">
                        <c:v>г. Алушта</c:v>
                      </c:pt>
                      <c:pt idx="15">
                        <c:v>г. Армянск</c:v>
                      </c:pt>
                      <c:pt idx="16">
                        <c:v>г. Джанкой</c:v>
                      </c:pt>
                      <c:pt idx="17">
                        <c:v>г. Евпатория</c:v>
                      </c:pt>
                      <c:pt idx="18">
                        <c:v>г. Керчь</c:v>
                      </c:pt>
                      <c:pt idx="19">
                        <c:v>Г. Красноперекопск</c:v>
                      </c:pt>
                      <c:pt idx="20">
                        <c:v>г. Саки</c:v>
                      </c:pt>
                      <c:pt idx="21">
                        <c:v>г. Симферополь</c:v>
                      </c:pt>
                      <c:pt idx="22">
                        <c:v>г. Судак</c:v>
                      </c:pt>
                      <c:pt idx="23">
                        <c:v>г. Феодосия</c:v>
                      </c:pt>
                      <c:pt idx="24">
                        <c:v>г. Ялта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Лист1!$D$2:$D$26</c15:sqref>
                        </c15:formulaRef>
                      </c:ext>
                    </c:extLst>
                    <c:numCache>
                      <c:formatCode>General</c:formatCode>
                      <c:ptCount val="2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4392-40BF-B3C3-D23E92C8DDBD}"/>
                  </c:ext>
                </c:extLst>
              </c15:ser>
            </c15:filteredBarSeries>
          </c:ext>
        </c:extLst>
      </c:barChart>
      <c:catAx>
        <c:axId val="30307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297619968"/>
        <c:crosses val="autoZero"/>
        <c:auto val="1"/>
        <c:lblAlgn val="ctr"/>
        <c:lblOffset val="100"/>
        <c:noMultiLvlLbl val="0"/>
      </c:catAx>
      <c:valAx>
        <c:axId val="297619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303072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F0316-F92C-400F-A74A-974C8BB3CD6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95E3F-EBAF-49DD-B723-3E2DD819A9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39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4FB477-DDCB-482F-937D-0C0DD4B79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4EA62E6-4EE6-4DF2-905A-52A9DD7DE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ECE5BB-A975-41BD-BFA5-1346CBAA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A19BF7-CB67-49A6-93A8-E9B2F5F9F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D89FD-D134-4522-A725-B1516AE27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07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30DA78-E286-4F28-8F81-C205F7B02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E13EE86-B28B-4CCE-AEE8-EC4A55F62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C054F2-376C-424F-B8A9-3C9AA89A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8FA1DD-FDCB-4EE7-A6DB-F17FD729C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4A9CA3-32E1-4604-AB09-3A2CB06B3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443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1660784-3B01-4238-BBBA-E4F17A0CE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A002FFD-FC8F-4CCA-A5DF-5DC758218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1E215A-84AE-456B-B797-4743D667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489D22-566F-40EF-A07A-C284453E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C2DD15-F974-4BA8-B5E3-1DB73A99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72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E9050C-95B0-4B6C-94EA-A434263F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DE7327-277D-4D50-BB29-8D5FF178B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416313-8222-4DC3-B560-685432798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F1DE72-E0FC-4698-B75F-629BF63E7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FB52BE-F872-46B9-959D-53D206DBB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26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28AB6D-F035-4353-A4D8-B116A5594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A13148-6E92-4415-B886-B004D7DE0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C30CBA-980D-403C-9876-766D72E30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88CD1E-A0C4-4769-B6D1-281A96C18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798803-B400-4911-8CAA-57EA9419D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09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2DB2E1-DF64-4649-9160-7045DCC38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039EB6-215C-4721-89E0-1559ED04F9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D346BA0-63E8-4B4B-A86D-9959D52BF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2024D4-EFC1-41C0-9DD3-0B4279AA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3F8C4FA-E52E-41C4-A483-737F04F60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1D2B7A-8363-4184-A8E9-D5FB0A6D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95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F92BA-9638-4743-A1F4-4DCD619A9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299E50-91E6-4F56-A4AA-17C420931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12D7A56-FF4F-4BC8-AB20-BF2B84493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082F73-1BAF-4417-90CD-63FC40632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0082FD1-FDEA-49D0-9B88-70B7A25B93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D074AE9-C074-4C00-8DD6-9BF7D2D18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9F43804-F01D-44B7-8959-268DC864C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CCE44BC-76C0-4869-BA0B-525A68DE2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68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BC15C-1F41-4FF9-B96F-2531EB2CB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63E1900-CC48-44C7-8CB5-E36482485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D0AAE3-2208-4524-824D-931E8CF6B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54F702-AD2F-444E-AE60-8468D636D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95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B03A7E3-5835-48FD-B330-4A0A3B9D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D3408A-0682-4093-9808-3145A430E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9FEB87-507F-4BCE-858E-761D534C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372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C665A-3AB9-4740-95B2-D29A92DF3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84F02A-0151-468F-B85E-34297D18F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A196A-ACEB-488B-9056-44F4FB6E4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948A50-63BB-42D9-AF64-BB14FC1A6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A3B0B2-4998-4A83-BEF2-074D0CA5A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B229E9-0A93-466C-A1C5-95EF36303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52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39C89-3826-4DCD-9FA1-1EFB25C92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0209D2F-9F92-4A5B-A86C-6724657F3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F01C16-1A4E-4F79-9E73-A76C15E88B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E03455D-4AD7-44AD-99FC-275B05E0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79A92D-EC5F-48C3-A16B-9F9DC0C9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F2A8E68-261A-451B-B586-C4CA26555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52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4C82EC-EF65-4EF3-93BB-2A6BFB04F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3530F7-FD7C-4D95-A428-BDB8EF810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8A6258-EB42-49B6-BDCC-479BAF414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B2900-2416-4EA7-A933-123122F686B9}" type="datetimeFigureOut">
              <a:rPr lang="ru-RU" smtClean="0"/>
              <a:pPr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C07411-8A38-4EA7-8AC2-0847BBCBD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0A222B-4A77-4216-BE37-A5CC85BC49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DE9B2-D332-45BB-A611-8B8C55BB94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8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0"/>
            <a:ext cx="12192000" cy="1378423"/>
            <a:chOff x="0" y="0"/>
            <a:chExt cx="12192000" cy="1378423"/>
          </a:xfrm>
        </p:grpSpPr>
        <p:sp>
          <p:nvSpPr>
            <p:cNvPr id="9" name="Прямоугольник: усеченные противолежащие углы 8">
              <a:extLst>
                <a:ext uri="{FF2B5EF4-FFF2-40B4-BE49-F238E27FC236}">
                  <a16:creationId xmlns:a16="http://schemas.microsoft.com/office/drawing/2014/main" id="{9C92BB49-28C1-49C2-97A9-619B0336BBF0}"/>
                </a:ext>
              </a:extLst>
            </p:cNvPr>
            <p:cNvSpPr/>
            <p:nvPr/>
          </p:nvSpPr>
          <p:spPr>
            <a:xfrm>
              <a:off x="0" y="0"/>
              <a:ext cx="12192000" cy="1378423"/>
            </a:xfrm>
            <a:prstGeom prst="snip2DiagRect">
              <a:avLst/>
            </a:prstGeom>
            <a:solidFill>
              <a:srgbClr val="0070C0"/>
            </a:solidFill>
            <a:ln>
              <a:solidFill>
                <a:srgbClr val="26543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980000" algn="ctr">
                <a:lnSpc>
                  <a:spcPts val="2600"/>
                </a:lnSpc>
              </a:pPr>
              <a:r>
                <a:rPr lang="ru-RU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ГБОУ ДПО РК «КРЫМСКИЙ РЕСПУБЛИКАНСКИЙ ИНСТИТУТ ПОСТДИПЛОМНОГО ПЕДАГОГИЧЕСКОГО ОБРАЗОВАНИЯ»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AA86FE8C-E408-481B-8DB8-D8D130F341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830" y="76882"/>
              <a:ext cx="1784080" cy="1114355"/>
            </a:xfrm>
            <a:prstGeom prst="rect">
              <a:avLst/>
            </a:prstGeom>
          </p:spPr>
        </p:pic>
      </p:grpSp>
      <p:sp>
        <p:nvSpPr>
          <p:cNvPr id="6" name="Прямоугольник 5"/>
          <p:cNvSpPr/>
          <p:nvPr/>
        </p:nvSpPr>
        <p:spPr>
          <a:xfrm>
            <a:off x="1466357" y="2451504"/>
            <a:ext cx="9656563" cy="1717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661582"/>
              </p:ext>
            </p:extLst>
          </p:nvPr>
        </p:nvGraphicFramePr>
        <p:xfrm>
          <a:off x="4021494" y="4838541"/>
          <a:ext cx="7947591" cy="1312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3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007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ЛАПШИНА Татьяна Валерьевна, заведующий центром развития дошкольного и начального образования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ЛАПШИНА Татьяна Валерьевна, заведующий центром развития дошкольного и начального образования</a:t>
                      </a:r>
                      <a:endParaRPr lang="ru-RU" sz="17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9" marR="91459" marT="45705" marB="4570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51A4F0A-5347-4E0B-8C63-A281C15C2891}"/>
              </a:ext>
            </a:extLst>
          </p:cNvPr>
          <p:cNvSpPr/>
          <p:nvPr/>
        </p:nvSpPr>
        <p:spPr>
          <a:xfrm>
            <a:off x="1466357" y="1629296"/>
            <a:ext cx="9814013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i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 </a:t>
            </a:r>
            <a:r>
              <a:rPr lang="ru-RU" sz="4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качества дошкольного образования </a:t>
            </a:r>
            <a:endParaRPr lang="ru-RU" sz="4800" b="1" i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4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 году: </a:t>
            </a:r>
            <a:endParaRPr lang="ru-RU" sz="4800" b="1" i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8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 </a:t>
            </a:r>
            <a:r>
              <a:rPr lang="ru-RU" sz="4800" b="1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пути их решения.</a:t>
            </a:r>
            <a:r>
              <a:rPr lang="ru-RU" sz="4800" dirty="0" smtClean="0"/>
              <a:t>                                                                                         </a:t>
            </a:r>
            <a:endParaRPr lang="ru-RU" sz="4800" dirty="0"/>
          </a:p>
          <a:p>
            <a:pPr algn="r"/>
            <a:endParaRPr lang="ru-RU" dirty="0"/>
          </a:p>
          <a:p>
            <a:pPr algn="r"/>
            <a:r>
              <a:rPr lang="ru-RU" sz="2400" dirty="0"/>
              <a:t> 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Лапшина Татьяна Валерьевна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                   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центром развития 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дошкольного и начального                                 </a:t>
            </a:r>
          </a:p>
          <a:p>
            <a:pPr algn="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41163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22"/>
    </mc:Choice>
    <mc:Fallback xmlns="">
      <p:transition spd="slow" advTm="512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Оценка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качества содержания образовательной деятельности в дошкольных образовательных организациях» (максимально – 10 баллов)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8649" y="2197381"/>
            <a:ext cx="11229975" cy="2068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мониторинга по пяти образовательным областям;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инновационные технологии при реализации образовательных областей «Познавательное развитие», «Физическое развитие», «Речевое развитие», «Художественно-эстетическое» и «Социально-коммуникативное» развитие детей дошкольного возраста.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034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Количественные показатели оценки качества содержания образовательной деятельности в ДОО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по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регионам Республики Крым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0215" algn="r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13357519"/>
              </p:ext>
            </p:extLst>
          </p:nvPr>
        </p:nvGraphicFramePr>
        <p:xfrm>
          <a:off x="838200" y="1643380"/>
          <a:ext cx="10863263" cy="5000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258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299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altLang="ru-RU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Уровни качества содержания образовательной деятельности в дошкольных образовательных </a:t>
            </a:r>
            <a:r>
              <a:rPr lang="ru-RU" altLang="ru-RU" sz="20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организациях</a:t>
            </a:r>
            <a:r>
              <a:rPr lang="ru-RU" altLang="ru-RU" sz="2000" dirty="0" smtClean="0"/>
              <a:t/>
            </a:r>
            <a:br>
              <a:rPr lang="ru-RU" altLang="ru-RU" sz="2000" dirty="0" smtClean="0"/>
            </a:br>
            <a:endParaRPr lang="ru-RU" sz="20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2259375"/>
              </p:ext>
            </p:extLst>
          </p:nvPr>
        </p:nvGraphicFramePr>
        <p:xfrm>
          <a:off x="485775" y="1114437"/>
          <a:ext cx="11430001" cy="6045657"/>
        </p:xfrm>
        <a:graphic>
          <a:graphicData uri="http://schemas.openxmlformats.org/drawingml/2006/table">
            <a:tbl>
              <a:tblPr firstRow="1" firstCol="1" bandRow="1"/>
              <a:tblGrid>
                <a:gridCol w="5986463">
                  <a:extLst>
                    <a:ext uri="{9D8B030D-6E8A-4147-A177-3AD203B41FA5}">
                      <a16:colId xmlns:a16="http://schemas.microsoft.com/office/drawing/2014/main" val="3354689974"/>
                    </a:ext>
                  </a:extLst>
                </a:gridCol>
                <a:gridCol w="1883739">
                  <a:extLst>
                    <a:ext uri="{9D8B030D-6E8A-4147-A177-3AD203B41FA5}">
                      <a16:colId xmlns:a16="http://schemas.microsoft.com/office/drawing/2014/main" val="1223872202"/>
                    </a:ext>
                  </a:extLst>
                </a:gridCol>
                <a:gridCol w="2316857">
                  <a:extLst>
                    <a:ext uri="{9D8B030D-6E8A-4147-A177-3AD203B41FA5}">
                      <a16:colId xmlns:a16="http://schemas.microsoft.com/office/drawing/2014/main" val="1110233746"/>
                    </a:ext>
                  </a:extLst>
                </a:gridCol>
                <a:gridCol w="1242942">
                  <a:extLst>
                    <a:ext uri="{9D8B030D-6E8A-4147-A177-3AD203B41FA5}">
                      <a16:colId xmlns:a16="http://schemas.microsoft.com/office/drawing/2014/main" val="2860718011"/>
                    </a:ext>
                  </a:extLst>
                </a:gridCol>
              </a:tblGrid>
              <a:tr h="1314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муниципалитета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б/%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733830"/>
                  </a:ext>
                </a:extLst>
              </a:tr>
              <a:tr h="2007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Низкий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0699519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Бахчисарайский 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9,8/98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717541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Белогорский 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8,5/84,9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429744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Джанкойский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7,6/75,5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207658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Кировский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8,3/83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135878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Красногвардейский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7,5/75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8017669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Красноперекопский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8,0/80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5341397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Ленинский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8,2/82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707092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Нижнегорский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6,79/58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090428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Первомайский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9,4/93,7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721654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Раздольненский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8,4/84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6937157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Сакский 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7,6/76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535109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Симферопольский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7,93/79,3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072969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6,4/64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9649735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Черноморский 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7,8/78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523376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Алушта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7,3/73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8985329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Армянск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9,6/96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373164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Джанкой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9,2/92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463948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Евпатория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8,9/89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5401745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Керчь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8,28/82,8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504570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Красноперекопск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9,19/91,9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046982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Саки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9,25/93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5696314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Симферополь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8,5/85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438316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Судак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8,9/89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1831528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Феодосия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9,7/97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616484"/>
                  </a:ext>
                </a:extLst>
              </a:tr>
              <a:tr h="2007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Ялта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8,04/80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492419"/>
                  </a:ext>
                </a:extLst>
              </a:tr>
              <a:tr h="262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Общий результат по второму 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показателю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17/68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7/28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909357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43934"/>
            <a:ext cx="639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13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«Оценка качества образовательных условий в дошкольных образовательных организациях (кадровые условия, развивающая предметно-пространственная среда, психолого-педагогические условия)»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(максимально – 15 баллов)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4800" dirty="0"/>
              <a:t>3.1 Качество кадровых условий (максимально – 5 баллов)</a:t>
            </a:r>
          </a:p>
          <a:p>
            <a:r>
              <a:rPr lang="ru-RU" sz="4800" dirty="0" smtClean="0"/>
              <a:t>уровень </a:t>
            </a:r>
            <a:r>
              <a:rPr lang="ru-RU" sz="4800" dirty="0"/>
              <a:t>обеспеченности педагогами и специалистами ДОУ, качественный состав (образование в соответствии с занимаемой должностью).</a:t>
            </a:r>
          </a:p>
          <a:p>
            <a:r>
              <a:rPr lang="ru-RU" sz="4800" dirty="0" smtClean="0"/>
              <a:t>обеспеченность </a:t>
            </a:r>
            <a:r>
              <a:rPr lang="ru-RU" sz="4800" dirty="0"/>
              <a:t>ДОО учебно-вспомогательным персоналом (помощниками воспитателей) (доля в % от количества по штатным расписаниям ДОО).</a:t>
            </a:r>
          </a:p>
          <a:p>
            <a:r>
              <a:rPr lang="ru-RU" sz="4800" dirty="0" smtClean="0"/>
              <a:t>доля </a:t>
            </a:r>
            <a:r>
              <a:rPr lang="ru-RU" sz="4800" dirty="0"/>
              <a:t>педагогов, работающих с высшей категорией и первой категорией;</a:t>
            </a:r>
          </a:p>
          <a:p>
            <a:r>
              <a:rPr lang="ru-RU" sz="4800" dirty="0" smtClean="0"/>
              <a:t>своевременность </a:t>
            </a:r>
            <a:r>
              <a:rPr lang="ru-RU" sz="4800" dirty="0"/>
              <a:t>прохождения курсов повышения квалификации педагогов и руководителя (План, выполнение и отражение перспективы);</a:t>
            </a:r>
          </a:p>
          <a:p>
            <a:r>
              <a:rPr lang="ru-RU" sz="4800" dirty="0" smtClean="0"/>
              <a:t>участие </a:t>
            </a:r>
            <a:r>
              <a:rPr lang="ru-RU" sz="4800" dirty="0"/>
              <a:t>и достижения в конкурсном движении (официальный статус).</a:t>
            </a:r>
          </a:p>
          <a:p>
            <a:r>
              <a:rPr lang="ru-RU" sz="4800" dirty="0"/>
              <a:t>3.2. Качество условий развивающей предметно-пространственной среды» (далее - РППС) (максимально – 5 баллов)</a:t>
            </a:r>
          </a:p>
          <a:p>
            <a:r>
              <a:rPr lang="ru-RU" sz="4800" dirty="0" smtClean="0"/>
              <a:t>результаты </a:t>
            </a:r>
            <a:r>
              <a:rPr lang="ru-RU" sz="4800" dirty="0"/>
              <a:t>мониторинга РППС; </a:t>
            </a:r>
          </a:p>
          <a:p>
            <a:r>
              <a:rPr lang="ru-RU" sz="4800" dirty="0" smtClean="0"/>
              <a:t>использование </a:t>
            </a:r>
            <a:r>
              <a:rPr lang="ru-RU" sz="4800" dirty="0"/>
              <a:t>помещений ДОО в образовательном процессе;</a:t>
            </a:r>
          </a:p>
          <a:p>
            <a:r>
              <a:rPr lang="ru-RU" sz="4800" dirty="0" smtClean="0"/>
              <a:t>использование </a:t>
            </a:r>
            <a:r>
              <a:rPr lang="ru-RU" sz="4800" dirty="0"/>
              <a:t>территории в образовательном процессе;</a:t>
            </a:r>
          </a:p>
          <a:p>
            <a:r>
              <a:rPr lang="ru-RU" sz="4800" dirty="0" smtClean="0"/>
              <a:t>уровень </a:t>
            </a:r>
            <a:r>
              <a:rPr lang="ru-RU" sz="4800" dirty="0"/>
              <a:t>доступности, в том числе для детей с ОВЗ;</a:t>
            </a:r>
          </a:p>
          <a:p>
            <a:r>
              <a:rPr lang="ru-RU" sz="4800" dirty="0" smtClean="0"/>
              <a:t>материально-техническое </a:t>
            </a:r>
            <a:r>
              <a:rPr lang="ru-RU" sz="4800" dirty="0"/>
              <a:t>и информационное обеспечение деятельности ДОО.</a:t>
            </a:r>
          </a:p>
          <a:p>
            <a:r>
              <a:rPr lang="ru-RU" sz="4800" dirty="0"/>
              <a:t>3.3. «Качество психолого-педагогических условий» (максимально – 5 баллов)</a:t>
            </a:r>
          </a:p>
          <a:p>
            <a:r>
              <a:rPr lang="ru-RU" sz="4800" dirty="0" smtClean="0"/>
              <a:t>организация </a:t>
            </a:r>
            <a:r>
              <a:rPr lang="ru-RU" sz="4800" dirty="0"/>
              <a:t>деятельности ППК (психолого-педагогического консилиума) в ДОО;</a:t>
            </a:r>
          </a:p>
          <a:p>
            <a:r>
              <a:rPr lang="ru-RU" sz="4800" dirty="0" smtClean="0"/>
              <a:t>условия </a:t>
            </a:r>
            <a:r>
              <a:rPr lang="ru-RU" sz="4800" dirty="0"/>
              <a:t>для работы с участниками образовательных отношений (консультативная, коррекционно-развивающая, просветительская, методическая);</a:t>
            </a:r>
          </a:p>
          <a:p>
            <a:r>
              <a:rPr lang="ru-RU" sz="4800" dirty="0" smtClean="0"/>
              <a:t>результаты </a:t>
            </a:r>
            <a:r>
              <a:rPr lang="ru-RU" sz="4800" dirty="0"/>
              <a:t>анализа готовности детей к школе;</a:t>
            </a:r>
          </a:p>
          <a:p>
            <a:r>
              <a:rPr lang="ru-RU" sz="4800" dirty="0" smtClean="0"/>
              <a:t>адаптация </a:t>
            </a:r>
            <a:r>
              <a:rPr lang="ru-RU" sz="4800" dirty="0"/>
              <a:t>детей к условиям ДОО;</a:t>
            </a:r>
          </a:p>
          <a:p>
            <a:r>
              <a:rPr lang="ru-RU" sz="4800" dirty="0" smtClean="0"/>
              <a:t>психолого-педагогическая </a:t>
            </a:r>
            <a:r>
              <a:rPr lang="ru-RU" sz="4800" dirty="0"/>
              <a:t>поддержка родителей (законных представителей) в воспитании детей.</a:t>
            </a:r>
          </a:p>
          <a:p>
            <a:endParaRPr lang="ru-RU" sz="6200" dirty="0"/>
          </a:p>
        </p:txBody>
      </p:sp>
    </p:spTree>
    <p:extLst>
      <p:ext uri="{BB962C8B-B14F-4D97-AF65-F5344CB8AC3E}">
        <p14:creationId xmlns:p14="http://schemas.microsoft.com/office/powerpoint/2010/main" val="2577745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/>
              <a:t>Количественные показатели оценки качества образовательных условий в дошкольных образовательных организациях по регионам Республики </a:t>
            </a:r>
            <a:r>
              <a:rPr lang="ru-RU" sz="3100" b="1" dirty="0" smtClean="0"/>
              <a:t>Крым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344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1450"/>
            <a:ext cx="10515600" cy="4429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/>
              <a:t>Уровни качества образовательных условий в дошкольных образовательных организациях (кадровые условия, развивающая предметно-пространственная среда, психолого-педагогические условия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510410"/>
              </p:ext>
            </p:extLst>
          </p:nvPr>
        </p:nvGraphicFramePr>
        <p:xfrm>
          <a:off x="528638" y="614363"/>
          <a:ext cx="10929940" cy="6357940"/>
        </p:xfrm>
        <a:graphic>
          <a:graphicData uri="http://schemas.openxmlformats.org/drawingml/2006/table">
            <a:tbl>
              <a:tblPr firstRow="1" firstCol="1" bandRow="1"/>
              <a:tblGrid>
                <a:gridCol w="5972175">
                  <a:extLst>
                    <a:ext uri="{9D8B030D-6E8A-4147-A177-3AD203B41FA5}">
                      <a16:colId xmlns:a16="http://schemas.microsoft.com/office/drawing/2014/main" val="2614507647"/>
                    </a:ext>
                  </a:extLst>
                </a:gridCol>
                <a:gridCol w="2071688">
                  <a:extLst>
                    <a:ext uri="{9D8B030D-6E8A-4147-A177-3AD203B41FA5}">
                      <a16:colId xmlns:a16="http://schemas.microsoft.com/office/drawing/2014/main" val="1039535746"/>
                    </a:ext>
                  </a:extLst>
                </a:gridCol>
                <a:gridCol w="1585913">
                  <a:extLst>
                    <a:ext uri="{9D8B030D-6E8A-4147-A177-3AD203B41FA5}">
                      <a16:colId xmlns:a16="http://schemas.microsoft.com/office/drawing/2014/main" val="1471845846"/>
                    </a:ext>
                  </a:extLst>
                </a:gridCol>
                <a:gridCol w="1300164">
                  <a:extLst>
                    <a:ext uri="{9D8B030D-6E8A-4147-A177-3AD203B41FA5}">
                      <a16:colId xmlns:a16="http://schemas.microsoft.com/office/drawing/2014/main" val="3922179438"/>
                    </a:ext>
                  </a:extLst>
                </a:gridCol>
              </a:tblGrid>
              <a:tr h="22655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муниципалитета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б/%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983738"/>
                  </a:ext>
                </a:extLst>
              </a:tr>
              <a:tr h="226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Низкий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9048246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Бахчисарайский 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14,1/93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1244467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Белогорский 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12,3/82,7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0951773"/>
                  </a:ext>
                </a:extLst>
              </a:tr>
              <a:tr h="227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Джанкойский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11,8/78,8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53270"/>
                  </a:ext>
                </a:extLst>
              </a:tr>
              <a:tr h="227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Кировский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10,3/68,7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70905"/>
                  </a:ext>
                </a:extLst>
              </a:tr>
              <a:tr h="227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Красногвардейский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12,0/80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429304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Красноперекопский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9,0/60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740817"/>
                  </a:ext>
                </a:extLst>
              </a:tr>
              <a:tr h="227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Ленинский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11,2/75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124907"/>
                  </a:ext>
                </a:extLst>
              </a:tr>
              <a:tr h="227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Нижнегорский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11,17/63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089884"/>
                  </a:ext>
                </a:extLst>
              </a:tr>
              <a:tr h="227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Первомайский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12,5/83,6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218432"/>
                  </a:ext>
                </a:extLst>
              </a:tr>
              <a:tr h="227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Раздольненский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12,0/80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693183"/>
                  </a:ext>
                </a:extLst>
              </a:tr>
              <a:tr h="227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Сакский 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11,4/76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859952"/>
                  </a:ext>
                </a:extLst>
              </a:tr>
              <a:tr h="227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Симферопольский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12,37/82,5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859550"/>
                  </a:ext>
                </a:extLst>
              </a:tr>
              <a:tr h="227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12,7/84,7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627935"/>
                  </a:ext>
                </a:extLst>
              </a:tr>
              <a:tr h="227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Черноморский 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11,7/78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785015"/>
                  </a:ext>
                </a:extLst>
              </a:tr>
              <a:tr h="2277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Алушта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12,5/83,3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3005742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Армянск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13,6/90,6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217894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Джанкой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13,8/92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82434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Евпатория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13,5/90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1522439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Керчь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12,18/81,2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418180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Красноперекопск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13,42/89,5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777387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Саки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13,06/87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323404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Симферополь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12,5/83,3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982392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Судак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11,0/73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097455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Феодосия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14,0/93,2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301136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Ялта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11,7/78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6775819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Общий результат по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третьему</a:t>
                      </a:r>
                      <a:r>
                        <a:rPr lang="ru-RU" sz="14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показателю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16/64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02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75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2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/>
              <a:t>«Оценка качества взаимодействия с семьей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в </a:t>
            </a:r>
            <a:r>
              <a:rPr lang="ru-RU" sz="2400" b="1" dirty="0"/>
              <a:t>дошкольных образовательных организациях»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49196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300" dirty="0" smtClean="0"/>
              <a:t>наличие </a:t>
            </a:r>
            <a:r>
              <a:rPr lang="ru-RU" sz="3300" dirty="0"/>
              <a:t>нормативно-правовых документов, регламентирующих взаимодействие ДОО с семьей;</a:t>
            </a:r>
          </a:p>
          <a:p>
            <a:pPr marL="0" indent="0">
              <a:buNone/>
            </a:pPr>
            <a:r>
              <a:rPr lang="ru-RU" sz="3300" dirty="0" smtClean="0"/>
              <a:t>наличие </a:t>
            </a:r>
            <a:r>
              <a:rPr lang="ru-RU" sz="3300" dirty="0"/>
              <a:t>единого информационного пространства взаимодействия ДОО с семьей;</a:t>
            </a:r>
          </a:p>
          <a:p>
            <a:pPr marL="0" indent="0">
              <a:buNone/>
            </a:pPr>
            <a:r>
              <a:rPr lang="ru-RU" sz="3300" dirty="0" smtClean="0"/>
              <a:t>повышение </a:t>
            </a:r>
            <a:r>
              <a:rPr lang="ru-RU" sz="3300" dirty="0"/>
              <a:t>компетентности родителей (законных представителей) в вопросах развития и образования детей;</a:t>
            </a:r>
          </a:p>
          <a:p>
            <a:pPr marL="0" indent="0">
              <a:buNone/>
            </a:pPr>
            <a:r>
              <a:rPr lang="ru-RU" sz="3300" dirty="0" smtClean="0"/>
              <a:t>вовлечение </a:t>
            </a:r>
            <a:r>
              <a:rPr lang="ru-RU" sz="3300" dirty="0"/>
              <a:t>семей непосредственно в образовательную деятельность, количество родителей (законных представителей) воспитанников ДОО, принявших участие в мероприятиях (образовательные проекты, мастер-классы, спортивные праздники, трудовые акции, родительские собрания и т.п.);</a:t>
            </a:r>
          </a:p>
          <a:p>
            <a:pPr marL="0" indent="0">
              <a:buNone/>
            </a:pPr>
            <a:r>
              <a:rPr lang="ru-RU" sz="3300" dirty="0" smtClean="0"/>
              <a:t>реализация </a:t>
            </a:r>
            <a:r>
              <a:rPr lang="ru-RU" sz="3300" dirty="0"/>
              <a:t>потребности в дополнительных услугах в ДОО.</a:t>
            </a:r>
          </a:p>
          <a:p>
            <a:pPr marL="0" indent="0">
              <a:buNone/>
            </a:pPr>
            <a:r>
              <a:rPr lang="ru-RU" sz="3300" dirty="0"/>
              <a:t>Результаты НОКО на сайте bas.gov:</a:t>
            </a:r>
          </a:p>
          <a:p>
            <a:pPr marL="0" indent="0">
              <a:buNone/>
            </a:pPr>
            <a:r>
              <a:rPr lang="ru-RU" sz="3300" dirty="0" smtClean="0"/>
              <a:t>соответствие </a:t>
            </a:r>
            <a:r>
              <a:rPr lang="ru-RU" sz="3300" dirty="0"/>
              <a:t>значения показателя результатов по критерию «Открытость и доступность информации об организации»;</a:t>
            </a:r>
          </a:p>
          <a:p>
            <a:pPr marL="0" indent="0">
              <a:buNone/>
            </a:pPr>
            <a:r>
              <a:rPr lang="ru-RU" sz="3300" dirty="0" smtClean="0"/>
              <a:t>соответствие </a:t>
            </a:r>
            <a:r>
              <a:rPr lang="ru-RU" sz="3300" dirty="0"/>
              <a:t>значения показателя результатов по критерию «Комфортность условий, в которых осуществляется образовательная деятельность»;</a:t>
            </a:r>
          </a:p>
          <a:p>
            <a:pPr marL="0" indent="0">
              <a:buNone/>
            </a:pPr>
            <a:r>
              <a:rPr lang="ru-RU" sz="3300" dirty="0" smtClean="0"/>
              <a:t>соответствие </a:t>
            </a:r>
            <a:r>
              <a:rPr lang="ru-RU" sz="3300" dirty="0"/>
              <a:t>значения показателя результатов по критерию «Доброжелательность и вежливость работников;</a:t>
            </a:r>
          </a:p>
          <a:p>
            <a:pPr marL="0" indent="0">
              <a:buNone/>
            </a:pPr>
            <a:r>
              <a:rPr lang="ru-RU" sz="3300" dirty="0" smtClean="0"/>
              <a:t>соответствие </a:t>
            </a:r>
            <a:r>
              <a:rPr lang="ru-RU" sz="3300" dirty="0"/>
              <a:t>значения показателя результатов по критерию «Удовлетворённость условиями ведения образовательной деятельности»;</a:t>
            </a:r>
          </a:p>
          <a:p>
            <a:pPr marL="0" indent="0">
              <a:buNone/>
            </a:pPr>
            <a:r>
              <a:rPr lang="ru-RU" sz="3300" dirty="0" smtClean="0"/>
              <a:t>соответствие </a:t>
            </a:r>
            <a:r>
              <a:rPr lang="ru-RU" sz="3300" dirty="0"/>
              <a:t>значения показателя результатов по критерию «Доступность услуг для инвалидов».</a:t>
            </a:r>
          </a:p>
          <a:p>
            <a:pPr marL="0" indent="0">
              <a:buNone/>
            </a:pPr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611311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7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/>
              <a:t>Количественные показатели оценки качества взаимодействия с семьей в ДОО по регионам Республики Крым</a:t>
            </a:r>
            <a:br>
              <a:rPr lang="ru-RU" sz="2400" b="1" dirty="0"/>
            </a:b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01779"/>
              </p:ext>
            </p:extLst>
          </p:nvPr>
        </p:nvGraphicFramePr>
        <p:xfrm>
          <a:off x="838200" y="985838"/>
          <a:ext cx="10515600" cy="5429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954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3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Уровни  качества взаимодействия с семьей в дошкольных образовательных организациях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798691"/>
              </p:ext>
            </p:extLst>
          </p:nvPr>
        </p:nvGraphicFramePr>
        <p:xfrm>
          <a:off x="838200" y="1114431"/>
          <a:ext cx="10948988" cy="5062530"/>
        </p:xfrm>
        <a:graphic>
          <a:graphicData uri="http://schemas.openxmlformats.org/drawingml/2006/table">
            <a:tbl>
              <a:tblPr firstRow="1" firstCol="1" bandRow="1"/>
              <a:tblGrid>
                <a:gridCol w="3519595">
                  <a:extLst>
                    <a:ext uri="{9D8B030D-6E8A-4147-A177-3AD203B41FA5}">
                      <a16:colId xmlns:a16="http://schemas.microsoft.com/office/drawing/2014/main" val="2778347719"/>
                    </a:ext>
                  </a:extLst>
                </a:gridCol>
                <a:gridCol w="1925779">
                  <a:extLst>
                    <a:ext uri="{9D8B030D-6E8A-4147-A177-3AD203B41FA5}">
                      <a16:colId xmlns:a16="http://schemas.microsoft.com/office/drawing/2014/main" val="925935676"/>
                    </a:ext>
                  </a:extLst>
                </a:gridCol>
                <a:gridCol w="2751807">
                  <a:extLst>
                    <a:ext uri="{9D8B030D-6E8A-4147-A177-3AD203B41FA5}">
                      <a16:colId xmlns:a16="http://schemas.microsoft.com/office/drawing/2014/main" val="4089350200"/>
                    </a:ext>
                  </a:extLst>
                </a:gridCol>
                <a:gridCol w="2751807">
                  <a:extLst>
                    <a:ext uri="{9D8B030D-6E8A-4147-A177-3AD203B41FA5}">
                      <a16:colId xmlns:a16="http://schemas.microsoft.com/office/drawing/2014/main" val="3265990994"/>
                    </a:ext>
                  </a:extLst>
                </a:gridCol>
              </a:tblGrid>
              <a:tr h="17457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муниципалитета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б/%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238951"/>
                  </a:ext>
                </a:extLst>
              </a:tr>
              <a:tr h="1745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Низкий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3907364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Бахчисарайский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9,2/92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7954424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Белогорский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8,6/88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5972954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Джанкойский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6,3/63,4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630976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Кировский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8,5/83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625249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Красногвардейский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7б/70%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4303316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Красноперекопский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8,0/80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832974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Ленинский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7,0/70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2532991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Нижнегорский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6,8/67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165470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Первомайский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8,7/87,5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784750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Раздольненский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8,5/85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972184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Сакский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7,5/75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8821007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Симферопольский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8,0/80,0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609771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8,9/89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369059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Черноморский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7,8/78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486682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Алушта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9,3/93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098258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Армянск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6,4/64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939243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Джанкой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9,8/98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802261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Евпатория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8,6/86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441105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Керчь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9,3/93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518315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Красноперекопск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9,0/90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537008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Саки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9,0/90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5686667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Симферополь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8,5/85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473409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Судак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8,0/80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81388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Феодосия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9,12/91,2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3595259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Ялта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8,6/86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361930"/>
                  </a:ext>
                </a:extLst>
              </a:tr>
              <a:tr h="349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Общий результат по четвертому критерию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18/72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7/28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736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473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/>
              <a:t>«Оценка качества обеспечения здоровья, безопасности и качества услуг по присмотру и уходу в дошкольной образовательной организации БЖД, здоровье, качество услуг по присмотру и уходу» (максимально – 5 баллов)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- отсутствие </a:t>
            </a:r>
            <a:r>
              <a:rPr lang="ru-RU" dirty="0"/>
              <a:t>случаев травматизма (несчастных случаев) с воспитанниками и работниками во время образовательного процесса и проводимых мероприятий;</a:t>
            </a:r>
          </a:p>
          <a:p>
            <a:pPr marL="0" indent="0" algn="just">
              <a:buNone/>
            </a:pPr>
            <a:r>
              <a:rPr lang="ru-RU" dirty="0" smtClean="0"/>
              <a:t>- наличие </a:t>
            </a:r>
            <a:r>
              <a:rPr lang="ru-RU" dirty="0"/>
              <a:t>паспорта дорожной безопасности (сроки, согласованность) и выполнение плана мероприятий;</a:t>
            </a:r>
          </a:p>
          <a:p>
            <a:pPr marL="0" indent="0" algn="just">
              <a:buNone/>
            </a:pPr>
            <a:r>
              <a:rPr lang="ru-RU" dirty="0" smtClean="0"/>
              <a:t>- наличие </a:t>
            </a:r>
            <a:r>
              <a:rPr lang="ru-RU" dirty="0"/>
              <a:t>паспорта доступности объекта социальной инфраструктуры (ОСИ); наличие Плана работы по пропаганде и обучению навыкам здорового образа жизни с участниками образовательных отношений, требованиям охраны труда. Наличие Порядок использования инфраструктуры физкультурно-оздоровительной направленности;</a:t>
            </a:r>
          </a:p>
          <a:p>
            <a:pPr marL="0" indent="0" algn="just">
              <a:buNone/>
            </a:pPr>
            <a:r>
              <a:rPr lang="ru-RU" dirty="0" smtClean="0"/>
              <a:t>- отсутствие </a:t>
            </a:r>
            <a:r>
              <a:rPr lang="ru-RU" dirty="0"/>
              <a:t>предписаний надзорных органов и мероприятия по их устранению.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462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ДОКУМЕНТЫ </a:t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684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sz="2000" dirty="0"/>
          </a:p>
          <a:p>
            <a:pPr algn="just">
              <a:buFontTx/>
              <a:buChar char="-"/>
            </a:pPr>
            <a:r>
              <a:rPr lang="ru-RU" sz="3100" dirty="0" smtClean="0"/>
              <a:t>Приказ </a:t>
            </a:r>
            <a:r>
              <a:rPr lang="ru-RU" sz="3100" dirty="0"/>
              <a:t>Министерства образования, науки и молодежи Республики Крым </a:t>
            </a:r>
            <a:r>
              <a:rPr lang="ru-RU" sz="3100" dirty="0" smtClean="0"/>
              <a:t>№578 </a:t>
            </a:r>
            <a:r>
              <a:rPr lang="ru-RU" sz="3100" dirty="0"/>
              <a:t>от </a:t>
            </a:r>
            <a:r>
              <a:rPr lang="ru-RU" sz="3100" dirty="0" smtClean="0"/>
              <a:t>29.03.2023  «О внесении изменений в приказ Министерства образования, науки и молодежи Республики Крым от 25.06.2021 №1095»; </a:t>
            </a:r>
          </a:p>
          <a:p>
            <a:pPr algn="just">
              <a:buFontTx/>
              <a:buChar char="-"/>
            </a:pPr>
            <a:r>
              <a:rPr lang="ru-RU" sz="3100" dirty="0" smtClean="0"/>
              <a:t>№</a:t>
            </a:r>
            <a:r>
              <a:rPr lang="ru-RU" sz="3100" dirty="0"/>
              <a:t>593 от 31.03.2023 «Об утверждении Порядка, методики и мониторинга оценки качества дошкольного образования в Республике Крым на 2023 год», </a:t>
            </a:r>
            <a:endParaRPr lang="ru-RU" sz="3100" dirty="0" smtClean="0"/>
          </a:p>
          <a:p>
            <a:pPr algn="just">
              <a:buFontTx/>
              <a:buChar char="-"/>
            </a:pPr>
            <a:r>
              <a:rPr lang="ru-RU" sz="3100" dirty="0" smtClean="0"/>
              <a:t>№</a:t>
            </a:r>
            <a:r>
              <a:rPr lang="ru-RU" sz="3100" dirty="0"/>
              <a:t>592 от 31.03.2023 «Об утверждении Плана мероприятий («Дорожной карты») по реализации региональных механизмов управления качеством образования в Республике Крым на 2023 год» проведен мониторинг оценки качества дошкольного образования в Республике Крым в 2023 году </a:t>
            </a:r>
            <a:endParaRPr lang="ru-RU" sz="3100" dirty="0" smtClean="0"/>
          </a:p>
        </p:txBody>
      </p:sp>
    </p:spTree>
    <p:extLst>
      <p:ext uri="{BB962C8B-B14F-4D97-AF65-F5344CB8AC3E}">
        <p14:creationId xmlns:p14="http://schemas.microsoft.com/office/powerpoint/2010/main" val="97825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2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Количественные показатели оценки качества обеспечения здоровья, безопасности и качества услуг по присмотру и уходу в ДОО по регионам Республики Крым </a:t>
            </a:r>
            <a:br>
              <a:rPr lang="ru-RU" sz="2800" b="1" dirty="0"/>
            </a:br>
            <a:endParaRPr lang="ru-RU" sz="28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6984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/>
              <a:t>Уровни  качества обеспечения здоровья, безопасности и качества услуг по присмотру и уходу в дошкольной образовательной организации БЖД, здоровье, качество услуг по присмотру и уходу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894694"/>
              </p:ext>
            </p:extLst>
          </p:nvPr>
        </p:nvGraphicFramePr>
        <p:xfrm>
          <a:off x="685800" y="1825627"/>
          <a:ext cx="11172825" cy="4351334"/>
        </p:xfrm>
        <a:graphic>
          <a:graphicData uri="http://schemas.openxmlformats.org/drawingml/2006/table">
            <a:tbl>
              <a:tblPr firstRow="1" firstCol="1" bandRow="1"/>
              <a:tblGrid>
                <a:gridCol w="3591548">
                  <a:extLst>
                    <a:ext uri="{9D8B030D-6E8A-4147-A177-3AD203B41FA5}">
                      <a16:colId xmlns:a16="http://schemas.microsoft.com/office/drawing/2014/main" val="3214164677"/>
                    </a:ext>
                  </a:extLst>
                </a:gridCol>
                <a:gridCol w="1965151">
                  <a:extLst>
                    <a:ext uri="{9D8B030D-6E8A-4147-A177-3AD203B41FA5}">
                      <a16:colId xmlns:a16="http://schemas.microsoft.com/office/drawing/2014/main" val="713372831"/>
                    </a:ext>
                  </a:extLst>
                </a:gridCol>
                <a:gridCol w="2808063">
                  <a:extLst>
                    <a:ext uri="{9D8B030D-6E8A-4147-A177-3AD203B41FA5}">
                      <a16:colId xmlns:a16="http://schemas.microsoft.com/office/drawing/2014/main" val="2144993831"/>
                    </a:ext>
                  </a:extLst>
                </a:gridCol>
                <a:gridCol w="2808063">
                  <a:extLst>
                    <a:ext uri="{9D8B030D-6E8A-4147-A177-3AD203B41FA5}">
                      <a16:colId xmlns:a16="http://schemas.microsoft.com/office/drawing/2014/main" val="2092377099"/>
                    </a:ext>
                  </a:extLst>
                </a:gridCol>
              </a:tblGrid>
              <a:tr h="15004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муниципалитета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б/%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525694"/>
                  </a:ext>
                </a:extLst>
              </a:tr>
              <a:tr h="1500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Низкий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06572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Бахчисарайский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4,7/94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18539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Белогорский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4,5/87,9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727380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Джанкойский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4,4/87,9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286333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Кировский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4,3/86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55218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Красногвардейский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4,73/95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033216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Красноперекопский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4,0/80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12816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Ленинский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3,8/76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56685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Нижнегорский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3,55/69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28566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Первомайский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4,7/94,7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21749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Раздольненский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4,6/92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583813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Сакский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3,9/78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98327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Симферопольский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4,44/88,8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80153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4,96/99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44970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Черноморский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3,8/76,9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758448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Алушта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3,9/78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62239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Армянск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4,6/92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84194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Джанкой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5,0/100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15542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Евпатория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4,6/92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259065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Керчь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4,38/86,6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931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Красноперекопск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5,0/100,0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21310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Саки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5,0/100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51130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Симферополь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5,0/100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952355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Судак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4,0/80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589059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Феодосия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4,8/98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05838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Ялта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4,8/96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263324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Общий результат по пятому критерию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20/80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5/20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474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205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«Оценка качества управления ДОО» (максимально – 5 </a:t>
            </a:r>
            <a:r>
              <a:rPr lang="ru-RU" sz="2800" b="1" dirty="0" smtClean="0"/>
              <a:t>баллов)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85850"/>
            <a:ext cx="10515600" cy="509111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- процент </a:t>
            </a:r>
            <a:r>
              <a:rPr lang="ru-RU" dirty="0"/>
              <a:t>доступности дошкольного образования для детей: от 2 мес. до 3 лет, зафиксированный государственной программой; с 3 до 7 (8) лет, зафиксированный (государственной) программой;</a:t>
            </a:r>
          </a:p>
          <a:p>
            <a:pPr marL="0" indent="0">
              <a:buNone/>
            </a:pPr>
            <a:r>
              <a:rPr lang="ru-RU" dirty="0" smtClean="0"/>
              <a:t>- кадровый </a:t>
            </a:r>
            <a:r>
              <a:rPr lang="ru-RU" dirty="0"/>
              <a:t>резерв руководящего состава, обучение;</a:t>
            </a:r>
          </a:p>
          <a:p>
            <a:pPr marL="0" indent="0">
              <a:buNone/>
            </a:pPr>
            <a:r>
              <a:rPr lang="ru-RU" dirty="0" smtClean="0"/>
              <a:t>- создание </a:t>
            </a:r>
            <a:r>
              <a:rPr lang="ru-RU" dirty="0"/>
              <a:t>вариативных форм дошкольного образования для детей от 2 мес. до 7 (8) лет;</a:t>
            </a:r>
          </a:p>
          <a:p>
            <a:pPr marL="0" indent="0">
              <a:buNone/>
            </a:pPr>
            <a:r>
              <a:rPr lang="ru-RU" dirty="0" smtClean="0"/>
              <a:t>- инновационные </a:t>
            </a:r>
            <a:r>
              <a:rPr lang="ru-RU" dirty="0"/>
              <a:t>площадки, имеющие официальный статус;</a:t>
            </a:r>
          </a:p>
          <a:p>
            <a:pPr marL="0" indent="0">
              <a:buNone/>
            </a:pPr>
            <a:r>
              <a:rPr lang="ru-RU" dirty="0" smtClean="0"/>
              <a:t>- наличие </a:t>
            </a:r>
            <a:r>
              <a:rPr lang="ru-RU" dirty="0"/>
              <a:t>эффективно функционирующей в ДОО внутренней системы оценки качества образования (ВСОКО) с учетом всех компонентов управленческого цикла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6339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Количественные показатели оценки качества управления ДОО по регионам Республики Крым</a:t>
            </a:r>
            <a:br>
              <a:rPr lang="ru-RU" sz="2800" b="1" dirty="0"/>
            </a:br>
            <a:endParaRPr lang="ru-RU" sz="28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99068"/>
              </p:ext>
            </p:extLst>
          </p:nvPr>
        </p:nvGraphicFramePr>
        <p:xfrm>
          <a:off x="838200" y="1371600"/>
          <a:ext cx="10515600" cy="4805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30039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Уровни  качества управления ДОО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736443"/>
              </p:ext>
            </p:extLst>
          </p:nvPr>
        </p:nvGraphicFramePr>
        <p:xfrm>
          <a:off x="1400174" y="1243017"/>
          <a:ext cx="9786939" cy="4933944"/>
        </p:xfrm>
        <a:graphic>
          <a:graphicData uri="http://schemas.openxmlformats.org/drawingml/2006/table">
            <a:tbl>
              <a:tblPr firstRow="1" firstCol="1" bandRow="1"/>
              <a:tblGrid>
                <a:gridCol w="3146049">
                  <a:extLst>
                    <a:ext uri="{9D8B030D-6E8A-4147-A177-3AD203B41FA5}">
                      <a16:colId xmlns:a16="http://schemas.microsoft.com/office/drawing/2014/main" val="1542808135"/>
                    </a:ext>
                  </a:extLst>
                </a:gridCol>
                <a:gridCol w="1721392">
                  <a:extLst>
                    <a:ext uri="{9D8B030D-6E8A-4147-A177-3AD203B41FA5}">
                      <a16:colId xmlns:a16="http://schemas.microsoft.com/office/drawing/2014/main" val="2763525094"/>
                    </a:ext>
                  </a:extLst>
                </a:gridCol>
                <a:gridCol w="2459749">
                  <a:extLst>
                    <a:ext uri="{9D8B030D-6E8A-4147-A177-3AD203B41FA5}">
                      <a16:colId xmlns:a16="http://schemas.microsoft.com/office/drawing/2014/main" val="1633017598"/>
                    </a:ext>
                  </a:extLst>
                </a:gridCol>
                <a:gridCol w="2459749">
                  <a:extLst>
                    <a:ext uri="{9D8B030D-6E8A-4147-A177-3AD203B41FA5}">
                      <a16:colId xmlns:a16="http://schemas.microsoft.com/office/drawing/2014/main" val="3407826514"/>
                    </a:ext>
                  </a:extLst>
                </a:gridCol>
              </a:tblGrid>
              <a:tr h="17013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муниципалитета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б/%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11981"/>
                  </a:ext>
                </a:extLst>
              </a:tr>
              <a:tr h="170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Низкий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1209221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Бахчисарайский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3,9/78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671715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Белогорский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3,2/65,3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812374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Джанкойский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3,7/74,1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892376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Кировский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3,28/65,6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160560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Красногвардейский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2,8/56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519107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Красноперекопский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4,0/80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933872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Ленинский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2,0/40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948790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Нижнегорский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2,1/41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579586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Первомайский</a:t>
                      </a:r>
                      <a:r>
                        <a:rPr lang="ru-RU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3,4/67,8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394482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Раздольненский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2,8/56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43710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Сакский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3,3/66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051010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Симферопольский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3,81/76,2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9928539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3,4/68,6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7507451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Черноморский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2,8/56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637514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Алушта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3,5/70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0068582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Армянск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3,97/79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4621836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Джанкой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4,5/90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883198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Евпатория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2,5/50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4195550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Керчь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2,39/47,8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841138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Красноперекопск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3,5/70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799171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Саки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4,29/86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2896616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Симферополь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2,3/40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697783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Судак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3,0/60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376218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Феодосия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4,1/82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140666"/>
                  </a:ext>
                </a:extLst>
              </a:tr>
              <a:tr h="1701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Ялта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4,4/88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9094275"/>
                  </a:ext>
                </a:extLst>
              </a:tr>
              <a:tr h="3402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Общий результат по пятому критерию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5/20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12/48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8/32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7060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9349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506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Количественные показатели оценки качества дошкольного образования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по </a:t>
            </a:r>
            <a:r>
              <a:rPr lang="ru-RU" sz="2000" b="1" dirty="0"/>
              <a:t>регионам Республики Крым </a:t>
            </a:r>
            <a:br>
              <a:rPr lang="ru-RU" sz="2000" b="1" dirty="0"/>
            </a:br>
            <a:r>
              <a:rPr lang="ru-RU" sz="2000" b="1" dirty="0"/>
              <a:t>(</a:t>
            </a:r>
            <a:r>
              <a:rPr lang="ru-RU" sz="2000" b="1" dirty="0" smtClean="0"/>
              <a:t>обобщенные </a:t>
            </a:r>
            <a:r>
              <a:rPr lang="ru-RU" sz="2000" b="1" dirty="0"/>
              <a:t>данные мониторинга)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19051873"/>
              </p:ext>
            </p:extLst>
          </p:nvPr>
        </p:nvGraphicFramePr>
        <p:xfrm>
          <a:off x="400050" y="1595437"/>
          <a:ext cx="11144249" cy="4333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026655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3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Уровни качества дошкольного образования Республики Крым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6045774"/>
              </p:ext>
            </p:extLst>
          </p:nvPr>
        </p:nvGraphicFramePr>
        <p:xfrm>
          <a:off x="838200" y="1114431"/>
          <a:ext cx="10691813" cy="5062530"/>
        </p:xfrm>
        <a:graphic>
          <a:graphicData uri="http://schemas.openxmlformats.org/drawingml/2006/table">
            <a:tbl>
              <a:tblPr firstRow="1" firstCol="1" bandRow="1"/>
              <a:tblGrid>
                <a:gridCol w="3436925">
                  <a:extLst>
                    <a:ext uri="{9D8B030D-6E8A-4147-A177-3AD203B41FA5}">
                      <a16:colId xmlns:a16="http://schemas.microsoft.com/office/drawing/2014/main" val="2913800152"/>
                    </a:ext>
                  </a:extLst>
                </a:gridCol>
                <a:gridCol w="1880546">
                  <a:extLst>
                    <a:ext uri="{9D8B030D-6E8A-4147-A177-3AD203B41FA5}">
                      <a16:colId xmlns:a16="http://schemas.microsoft.com/office/drawing/2014/main" val="2995632082"/>
                    </a:ext>
                  </a:extLst>
                </a:gridCol>
                <a:gridCol w="2687171">
                  <a:extLst>
                    <a:ext uri="{9D8B030D-6E8A-4147-A177-3AD203B41FA5}">
                      <a16:colId xmlns:a16="http://schemas.microsoft.com/office/drawing/2014/main" val="4172913792"/>
                    </a:ext>
                  </a:extLst>
                </a:gridCol>
                <a:gridCol w="2687171">
                  <a:extLst>
                    <a:ext uri="{9D8B030D-6E8A-4147-A177-3AD203B41FA5}">
                      <a16:colId xmlns:a16="http://schemas.microsoft.com/office/drawing/2014/main" val="3695437572"/>
                    </a:ext>
                  </a:extLst>
                </a:gridCol>
              </a:tblGrid>
              <a:tr h="17457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муниципалитета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б/%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819917"/>
                  </a:ext>
                </a:extLst>
              </a:tr>
              <a:tr h="1745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Низкий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87928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Бахчисарайский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51,3/93,4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9312560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Белогорский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44,6/84,4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28138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Джанкойский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42,6/77,4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282452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Кировский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44,1/80,2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590256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Красногвардейский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43,03/78,2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7062778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Красноперекопский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41,0/74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388981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Ленинский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40,75/74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351337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Нижнегорский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37,55/63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0993980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Первомайский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47,7/86,7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506675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Раздольненский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45,4/75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482362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Сакский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41,0/74,0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3140540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Симферопольский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46,16/88,6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81587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Советский</a:t>
                      </a:r>
                      <a:r>
                        <a:rPr lang="ru-RU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46,16/83,9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193519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Черноморский район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42,4/77,1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3722613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Алушта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45,84/83,3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307916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Армянск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47,6/86,5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490425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Джанкой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52,3/95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9057588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Евпатория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47,4/86,2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41190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Керчь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45,64/82,9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864259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Красноперекопск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50,11/91,1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024326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Саки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49,03/90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4257323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Симферополь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46,8/85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6324672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Судак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43,7/79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594523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Феодосия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51,06/94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515654"/>
                  </a:ext>
                </a:extLst>
              </a:tr>
              <a:tr h="174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Ялта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46,1/83,8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888259"/>
                  </a:ext>
                </a:extLst>
              </a:tr>
              <a:tr h="349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Общий результат по пятому критерию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16/64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9/36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4882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976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Руководителям органов управления </a:t>
            </a:r>
            <a:r>
              <a:rPr lang="ru-RU" sz="32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образованияем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муниципальных районов и городских округов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900" dirty="0"/>
              <a:t>1.1.	Ознакомиться с представленными материалами по результатам мониторинга оценки качества дошкольного образования.</a:t>
            </a:r>
          </a:p>
          <a:p>
            <a:pPr marL="0" indent="0">
              <a:buNone/>
            </a:pPr>
            <a:r>
              <a:rPr lang="ru-RU" sz="2900" dirty="0"/>
              <a:t>1.2.	Организовать обсуждение проблемных зон, первоочередных задач по их преодолению с руководителями образовательных организаций, реализующих образовательные программы дошкольного образования.</a:t>
            </a:r>
          </a:p>
          <a:p>
            <a:pPr marL="0" indent="0">
              <a:buNone/>
            </a:pPr>
            <a:r>
              <a:rPr lang="ru-RU" sz="2900" dirty="0"/>
              <a:t>1.3.	Разработать план мероприятий по устранению недостатков, выявленных в результате мониторинга оценки качества дошкольного образования.</a:t>
            </a:r>
          </a:p>
          <a:p>
            <a:pPr marL="0" indent="0">
              <a:buNone/>
            </a:pPr>
            <a:r>
              <a:rPr lang="ru-RU" sz="2900" dirty="0"/>
              <a:t>1.4.	Принять меры по формированию кадрового резерва на должность руководителей дошкольных образовательных организаций. </a:t>
            </a:r>
          </a:p>
          <a:p>
            <a:pPr marL="0" indent="0">
              <a:buNone/>
            </a:pPr>
            <a:r>
              <a:rPr lang="ru-RU" sz="2900" dirty="0"/>
              <a:t>1.5.	Активизировать сотрудничество с учреждениями среднего профессионального и высшего профессионального образования по вопросу </a:t>
            </a:r>
            <a:r>
              <a:rPr lang="ru-RU" sz="2900" dirty="0" err="1"/>
              <a:t>привлечния</a:t>
            </a:r>
            <a:r>
              <a:rPr lang="ru-RU" sz="2900" dirty="0"/>
              <a:t> педагогических кадров в дошкольные образовательные организации.</a:t>
            </a:r>
          </a:p>
          <a:p>
            <a:pPr marL="0" indent="0">
              <a:buNone/>
            </a:pPr>
            <a:r>
              <a:rPr lang="ru-RU" sz="2900" dirty="0"/>
              <a:t>1.6.	Обеспечить условия для реализации дополнительного образования.</a:t>
            </a:r>
          </a:p>
          <a:p>
            <a:pPr marL="0" indent="0">
              <a:buNone/>
            </a:pPr>
            <a:r>
              <a:rPr lang="ru-RU" sz="2900" dirty="0"/>
              <a:t>1.7.	Обеспечить внедрение ФОП ДО и ФАОП ДО в ДОО Республики Крым.</a:t>
            </a:r>
          </a:p>
          <a:p>
            <a:pPr marL="0" indent="0">
              <a:buNone/>
            </a:pPr>
            <a:r>
              <a:rPr lang="ru-RU" sz="2900" dirty="0"/>
              <a:t>1.8.	Активизировать работу консультационных центров в ДОО, изучить возможность организации других </a:t>
            </a:r>
            <a:r>
              <a:rPr lang="ru-RU" sz="2900" dirty="0" err="1"/>
              <a:t>вариантивных</a:t>
            </a:r>
            <a:r>
              <a:rPr lang="ru-RU" sz="2900" dirty="0"/>
              <a:t> форм дошкольного образования.</a:t>
            </a:r>
          </a:p>
          <a:p>
            <a:pPr marL="0" indent="0">
              <a:buNone/>
            </a:pPr>
            <a:r>
              <a:rPr lang="ru-RU" sz="2900" dirty="0"/>
              <a:t>1.9.	Продолжить работу по созданию современной </a:t>
            </a:r>
            <a:r>
              <a:rPr lang="ru-RU" sz="2900" dirty="0" err="1"/>
              <a:t>инфрастуктуры</a:t>
            </a:r>
            <a:r>
              <a:rPr lang="ru-RU" sz="2900" dirty="0"/>
              <a:t> ДОО в соответствии с Методическими рекомендациями Министерства просвещения Российской Федерации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81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Специалистам органов управления образованием и методистам, курирующим дошкольное образование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 smtClean="0"/>
              <a:t>2.1.Разработать </a:t>
            </a:r>
            <a:r>
              <a:rPr lang="ru-RU" sz="1400" dirty="0"/>
              <a:t>план методической работы по реализации комплекса мер, направленных на устранение выявленных недостатков и выполнение рекомендаций по повышению качества дошкольного образования, указанными в аналитической справке.</a:t>
            </a:r>
          </a:p>
          <a:p>
            <a:pPr marL="0" lv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 smtClean="0"/>
              <a:t>2.2.Активизировать </a:t>
            </a:r>
            <a:r>
              <a:rPr lang="ru-RU" sz="1400" dirty="0"/>
              <a:t>работу по оказанию методической помощи в разработке образовательных программ дошкольного образования, качества содержания образовательной деятельности и образовательных условий в ДОО с учетом ФОП ДО и ФАОП ДО. </a:t>
            </a:r>
          </a:p>
          <a:p>
            <a:pPr marL="0" lv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 smtClean="0"/>
              <a:t>2.3.Обеспечить </a:t>
            </a:r>
            <a:r>
              <a:rPr lang="ru-RU" sz="1400" dirty="0"/>
              <a:t>реализацию Плана мероприятий («Дорожной карты») по введению ФОП ДО и ФОАП ДО в ДОО Республики Крым.</a:t>
            </a:r>
          </a:p>
          <a:p>
            <a:pPr marL="0" lv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 smtClean="0"/>
              <a:t>2.4.Провести </a:t>
            </a:r>
            <a:r>
              <a:rPr lang="ru-RU" sz="1400" dirty="0"/>
              <a:t>экспертизу образовательных программ ДОО, разработанных в соответствии с требованиями ФОП ДО и ФОАП ДО </a:t>
            </a:r>
            <a:r>
              <a:rPr lang="ru-RU" sz="1400" dirty="0" err="1"/>
              <a:t>до</a:t>
            </a:r>
            <a:r>
              <a:rPr lang="ru-RU" sz="1400" dirty="0"/>
              <a:t> 01.11.2023г. </a:t>
            </a:r>
          </a:p>
          <a:p>
            <a:pPr marL="0" lv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 smtClean="0"/>
              <a:t>2.5.Рассмотреть </a:t>
            </a:r>
            <a:r>
              <a:rPr lang="ru-RU" sz="1400" dirty="0"/>
              <a:t>вопрос о реализации показателей мониторинга качества дошкольного образования с учетом требований нормативно-правовых документов с руководителями и старшими воспитателями образовательных организаций, реализующих программы дошкольного образования.</a:t>
            </a:r>
          </a:p>
          <a:p>
            <a:pPr marL="0" lv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 smtClean="0"/>
              <a:t>2.6.Обеспечить </a:t>
            </a:r>
            <a:r>
              <a:rPr lang="ru-RU" sz="1400" dirty="0"/>
              <a:t>методическую и консультационную работу по организации наставничества в ДОО. </a:t>
            </a:r>
          </a:p>
          <a:p>
            <a:pPr marL="0" lv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 smtClean="0"/>
              <a:t>2.7.Организовать </a:t>
            </a:r>
            <a:r>
              <a:rPr lang="ru-RU" sz="1400" dirty="0"/>
              <a:t>разработку годовой циклограммы по ВСОКО с целью эффективного функционирования ВСОКО в ДОО.</a:t>
            </a:r>
          </a:p>
          <a:p>
            <a:pPr marL="0" lv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/>
              <a:t>2.8.	</a:t>
            </a:r>
            <a:r>
              <a:rPr lang="ru-RU" sz="1400" dirty="0" smtClean="0"/>
              <a:t>Активизировать </a:t>
            </a:r>
            <a:r>
              <a:rPr lang="ru-RU" sz="1400" dirty="0"/>
              <a:t>работу по внедрению инновационных технологий в практику работы ДОО посредством организации и проведения семинаров-практикумов, мастер-классов, педагогических чтений и тиражирования лучших педагогических практик.</a:t>
            </a:r>
          </a:p>
          <a:p>
            <a:pPr marL="0" lv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 smtClean="0"/>
              <a:t>2.9.Активизировать </a:t>
            </a:r>
            <a:r>
              <a:rPr lang="ru-RU" sz="1400" dirty="0"/>
              <a:t>методическую работу с педагогами, имеющими потенциальные способности для профессионального роста, с перспективой на установление категории, участия в конкурсном движении.</a:t>
            </a:r>
          </a:p>
          <a:p>
            <a:pPr marL="0" lv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400" dirty="0" smtClean="0"/>
              <a:t>2.10.Активизировать </a:t>
            </a:r>
            <a:r>
              <a:rPr lang="ru-RU" sz="1400" dirty="0"/>
              <a:t>работу ресурсных центров по организации сетевого взаимодействия.</a:t>
            </a:r>
          </a:p>
          <a:p>
            <a:pPr marL="0" lvl="0" indent="0" algn="just">
              <a:lnSpc>
                <a:spcPct val="100000"/>
              </a:lnSpc>
              <a:spcAft>
                <a:spcPts val="0"/>
              </a:spcAft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319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449580" algn="ctr">
              <a:lnSpc>
                <a:spcPct val="100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Руководителям образовательных организаций, реализующих образовательные программы дошкольного образования</a:t>
            </a: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3.1. Разработать план мероприятий по устранению недостатков, выявленных в результате мониторинга.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3.2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Продолжить работу по реализации показателей мониторинга качества дошкольного образования с учётом выявленных недостатков.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3.3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Работать над поиском эффективных форм, методов, расширить диапазон инновационных технологий при реализации образовательной программы, внедрять лучшие практики педагогов дошкольного образования Республики Крым, тиражируемые на республиканских и муниципальных методических мероприятиях	</a:t>
            </a:r>
            <a:endParaRPr lang="ru-RU" sz="12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3.4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Активизировать методическую работу с педагогами, имеющими потенциальные способности для профессионального роста с перспективной на установление квалификационной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категории.</a:t>
            </a:r>
            <a:endParaRPr lang="ru-RU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3.5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Мотивировать педагогов ДОО для участия в конкурсных программах с целью совершенствования профессионального мастерства, обмену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опытом.</a:t>
            </a:r>
            <a:endParaRPr lang="ru-RU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3.6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Продолжать формировать систему эффективного взаимодействия с семьями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воспитанников.</a:t>
            </a:r>
            <a:endParaRPr lang="ru-RU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3.7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Продолжать работу по устранению нарушений, указанных в предписаниях контрольно-надзорных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органов.</a:t>
            </a:r>
            <a:endParaRPr lang="ru-RU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3.8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Закрыть имеющиеся вакансии (воспитателей, педагога-психолога, педагога дополнительного образования, музыкального руководителя, воспитателей, инструктора по физической культуре, учителя-логопеда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3.9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Обеспечить эффективное функционирование ВСОКО в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ДОО.</a:t>
            </a:r>
            <a:endParaRPr lang="ru-RU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3.10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Активизировать работу в части дополнительного образования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детей.</a:t>
            </a:r>
            <a:endParaRPr lang="ru-RU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3.11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Продолжать работу по наполнению/обновлению РППС с учётом методических рекомендаций Министерства просвещения Российской Федерации.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63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6812" y="165101"/>
            <a:ext cx="10515600" cy="1325563"/>
          </a:xfrm>
        </p:spPr>
        <p:txBody>
          <a:bodyPr>
            <a:normAutofit fontScale="90000"/>
          </a:bodyPr>
          <a:lstStyle/>
          <a:p>
            <a:pPr indent="450215" algn="ctr" fontAlgn="base">
              <a:lnSpc>
                <a:spcPct val="100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и задачи системы мониторинга качества дошкольного образования в Республике Крым. Основные цели: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формирование </a:t>
            </a:r>
            <a:r>
              <a:rPr lang="ru-RU" dirty="0"/>
              <a:t>единого образовательного пространства в сфере дошкольного образования;</a:t>
            </a:r>
          </a:p>
          <a:p>
            <a:r>
              <a:rPr lang="ru-RU" dirty="0" smtClean="0"/>
              <a:t>определение </a:t>
            </a:r>
            <a:r>
              <a:rPr lang="ru-RU" dirty="0"/>
              <a:t>единой системы показателей качества образовательной деятельности для сбора, систематизации и анализа данных о текущем качестве работы дошкольных образовательных организаций;</a:t>
            </a:r>
          </a:p>
          <a:p>
            <a:r>
              <a:rPr lang="ru-RU" dirty="0" smtClean="0"/>
              <a:t>определение </a:t>
            </a:r>
            <a:r>
              <a:rPr lang="ru-RU" dirty="0"/>
              <a:t>механизмов, процедур и инструментария мониторинга, позволяющих обеспечить сбор, обработку, систематизацию и анализ данных мониторинга;</a:t>
            </a:r>
          </a:p>
          <a:p>
            <a:r>
              <a:rPr lang="ru-RU" dirty="0" smtClean="0"/>
              <a:t>разработка </a:t>
            </a:r>
            <a:r>
              <a:rPr lang="ru-RU" dirty="0"/>
              <a:t>алгоритма осуществления контроля за образовательной деятельностью в сфере дошкольного образования для принятия решений в сфере образовательной политики на региональном, муниципальном уровнях управления системой образования, а также на уровне организаций, осуществляющих образовательную деятельность в сфере дошкольного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7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Задачами системы мониторинга качества дошкольного образования являются: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- создание </a:t>
            </a:r>
            <a:r>
              <a:rPr lang="ru-RU" dirty="0"/>
              <a:t>единой республиканской модели Мониторинга;</a:t>
            </a:r>
          </a:p>
          <a:p>
            <a:pPr marL="0" indent="0">
              <a:buNone/>
            </a:pPr>
            <a:r>
              <a:rPr lang="ru-RU" dirty="0" smtClean="0"/>
              <a:t>- обеспечение </a:t>
            </a:r>
            <a:r>
              <a:rPr lang="ru-RU" dirty="0"/>
              <a:t>соответствия структуры и содержания образовательных программ дошкольного образования требованиям федерального государственного образовательного стандарта дошкольного образования;</a:t>
            </a:r>
          </a:p>
          <a:p>
            <a:pPr marL="0" indent="0">
              <a:buNone/>
            </a:pPr>
            <a:r>
              <a:rPr lang="ru-RU" dirty="0" smtClean="0"/>
              <a:t>- повышение </a:t>
            </a:r>
            <a:r>
              <a:rPr lang="ru-RU" dirty="0"/>
              <a:t>качества содержания образовательной деятельности в образовательных организациях, реализующих программы дошкольного образования (далее – ДОО), создание необходимых образовательных условий и использование эффективных форм и методов работы с детьми;</a:t>
            </a:r>
          </a:p>
          <a:p>
            <a:pPr marL="0" indent="0">
              <a:buNone/>
            </a:pPr>
            <a:r>
              <a:rPr lang="ru-RU" dirty="0" smtClean="0"/>
              <a:t>- создание </a:t>
            </a:r>
            <a:r>
              <a:rPr lang="ru-RU" dirty="0"/>
              <a:t>необходимых психолого-педагогических условий для социально-личностного развития ребенка, через повышение эффективности взаимодействия педагогов с семьями воспитанников;</a:t>
            </a:r>
          </a:p>
          <a:p>
            <a:pPr marL="0" indent="0">
              <a:buNone/>
            </a:pPr>
            <a:r>
              <a:rPr lang="ru-RU" dirty="0" smtClean="0"/>
              <a:t>- обеспечение </a:t>
            </a:r>
            <a:r>
              <a:rPr lang="ru-RU" dirty="0"/>
              <a:t>соответствия качества формирования и реализации адаптированных образовательных программ дошкольного образования требованиям федерального государственного образовательного стандарта дошкольного образования с учётом ограничений в развитии и состоянии здоровья воспитанников;</a:t>
            </a:r>
          </a:p>
          <a:p>
            <a:pPr marL="0" indent="0">
              <a:buNone/>
            </a:pPr>
            <a:r>
              <a:rPr lang="ru-RU" dirty="0" smtClean="0"/>
              <a:t>- повышение </a:t>
            </a:r>
            <a:r>
              <a:rPr lang="ru-RU" dirty="0"/>
              <a:t>качества взаимодействия с семьями воспитанников через использование их педагогического потенциала в образовательном процессе ДОО;</a:t>
            </a:r>
          </a:p>
          <a:p>
            <a:pPr marL="0" indent="0">
              <a:buNone/>
            </a:pPr>
            <a:r>
              <a:rPr lang="ru-RU" dirty="0" smtClean="0"/>
              <a:t>- создание </a:t>
            </a:r>
            <a:r>
              <a:rPr lang="ru-RU" dirty="0"/>
              <a:t>в ДОО условий, направленных на сохранение и укрепление здоровья воспитанников, обеспечение безопасности, осуществление образовательной деятельности, присмотра и ухода;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-выявление </a:t>
            </a:r>
            <a:r>
              <a:rPr lang="ru-RU" dirty="0"/>
              <a:t>управленческих проблем в образовательных организациях и негативных тенденций с целью их последующего устранения, оказания методической помощи.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47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Мониторинг оценки качества дошкольного образования проведен по следующим показателям</a:t>
            </a:r>
            <a:r>
              <a:rPr lang="ru-RU" sz="31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качество образовательных программ дошкольного образования;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качество документации по образовательной деятельности в ДОО; 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качество содержания образовательной деятельности в ДОО с учетом реализации образовательных областей ФГОС ДО (познавательное развитие, физическое развитие, речевое развитие, художественно-эстетическое развитие, социально-коммуникативное развитие);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качество образовательных условий 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(кадровые условия, развивающая предметно-пространственная среда, психолого-педагогические условия);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взаимодействие с семьей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(участие семьи в образовательной деятельности, удовлетворённость семьи образовательными услугами, индивидуальная поддержка развития детей в семье);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БЖД, здоровье, качество услуг по присмотру и уходу;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- управление качеством деятельности ДОО (повышение уровня управленческой культуры руководителей ДОО: создание условий для повышения качества образовательного процесса в ДОО, овладение технологией управления качеством работы).</a:t>
            </a:r>
            <a:endParaRPr lang="ru-RU" sz="1800" dirty="0">
              <a:ea typeface="Calibri" panose="020F0502020204030204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Высокий уровень по результатам мониторинга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4000" dirty="0" smtClean="0"/>
              <a:t>гг. </a:t>
            </a:r>
          </a:p>
          <a:p>
            <a:pPr marL="0" indent="0" algn="just">
              <a:buNone/>
            </a:pPr>
            <a:r>
              <a:rPr lang="ru-RU" sz="4000" dirty="0" smtClean="0"/>
              <a:t>Джанкой, Феодосия, Красноперекопск, Саки, Армянск, Евпатория, Симферополь, Ялта, Алушта, Керчь</a:t>
            </a:r>
          </a:p>
          <a:p>
            <a:pPr marL="0" indent="0" algn="just">
              <a:buNone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Районы: </a:t>
            </a:r>
          </a:p>
          <a:p>
            <a:pPr marL="0" indent="0" algn="just">
              <a:buNone/>
            </a:pPr>
            <a:r>
              <a:rPr lang="ru-RU" sz="4000" dirty="0" smtClean="0"/>
              <a:t>Бахчисарайский. Симферопольский, Первомайский, Белогорский, Советский, Кировский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1305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Качество образовательных программ </a:t>
            </a:r>
            <a:br>
              <a:rPr lang="ru-RU" sz="28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дошкольного образования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28763"/>
            <a:ext cx="10515600" cy="4648200"/>
          </a:xfrm>
        </p:spPr>
        <p:txBody>
          <a:bodyPr>
            <a:normAutofit fontScale="250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Данный показатель включает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10 критериев: </a:t>
            </a:r>
            <a:endParaRPr lang="ru-RU" sz="2000" dirty="0">
              <a:ea typeface="Calibri" panose="020F0502020204030204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 Качества структуры и содержания основных образовательных программ дошкольного образования  (максимальный балл 5):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и соответствие основной образовательной программы дошкольного образования (ООП ДО) ДОО, требованиям ФГОС ДО к структуре и содержанию образовательных программ дошкольного образования (Протокол Педагогического совета ДОО, приказ о реализации ООП ДО с указанием ответственных за тот или иной раздел, соответствие годового плана работы ООП ДО).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Отражение в части Образовательная программа (ОП) ДО, формируемой участниками образовательных отношений, реализации регионального компонента и приоритетных направлений деятельности ДОО.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Отражение в ООП ДО работы с детьми с ОВЗ.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и соответствие Рабочей программы воспитания и календарного плана воспитательной работы.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4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и соответствие дополнительных общеобразовательных программ (ДОП) требованиям Федерального закона, региональным документам, в части дополнительного образования, запросам родителей и обязательное размещение программы, и регистрация обучающихся в Навигаторе дополнительного образования детей Республики Крым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48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1.2. Качество документации по образовательной деятельности в ДОО (максимальный балл -5):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Программы развития и аналитической справки по итогам учебного года;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Годовых планов работы на текущий год;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Рабочих программ воспитателей и специалистов;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режима занятий;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630555" algn="l"/>
              </a:tabLs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наличие обязательных локальных актов в ДОО (Правила приема воспитанников, Порядок оформления возникновения, приостановления и прекращения отношений между образовательной организацией и воспитанниками и (или) родителями (законными представителями) несовершеннолетних воспитанников; Порядок и основания перевода, отчисления и восстановления воспитанников; Правила внутреннего распорядка воспитанников).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41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Качество образовательных программ 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дошкольного образования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396500"/>
              </p:ext>
            </p:extLst>
          </p:nvPr>
        </p:nvGraphicFramePr>
        <p:xfrm>
          <a:off x="0" y="1847851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99993205"/>
              </p:ext>
            </p:extLst>
          </p:nvPr>
        </p:nvGraphicFramePr>
        <p:xfrm>
          <a:off x="385763" y="1690687"/>
          <a:ext cx="11358562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5932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8644" y="365125"/>
            <a:ext cx="10395155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424011"/>
              </p:ext>
            </p:extLst>
          </p:nvPr>
        </p:nvGraphicFramePr>
        <p:xfrm>
          <a:off x="257176" y="542929"/>
          <a:ext cx="11096624" cy="6410306"/>
        </p:xfrm>
        <a:graphic>
          <a:graphicData uri="http://schemas.openxmlformats.org/drawingml/2006/table">
            <a:tbl>
              <a:tblPr firstRow="1" firstCol="1" bandRow="1"/>
              <a:tblGrid>
                <a:gridCol w="3649556">
                  <a:extLst>
                    <a:ext uri="{9D8B030D-6E8A-4147-A177-3AD203B41FA5}">
                      <a16:colId xmlns:a16="http://schemas.microsoft.com/office/drawing/2014/main" val="3827888599"/>
                    </a:ext>
                  </a:extLst>
                </a:gridCol>
                <a:gridCol w="2024064">
                  <a:extLst>
                    <a:ext uri="{9D8B030D-6E8A-4147-A177-3AD203B41FA5}">
                      <a16:colId xmlns:a16="http://schemas.microsoft.com/office/drawing/2014/main" val="3127997259"/>
                    </a:ext>
                  </a:extLst>
                </a:gridCol>
                <a:gridCol w="2711502">
                  <a:extLst>
                    <a:ext uri="{9D8B030D-6E8A-4147-A177-3AD203B41FA5}">
                      <a16:colId xmlns:a16="http://schemas.microsoft.com/office/drawing/2014/main" val="1554752449"/>
                    </a:ext>
                  </a:extLst>
                </a:gridCol>
                <a:gridCol w="2711502">
                  <a:extLst>
                    <a:ext uri="{9D8B030D-6E8A-4147-A177-3AD203B41FA5}">
                      <a16:colId xmlns:a16="http://schemas.microsoft.com/office/drawing/2014/main" val="547220461"/>
                    </a:ext>
                  </a:extLst>
                </a:gridCol>
              </a:tblGrid>
              <a:tr h="15831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муниципалитета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б/%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989691"/>
                  </a:ext>
                </a:extLst>
              </a:tr>
              <a:tr h="2235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Низкий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9382273"/>
                  </a:ext>
                </a:extLst>
              </a:tr>
              <a:tr h="2235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Бахчисарайский 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9,6/96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298571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Белогорский 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9,1/91,3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8540801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Джанкойский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8,7/87,5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7187751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Кировский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9,1/91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91568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Красногвардейский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9,0/90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976892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Красноперекопский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8,0/70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067456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Ленинский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8,5/85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2762765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Нижнегорский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7,17/72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03683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Первомайский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9,0/90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917363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Раздольненский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9,2/92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543095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Сакский 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7,3/73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203531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Симферопольский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9,48/94,8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9194088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Советский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9,8/98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598302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Черноморский район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8,5/85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923214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Алушта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9,34/93,4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768910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Армянск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9,3/93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596983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Джанкой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10,0/100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5918695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Евпатория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9,3/93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5776322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Керчь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9,11/91,1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58187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Красноперекопск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10,0/100,0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20787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Саки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8,43/85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008259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Симферополь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10,0/100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872702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Судак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8,8/88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850634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Феодосия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9,8/98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999637"/>
                  </a:ext>
                </a:extLst>
              </a:tr>
              <a:tr h="224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Ялта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8,63/86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5325861"/>
                  </a:ext>
                </a:extLst>
              </a:tr>
              <a:tr h="31663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Общий результат по первому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показателю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22/88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2279" marR="522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351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9409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418</TotalTime>
  <Words>2894</Words>
  <Application>Microsoft Office PowerPoint</Application>
  <PresentationFormat>Широкоэкранный</PresentationFormat>
  <Paragraphs>925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НОРМАТИВНЫЕ ДОКУМЕНТЫ  </vt:lpstr>
      <vt:lpstr>Цели и задачи системы мониторинга качества дошкольного образования в Республике Крым. Основные цели:</vt:lpstr>
      <vt:lpstr>Задачами системы мониторинга качества дошкольного образования являются:</vt:lpstr>
      <vt:lpstr>Мониторинг оценки качества дошкольного образования проведен по следующим показателям:</vt:lpstr>
      <vt:lpstr>Высокий уровень по результатам мониторинга</vt:lpstr>
      <vt:lpstr>Качество образовательных программ  дошкольного образования</vt:lpstr>
      <vt:lpstr>Качество образовательных программ  дошкольного образования</vt:lpstr>
      <vt:lpstr>Презентация PowerPoint</vt:lpstr>
      <vt:lpstr>Оценка качества содержания образовательной деятельности в дошкольных образовательных организациях» (максимально – 10 баллов)</vt:lpstr>
      <vt:lpstr>Количественные показатели оценки качества содержания образовательной деятельности в ДОО  по регионам Республики Крым</vt:lpstr>
      <vt:lpstr>Уровни качества содержания образовательной деятельности в дошкольных образовательных организациях </vt:lpstr>
      <vt:lpstr>«Оценка качества образовательных условий в дошкольных образовательных организациях (кадровые условия, развивающая предметно-пространственная среда, психолого-педагогические условия)» (максимально – 15 баллов)</vt:lpstr>
      <vt:lpstr>Количественные показатели оценки качества образовательных условий в дошкольных образовательных организациях по регионам Республики Крым</vt:lpstr>
      <vt:lpstr>Уровни качества образовательных условий в дошкольных образовательных организациях (кадровые условия, развивающая предметно-пространственная среда, психолого-педагогические условия</vt:lpstr>
      <vt:lpstr>«Оценка качества взаимодействия с семьей  в дошкольных образовательных организациях» </vt:lpstr>
      <vt:lpstr>Количественные показатели оценки качества взаимодействия с семьей в ДОО по регионам Республики Крым </vt:lpstr>
      <vt:lpstr>Уровни  качества взаимодействия с семьей в дошкольных образовательных организациях </vt:lpstr>
      <vt:lpstr>«Оценка качества обеспечения здоровья, безопасности и качества услуг по присмотру и уходу в дошкольной образовательной организации БЖД, здоровье, качество услуг по присмотру и уходу» (максимально – 5 баллов)</vt:lpstr>
      <vt:lpstr>Количественные показатели оценки качества обеспечения здоровья, безопасности и качества услуг по присмотру и уходу в ДОО по регионам Республики Крым  </vt:lpstr>
      <vt:lpstr>Уровни  качества обеспечения здоровья, безопасности и качества услуг по присмотру и уходу в дошкольной образовательной организации БЖД, здоровье, качество услуг по присмотру и уходу</vt:lpstr>
      <vt:lpstr>«Оценка качества управления ДОО» (максимально – 5 баллов)</vt:lpstr>
      <vt:lpstr>Количественные показатели оценки качества управления ДОО по регионам Республики Крым </vt:lpstr>
      <vt:lpstr>Уровни  качества управления ДОО</vt:lpstr>
      <vt:lpstr>Количественные показатели оценки качества дошкольного образования  по регионам Республики Крым  (обобщенные данные мониторинга)</vt:lpstr>
      <vt:lpstr>Уровни качества дошкольного образования Республики Крым</vt:lpstr>
      <vt:lpstr>Руководителям органов управления образованияем муниципальных районов и городских округов:</vt:lpstr>
      <vt:lpstr>Специалистам органов управления образованием и методистам, курирующим дошкольное образование:</vt:lpstr>
      <vt:lpstr>Руководителям образовательных организаций, реализующих образовательные программы дошкольного образования: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Подсмашная</dc:creator>
  <cp:lastModifiedBy>Админ</cp:lastModifiedBy>
  <cp:revision>77</cp:revision>
  <dcterms:created xsi:type="dcterms:W3CDTF">2022-06-22T13:56:02Z</dcterms:created>
  <dcterms:modified xsi:type="dcterms:W3CDTF">2023-08-23T09:18:03Z</dcterms:modified>
</cp:coreProperties>
</file>