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67" r:id="rId3"/>
    <p:sldId id="368" r:id="rId4"/>
    <p:sldId id="346" r:id="rId5"/>
    <p:sldId id="373" r:id="rId6"/>
    <p:sldId id="347" r:id="rId7"/>
    <p:sldId id="371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62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5" r:id="rId31"/>
    <p:sldId id="396" r:id="rId32"/>
    <p:sldId id="397" r:id="rId33"/>
    <p:sldId id="398" r:id="rId34"/>
    <p:sldId id="399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02F"/>
    <a:srgbClr val="26543B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2135" autoAdjust="0"/>
  </p:normalViewPr>
  <p:slideViewPr>
    <p:cSldViewPr snapToGrid="0">
      <p:cViewPr varScale="1">
        <p:scale>
          <a:sx n="67" d="100"/>
          <a:sy n="67" d="100"/>
        </p:scale>
        <p:origin x="8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F0316-F92C-400F-A74A-974C8BB3CD6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5E3F-EBAF-49DD-B723-3E2DD819A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3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4FB477-DDCB-482F-937D-0C0DD4B79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EA62E6-4EE6-4DF2-905A-52A9DD7DE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CE5BB-A975-41BD-BFA5-1346CBAA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A19BF7-CB67-49A6-93A8-E9B2F5F9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D89FD-D134-4522-A725-B1516AE2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7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0DA78-E286-4F28-8F81-C205F7B0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13EE86-B28B-4CCE-AEE8-EC4A55F6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C054F2-376C-424F-B8A9-3C9AA89A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8FA1DD-FDCB-4EE7-A6DB-F17FD729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A9CA3-32E1-4604-AB09-3A2CB06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44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660784-3B01-4238-BBBA-E4F17A0CE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002FFD-FC8F-4CCA-A5DF-5DC75821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1E215A-84AE-456B-B797-4743D66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89D22-566F-40EF-A07A-C284453E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C2DD15-F974-4BA8-B5E3-1DB73A99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2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9050C-95B0-4B6C-94EA-A434263F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E7327-277D-4D50-BB29-8D5FF178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416313-8222-4DC3-B560-68543279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1DE72-E0FC-4698-B75F-629BF63E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B52BE-F872-46B9-959D-53D206DB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8AB6D-F035-4353-A4D8-B116A55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13148-6E92-4415-B886-B004D7DE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C30CBA-980D-403C-9876-766D72E3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8CD1E-A0C4-4769-B6D1-281A96C1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98803-B400-4911-8CAA-57EA9419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DB2E1-DF64-4649-9160-7045DCC3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39EB6-215C-4721-89E0-1559ED04F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346BA0-63E8-4B4B-A86D-9959D52B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2024D4-EFC1-41C0-9DD3-0B4279AA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F8C4FA-E52E-41C4-A483-737F04F6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1D2B7A-8363-4184-A8E9-D5FB0A6D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5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F92BA-9638-4743-A1F4-4DCD619A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299E50-91E6-4F56-A4AA-17C420931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D7A56-FF4F-4BC8-AB20-BF2B84493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082F73-1BAF-4417-90CD-63FC40632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082FD1-FDEA-49D0-9B88-70B7A25B9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074AE9-C074-4C00-8DD6-9BF7D2D1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F43804-F01D-44B7-8959-268DC864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CE44BC-76C0-4869-BA0B-525A68DE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BC15C-1F41-4FF9-B96F-2531EB2C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3E1900-CC48-44C7-8CB5-E3648248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D0AAE3-2208-4524-824D-931E8CF6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54F702-AD2F-444E-AE60-8468D636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9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03A7E3-5835-48FD-B330-4A0A3B9D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D3408A-0682-4093-9808-3145A430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9FEB87-507F-4BCE-858E-761D534C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7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C665A-3AB9-4740-95B2-D29A92DF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4F02A-0151-468F-B85E-34297D18F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A196A-ACEB-488B-9056-44F4FB6E4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948A50-63BB-42D9-AF64-BB14FC1A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A3B0B2-4998-4A83-BEF2-074D0CA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B229E9-0A93-466C-A1C5-95EF3630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2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39C89-3826-4DCD-9FA1-1EFB25C9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209D2F-9F92-4A5B-A86C-6724657F3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F01C16-1A4E-4F79-9E73-A76C15E88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3455D-4AD7-44AD-99FC-275B05E0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79A92D-EC5F-48C3-A16B-9F9DC0C9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2A8E68-261A-451B-B586-C4CA2655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52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C82EC-EF65-4EF3-93BB-2A6BFB04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3530F7-FD7C-4D95-A428-BDB8EF810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8A6258-EB42-49B6-BDCC-479BAF414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C07411-8A38-4EA7-8AC2-0847BBCBD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0A222B-4A77-4216-BE37-A5CC85BC4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8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ubX1PURvwfpYnGAPcIYb39onrmNMQH8H/view?pli=1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301270036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acts.ru/doc/prioritetnye-napravlenija-razvitija-obrazovanija-obuchaiushchikhsja-s-invalidnostiu-s-ogranichennymi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2000" cy="1378423"/>
            <a:chOff x="0" y="0"/>
            <a:chExt cx="12192000" cy="1378423"/>
          </a:xfrm>
        </p:grpSpPr>
        <p:sp>
          <p:nvSpPr>
            <p:cNvPr id="9" name="Прямоугольник: усеченные противолежащие углы 8">
              <a:extLst>
                <a:ext uri="{FF2B5EF4-FFF2-40B4-BE49-F238E27FC236}">
                  <a16:creationId xmlns:a16="http://schemas.microsoft.com/office/drawing/2014/main" id="{9C92BB49-28C1-49C2-97A9-619B0336BBF0}"/>
                </a:ext>
              </a:extLst>
            </p:cNvPr>
            <p:cNvSpPr/>
            <p:nvPr/>
          </p:nvSpPr>
          <p:spPr>
            <a:xfrm>
              <a:off x="0" y="0"/>
              <a:ext cx="12192000" cy="1378423"/>
            </a:xfrm>
            <a:prstGeom prst="snip2DiagRect">
              <a:avLst/>
            </a:prstGeom>
            <a:solidFill>
              <a:srgbClr val="0070C0"/>
            </a:solidFill>
            <a:ln>
              <a:solidFill>
                <a:srgbClr val="2654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980000" algn="ctr">
                <a:lnSpc>
                  <a:spcPts val="2600"/>
                </a:lnSpc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ГБОУ ДПО РК «КРЫМСКИЙ РЕСПУБЛИКАНСКИЙ ИНСТИТУТ ПОСТДИПЛОМНОГО ПЕДАГОГИЧЕСКОГО ОБРАЗОВАНИЯ»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A86FE8C-E408-481B-8DB8-D8D130F34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830" y="76882"/>
              <a:ext cx="1784080" cy="1114355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466357" y="2451504"/>
            <a:ext cx="9656563" cy="171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661582"/>
              </p:ext>
            </p:extLst>
          </p:nvPr>
        </p:nvGraphicFramePr>
        <p:xfrm>
          <a:off x="4021494" y="4838541"/>
          <a:ext cx="7947591" cy="1312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0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1A4F0A-5347-4E0B-8C63-A281C15C2891}"/>
              </a:ext>
            </a:extLst>
          </p:cNvPr>
          <p:cNvSpPr/>
          <p:nvPr/>
        </p:nvSpPr>
        <p:spPr>
          <a:xfrm>
            <a:off x="1466357" y="1629296"/>
            <a:ext cx="981401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 ОБРАЗОВАНИИ: </a:t>
            </a:r>
          </a:p>
          <a:p>
            <a:pPr algn="ctr"/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ФОП ДО, ФГОС ДО, ФАОП ДО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/>
          </a:p>
          <a:p>
            <a:pPr algn="r"/>
            <a:r>
              <a:rPr lang="ru-RU" sz="2400" dirty="0"/>
              <a:t>  </a:t>
            </a:r>
            <a:endParaRPr lang="ru-RU" sz="2400" dirty="0" smtClean="0"/>
          </a:p>
          <a:p>
            <a:pPr algn="r"/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Красёха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Николаевна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центра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дошкольного и начального                                 </a:t>
            </a: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4116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2"/>
    </mc:Choice>
    <mc:Fallback xmlns="">
      <p:transition spd="slow" advTm="512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78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ДО рассчитана 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дошкольное воспитание детей разных возрастных групп:</a:t>
            </a:r>
            <a:b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82944"/>
            <a:ext cx="10515600" cy="3594018"/>
          </a:xfrm>
        </p:spPr>
        <p:txBody>
          <a:bodyPr/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рождения до года (младенческий период);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до 3 лет (ранний дошкольный период);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до 7 лет (дошкольный период).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84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350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возможных достижений ребенка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6445"/>
            <a:ext cx="10515600" cy="3980518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младенческом возрасте – к одному году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 раннем возрасте – к трём годам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 возрасте – к четырём годам;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концу дошкольного возраста – на этапе завершения освоения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299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1472" y="263951"/>
            <a:ext cx="9813303" cy="15177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диагностика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достижения 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планируемых результатов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6825"/>
            <a:ext cx="10515600" cy="448013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 ФОП ДО направлена на изучение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 ребенка, его интересов, предпочтений, склонностей, личностных особенностей, способов взаимодействия со взрослыми и сверстниками;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диагностики, а также особенности ее проведения (основные формы, методы) определяются ФГОС ДО (п.3.2.3 и п. 4.6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ctr">
              <a:buNone/>
            </a:pPr>
            <a:r>
              <a:rPr lang="ru-RU" b="1" dirty="0"/>
              <a:t>Периодичность проведения диагностики, способ и форма фиксации результатов определяется </a:t>
            </a:r>
            <a:r>
              <a:rPr lang="ru-RU" b="1" dirty="0" smtClean="0"/>
              <a:t>в ДОО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91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5483" y="282803"/>
            <a:ext cx="10294071" cy="17251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b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малоформализованные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беседа, наблюдение, контент – анализ, биографический метод, эмпатическое слушание, их особенности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наблюдение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детской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 детской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диагностики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физического, коммуникативного, познавательного, речевого, художественно-эстетического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8855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 психологической диагностики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выявить и изучить индивидуально-психологические особенности детей, причины трудностей в освоении образовательной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квалифицированные специалисты – педагоги-психологи, психологи.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условия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ребенок участвует в психологической диагностике только с согласия родителей или законных представителей.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 использовать результаты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по результатам психологической диагностики специалисты организуют психологическое сопровождение и адресную психологическую помощь детям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85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b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ФОП ДО</a:t>
            </a:r>
            <a:b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0008"/>
            <a:ext cx="10926452" cy="469695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                    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РАЗДЕЛЫ: 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</a:p>
          <a:p>
            <a:pPr marL="0" indent="0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</a:p>
          <a:p>
            <a:pPr marL="0" indent="0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1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записка: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цель, задачи, принципы, подходы к формированию Программы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достижения планируемых результатов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04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1472"/>
            <a:ext cx="10515600" cy="5344998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содержания образования (обучения и воспитания) по образовательным областям: социально-коммуникативное развитие; познавательное развитие; речевое развитие; художественно-эстетическое развитие; физическое развитие;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формы, способы, методы и средства реализации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разных видов и культурных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направления поддержки детской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педагогического коллектива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задачи коррекционно-развивающей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Содержание коррекционно-развивающей работы на уровне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701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ОРГАНИЗАЦИОННЫЙ РАЗДЕЛ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Программы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развивающей предметно-пространственной среды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Программы, обеспеченность методическими материалами и средствами обучения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литературных, музыкальных, художественных, анимационных произведений для реализации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и распорядок дня в дошкольных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466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ОБЪЁМ ОП ДО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60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</a:p>
          <a:p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ФОРМИРУЕМАЯ УЧАСТНИКАМИ ОБРАЗОВАТЕЛЬНЫХ ОТНОШЕНИЙ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(вариативная):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95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0829"/>
            <a:ext cx="10515600" cy="10369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УРОВНЯ</a:t>
            </a:r>
            <a:endParaRPr lang="ru-RU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1790"/>
            <a:ext cx="11001866" cy="5382705"/>
          </a:xfrm>
        </p:spPr>
        <p:txBody>
          <a:bodyPr>
            <a:normAutofit fontScale="25000" lnSpcReduction="20000"/>
          </a:bodyPr>
          <a:lstStyle/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«Об образовании в Российской Федерации» </a:t>
            </a: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дополнениями);</a:t>
            </a:r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31.07.2020 г. № 304-ФЗ «О внесении изменений в Федеральный закон «Об образовании в Российской Федерации» по вопросам воспитания обучающихся;</a:t>
            </a:r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31.07.2020 № 373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 (с изменениями);</a:t>
            </a:r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Российской Федерации от 17.10.2013 г. N 1155 «Об утверждении федерального государственного образовательного стандарта дошкольного образования»  </a:t>
            </a: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дополнениями);</a:t>
            </a:r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25.11.2022 г. N 1028 «Об утверждении федеральной образовательной программы дошкольного образования»;</a:t>
            </a:r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24.11.2022 г. N 1022 «Об утверждении федеральной адаптированной образовательной программы дошкольного образования для обучающихся с ограниченными возможностями здоровья</a:t>
            </a: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1.2.3685-21 - Санитарные правила и нормы СанПиН 1.2.368521 «Гигиенические нормативы и требования к обеспечению безопасности и (или) безвредности для человека факторов среды обитания», утвержденные постановлением Главного государственного санитарного врача Российской Федерации от 28.01.2021 № 2 (зарегистрировано Министерством юстиции Российской Федерации 29.01.2021, регистрационный № 62296), действующим до 1 марта 2027 года.</a:t>
            </a: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2.3/2.4.3590-20 - СанПиН 2.3/2.4.3590-20 «Санитарно-эпидемиологические требования к организации общественного питания населения», утвержденные постановлением Главного государственного санитарного врача Российской Федерации от 27.10.2020 № 32 (зарегистрировано Министерством юстиции Российской Федерации 11.11.2020, регистрационный № 60833), действующим до 1 января 2027 года.</a:t>
            </a: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 2.4.3648-20 - Санитарно-эпидемиологические требования -Санитарные правила СП 2.4.3648-20 «Санитарно-эпидемиологические требования к организациям воспитания и обучения, отдыха и оздоровления детей и молодежи», утвержденные постановлением Главного государственного санитарного врача Российской Федерации от 28.09.2020 № 28 (зарегистрировано Министерством юстиции Российской Федерации 18.12.2020, регистрационный № 61573), действующим до 1 января 2027 года.</a:t>
            </a:r>
          </a:p>
          <a:p>
            <a:endParaRPr lang="ru-RU" sz="5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  <a:p>
            <a:endParaRPr lang="ru-RU" sz="2000" dirty="0"/>
          </a:p>
          <a:p>
            <a:pPr lvl="0"/>
            <a:endParaRPr lang="ru-RU" altLang="ru-RU" sz="1400" dirty="0" smtClean="0">
              <a:latin typeface="Arial" panose="020B0604020202020204" pitchFamily="34" charset="0"/>
            </a:endParaRPr>
          </a:p>
          <a:p>
            <a:endParaRPr lang="ru-RU" sz="20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259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содержания и технологий </a:t>
            </a:r>
            <a:endParaRPr lang="ru-RU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иных условий,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сложившихся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традиций ДОО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авторских парциальных образовательных программ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9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</a:t>
            </a:r>
            <a:endParaRPr lang="ru-RU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982326"/>
              </p:ext>
            </p:extLst>
          </p:nvPr>
        </p:nvGraphicFramePr>
        <p:xfrm>
          <a:off x="1338606" y="1442301"/>
          <a:ext cx="10237509" cy="522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8207">
                  <a:extLst>
                    <a:ext uri="{9D8B030D-6E8A-4147-A177-3AD203B41FA5}">
                      <a16:colId xmlns:a16="http://schemas.microsoft.com/office/drawing/2014/main" val="12059449"/>
                    </a:ext>
                  </a:extLst>
                </a:gridCol>
                <a:gridCol w="5119302">
                  <a:extLst>
                    <a:ext uri="{9D8B030D-6E8A-4147-A177-3AD203B41FA5}">
                      <a16:colId xmlns:a16="http://schemas.microsoft.com/office/drawing/2014/main" val="1864434003"/>
                    </a:ext>
                  </a:extLst>
                </a:gridCol>
              </a:tblGrid>
              <a:tr h="16069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должны быть приведены в соответствие с ФОП ДО к 01.09.2023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31.08.2023 ДОО имеют право работать по утвержденным ранее ООП ДО Крайний срок утверждения ОП ДО на основе ФОП ДО – 31.08.2023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4205690"/>
                  </a:ext>
                </a:extLst>
              </a:tr>
              <a:tr h="120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ПООП ДО завершили свое действие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01.09.2023 ОП ДО должны соответствовать ФОП ДО Все группы ДОО должны перейти на ОП ДО на основе ФОП ДО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297815"/>
                  </a:ext>
                </a:extLst>
              </a:tr>
              <a:tr h="120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ДО включает в себя программу образования и программу воспитания детей дошкольного возраста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Отдельная Рабочая программа воспитания в ДОО не требуется с 01.09.2023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6694204"/>
                  </a:ext>
                </a:extLst>
              </a:tr>
              <a:tr h="120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планируемые результаты ОП ДО НЕ ДОЛЖНЫ БЫТЬ НИЖЕ содержания и планируемых результатов ФОП ДО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Могут быть выше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12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697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08. 11.2022 № 955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образования, обучающихся с ограниченными возможностями здоровья и умственной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отсталостью(интеллектуальными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06.02.2023 № 72264)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880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изменения в ФГОС ДО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594"/>
            <a:ext cx="10515600" cy="4772369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2.6: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перечень образовательных областей не изменился, однако расширено и конкретизировано содержание образовательных областей;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2.7: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частично изменен перечень детских видов деятельности на этапах младенчества, раннего и дошкольного детства;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2.10: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уточнено, что содержание и планируемые результаты ОП должны быть не ниже содержания и планируемых результатов ФОП ДО; 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2.11: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уточнено, что содержательный раздел Программы должен включать описание образовательной деятельности в соответствии с направлениями развития ребенка, представленными в пяти образовательных областях, Федеральной образовательной программой и с учетом используемых методических пособий, обеспечивающих реализацию данного содержания;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2.12: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указано, что обязательная часть программы должна соответствовать ФОП ДО, и может оформляться в виде ссылки на ФОП;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2.13: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указано, что в краткой презентации ОП ДО, помимо прочего, должна быть представлена ссылка на ФОП ДО;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3.2.9: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допустимый объем образовательной нагрузки приведен в соответствие с действующими СанПиН;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4.6: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включены целевые ориентиры образования в младенческом возрасте, а также расширены целевые ориентиры в раннем возрасте и на этапе завершения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040299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026843"/>
              </p:ext>
            </p:extLst>
          </p:nvPr>
        </p:nvGraphicFramePr>
        <p:xfrm>
          <a:off x="737420" y="1356900"/>
          <a:ext cx="10314038" cy="5501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073">
                  <a:extLst>
                    <a:ext uri="{9D8B030D-6E8A-4147-A177-3AD203B41FA5}">
                      <a16:colId xmlns:a16="http://schemas.microsoft.com/office/drawing/2014/main" val="2847698269"/>
                    </a:ext>
                  </a:extLst>
                </a:gridCol>
                <a:gridCol w="4068222">
                  <a:extLst>
                    <a:ext uri="{9D8B030D-6E8A-4147-A177-3AD203B41FA5}">
                      <a16:colId xmlns:a16="http://schemas.microsoft.com/office/drawing/2014/main" val="1764137149"/>
                    </a:ext>
                  </a:extLst>
                </a:gridCol>
                <a:gridCol w="4999743">
                  <a:extLst>
                    <a:ext uri="{9D8B030D-6E8A-4147-A177-3AD203B41FA5}">
                      <a16:colId xmlns:a16="http://schemas.microsoft.com/office/drawing/2014/main" val="3886290532"/>
                    </a:ext>
                  </a:extLst>
                </a:gridCol>
              </a:tblGrid>
              <a:tr h="2176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БЫЛО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СТАЛО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extLst>
                  <a:ext uri="{0D108BD9-81ED-4DB2-BD59-A6C34878D82A}">
                    <a16:rowId xmlns:a16="http://schemas.microsoft.com/office/drawing/2014/main" val="4093072820"/>
                  </a:ext>
                </a:extLst>
              </a:tr>
              <a:tr h="1052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1.7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ДО является основой для разработки вариативных примерных образовательных программ дошкольного образования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ДО является основой для разработки </a:t>
                      </a:r>
                      <a:r>
                        <a:rPr lang="ru-RU" sz="16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федеральной образовательной программы дошкольного образования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extLst>
                  <a:ext uri="{0D108BD9-81ED-4DB2-BD59-A6C34878D82A}">
                    <a16:rowId xmlns:a16="http://schemas.microsoft.com/office/drawing/2014/main" val="2149848988"/>
                  </a:ext>
                </a:extLst>
              </a:tr>
              <a:tr h="16903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2.5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разрабатывается и утверждается Организацией самостоятельно в соответствии с настоящим Стандартом и с учетом Примерных программ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разрабатывается и утверждается Организацией самостоятельно в соответствии с настоящим Стандартом и </a:t>
                      </a:r>
                      <a:r>
                        <a:rPr lang="ru-RU" sz="16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ДО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extLst>
                  <a:ext uri="{0D108BD9-81ED-4DB2-BD59-A6C34878D82A}">
                    <a16:rowId xmlns:a16="http://schemas.microsoft.com/office/drawing/2014/main" val="3367539606"/>
                  </a:ext>
                </a:extLst>
              </a:tr>
              <a:tr h="2540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2.6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Программы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ООП ДО должно обеспечивать 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и психическое развитие ребенка в различных видах деятельности 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охватывать следующие структурные единицы, представляющие 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определенные направления обучения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и 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(далее – образовательные области)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extLst>
                  <a:ext uri="{0D108BD9-81ED-4DB2-BD59-A6C34878D82A}">
                    <a16:rowId xmlns:a16="http://schemas.microsoft.com/office/drawing/2014/main" val="58452474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154826" y="101541"/>
            <a:ext cx="2150739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729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</a:t>
            </a:r>
            <a:b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интернет-портал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u="sng" dirty="0" smtClean="0">
              <a:hlinkClick r:id="rId2"/>
            </a:endParaRPr>
          </a:p>
          <a:p>
            <a:endParaRPr lang="ru-RU" u="sng" dirty="0">
              <a:hlinkClick r:id="rId2"/>
            </a:endParaRPr>
          </a:p>
          <a:p>
            <a:pPr marL="0" indent="0">
              <a:buNone/>
            </a:pPr>
            <a:r>
              <a:rPr lang="ru-RU" sz="48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4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://drive.google.com/file/d/1ubX1PURvwfpYnGAPcIYb39onrmNMQH8H/view?pli=1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460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адаптированная образовательная программа дошкольного образования для обучающихся с ограниченными возможностями здоровья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70201"/>
            <a:ext cx="10515600" cy="420676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от 24 ноября 2022 года № 1022 утверждена адаптированная образовательная программа дошкольного образования для обучающихся с ОВЗ (далее – ФАОП ДО), разработанная в соответствии с требованиями ФГОС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644293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55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ФАОП ДО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для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раннего и дошкольного возраста с ограниченными возможностями здоровья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50969"/>
            <a:ext cx="10515600" cy="372599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для обучающихся с нарушениями слуха (глухих, слабослышащих и позднооглохших, перенесших операцию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нарушениями зрения (слепых, слабовидящих,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амблиопией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косоглазием);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тяжелыми нарушениями речи;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нарушениями опорно-двигательного аппарата;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задержкой психического развития;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расстройствами аутистического спектра;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умственной отсталостью (интеллектуальными нарушениями);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тяжелыми множественными нарушениями </a:t>
            </a:r>
          </a:p>
        </p:txBody>
      </p:sp>
    </p:spTree>
    <p:extLst>
      <p:ext uri="{BB962C8B-B14F-4D97-AF65-F5344CB8AC3E}">
        <p14:creationId xmlns:p14="http://schemas.microsoft.com/office/powerpoint/2010/main" val="1153181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ФАОП ДО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</a:p>
          <a:p>
            <a:pPr marL="0" indent="0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</a:p>
          <a:p>
            <a:pPr marL="0" indent="0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Организационный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33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Целевой раздел ФАОП ДО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пояснительная записка</a:t>
            </a:r>
            <a:endParaRPr lang="ru-RU" sz="3600" b="1" dirty="0" smtClean="0"/>
          </a:p>
          <a:p>
            <a:r>
              <a:rPr lang="ru-RU" sz="3600" b="1" dirty="0" smtClean="0"/>
              <a:t> планируемые </a:t>
            </a:r>
            <a:r>
              <a:rPr lang="ru-RU" sz="3600" b="1" dirty="0"/>
              <a:t>результаты освоения </a:t>
            </a:r>
            <a:r>
              <a:rPr lang="ru-RU" sz="3600" b="1" dirty="0" smtClean="0"/>
              <a:t>программы </a:t>
            </a:r>
            <a:endParaRPr lang="ru-RU" sz="3600" b="1" dirty="0"/>
          </a:p>
          <a:p>
            <a:r>
              <a:rPr lang="ru-RU" sz="3600" b="1" dirty="0" smtClean="0"/>
              <a:t>цели </a:t>
            </a:r>
            <a:r>
              <a:rPr lang="ru-RU" sz="3600" b="1" dirty="0"/>
              <a:t>и </a:t>
            </a:r>
            <a:r>
              <a:rPr lang="ru-RU" sz="3600" b="1" dirty="0" smtClean="0"/>
              <a:t>задачи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принципы и подходы к формированию </a:t>
            </a:r>
            <a:r>
              <a:rPr lang="ru-RU" sz="3600" b="1" dirty="0" smtClean="0"/>
              <a:t>программы</a:t>
            </a:r>
          </a:p>
          <a:p>
            <a:r>
              <a:rPr lang="ru-RU" sz="3600" b="1" dirty="0" smtClean="0"/>
              <a:t>планируемые </a:t>
            </a:r>
            <a:r>
              <a:rPr lang="ru-RU" sz="3600" b="1" dirty="0"/>
              <a:t>результаты ее освоения в виде целевых </a:t>
            </a:r>
            <a:r>
              <a:rPr lang="ru-RU" sz="3600" b="1" dirty="0" smtClean="0"/>
              <a:t>ориентиров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3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 </a:t>
            </a:r>
            <a:b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УРОВНЯ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Крым от 06.07.2015 №131-ЗРК/2015 «Об образовании в Республике Крым»;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образования, науки и молодежи Республики Крым от 25.06.2021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1095 «Об утверждении Положения об организации и проведении оценки качества дошкольного образования в Республике Крым»;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образования, науки и молодежи Республики Крым от 29.03.2023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№ 578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приказ Министерства образования, науки и молодежи Республики Крым от 25.06.2021 № 1095»;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образования, науки и молодежи Республики Крым от 31.03.2023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593 «Об утверждении Порядка, методики и показателей мониторинга оценки качества дошкольного образования в Республике Крым на 2023 год».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образования, науки и молодежи Республики Крым от 29.03.2023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579 «Об утверждении Плана мероприятий по введению федеральных образовательных программ дошкольного образования в образовательных организациях Республики Крым, реализующих образовательные программы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253992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ФАОП ДО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по пяти образовательным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областям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формы, способы, методы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программы, которые отражают аспекты образовательной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 педагогическим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 другими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отношений ребенка к миру, к другим людям,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 по профессиональной коррекции нарушений развития обучающихся </a:t>
            </a:r>
          </a:p>
        </p:txBody>
      </p:sp>
    </p:spTree>
    <p:extLst>
      <p:ext uri="{BB962C8B-B14F-4D97-AF65-F5344CB8AC3E}">
        <p14:creationId xmlns:p14="http://schemas.microsoft.com/office/powerpoint/2010/main" val="3326841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ФАОП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предметно-пространственной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календарный план воспитательной работы с перечнем основных государственных и народных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праздников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памятных дат в календарном плане воспитательной работы дошкольной образовательной организации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29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871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</a:t>
            </a: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доступен для скачивания </a:t>
            </a:r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на </a:t>
            </a: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официальном интернет-портале </a:t>
            </a:r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</a:t>
            </a: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45237"/>
            <a:ext cx="10515600" cy="3631725"/>
          </a:xfrm>
        </p:spPr>
        <p:txBody>
          <a:bodyPr/>
          <a:lstStyle/>
          <a:p>
            <a:pPr marL="0" indent="0">
              <a:buNone/>
            </a:pPr>
            <a:endParaRPr lang="ru-RU" u="sng" dirty="0" smtClean="0">
              <a:hlinkClick r:id="rId2"/>
            </a:endParaRPr>
          </a:p>
          <a:p>
            <a:pPr marL="0" indent="0">
              <a:buNone/>
            </a:pPr>
            <a:endParaRPr lang="ru-RU" u="sng" dirty="0">
              <a:hlinkClick r:id="rId2"/>
            </a:endParaRPr>
          </a:p>
          <a:p>
            <a:pPr marL="0" indent="0">
              <a:buNone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   http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://publication.pravo.gov.ru/Document/View/0001202301270036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88159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направления развития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инвалидностью,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с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ограниченными возможностями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Российской Федерации 30.12.2022г. утверждены Приоритетные направления развития образования обучающихся с инвалидностью, с ограниченными возможностями здоровья до 2030 года (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https://legalacts.ru/doc/prioritetnye-napravlenija-razvitija-obrazovanija-obuchaiushchikhsja-s-invalidnostiu-s-ogranichennymi/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08884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обучающимся целевой группы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нарушениями </a:t>
            </a:r>
            <a:r>
              <a:rPr lang="ru-RU" dirty="0" smtClean="0"/>
              <a:t>слуха</a:t>
            </a:r>
          </a:p>
          <a:p>
            <a:r>
              <a:rPr lang="ru-RU" dirty="0" smtClean="0"/>
              <a:t> зрения</a:t>
            </a:r>
          </a:p>
          <a:p>
            <a:r>
              <a:rPr lang="ru-RU" dirty="0" smtClean="0"/>
              <a:t> </a:t>
            </a:r>
            <a:r>
              <a:rPr lang="ru-RU" dirty="0"/>
              <a:t>речи, опорно-двигательного </a:t>
            </a:r>
            <a:r>
              <a:rPr lang="ru-RU" dirty="0" smtClean="0"/>
              <a:t>аппарата</a:t>
            </a:r>
          </a:p>
          <a:p>
            <a:r>
              <a:rPr lang="ru-RU" smtClean="0"/>
              <a:t> </a:t>
            </a:r>
            <a:r>
              <a:rPr lang="ru-RU"/>
              <a:t>интеллектуальными </a:t>
            </a:r>
            <a:r>
              <a:rPr lang="ru-RU" smtClean="0"/>
              <a:t>нарушениями</a:t>
            </a:r>
          </a:p>
          <a:p>
            <a:r>
              <a:rPr lang="ru-RU" smtClean="0"/>
              <a:t> </a:t>
            </a:r>
            <a:r>
              <a:rPr lang="ru-RU"/>
              <a:t>задержкой психического развития и другими нарушениями психофизического развития, определяющими их особые образовательные потребности и необходимость создания специальных условий для получения качественного доступного образования (от дошкольного до профессионального)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30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199"/>
            <a:ext cx="10515600" cy="1841158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дошкольном образовании </a:t>
            </a:r>
            <a:endParaRPr lang="ru-RU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1351"/>
            <a:ext cx="10515600" cy="370561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28 декабря 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ДОШКОЛЬНОГО ОБРАЗОВАНИЯ </a:t>
            </a:r>
          </a:p>
          <a:p>
            <a:pPr marL="0" indent="0" algn="just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юстиции Российской Федерации 28.12.2022 года был зарегистрирован Приказ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№1028 от 25.11.2022 года «Об утверждении федеральной образовательной программы дошкольного образования»)</a:t>
            </a:r>
          </a:p>
        </p:txBody>
      </p:sp>
    </p:spTree>
    <p:extLst>
      <p:ext uri="{BB962C8B-B14F-4D97-AF65-F5344CB8AC3E}">
        <p14:creationId xmlns:p14="http://schemas.microsoft.com/office/powerpoint/2010/main" val="132519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 ИНТЕРНЕТ-ПОРТАЛ 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3586" cy="4351338"/>
          </a:xfrm>
        </p:spPr>
        <p:txBody>
          <a:bodyPr/>
          <a:lstStyle/>
          <a:p>
            <a:pPr marL="0" indent="0">
              <a:buNone/>
            </a:pPr>
            <a:endParaRPr lang="ru-RU" u="sng" dirty="0" smtClean="0">
              <a:hlinkClick r:id="rId2"/>
            </a:endParaRPr>
          </a:p>
          <a:p>
            <a:pPr marL="0" indent="0" algn="ctr">
              <a:buNone/>
            </a:pP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</a:t>
            </a:r>
            <a:r>
              <a:rPr lang="ru-RU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://publication.pravo.gov.ru</a:t>
            </a: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</a:t>
            </a:r>
          </a:p>
          <a:p>
            <a:pPr marL="0" indent="0" algn="ctr">
              <a:buNone/>
            </a:pPr>
            <a:r>
              <a:rPr lang="ru-RU" sz="5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Document</a:t>
            </a: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</a:t>
            </a:r>
            <a:r>
              <a:rPr lang="ru-RU" sz="5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View</a:t>
            </a: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/0001202212280044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335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дошкольного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уровня образования</a:t>
            </a:r>
            <a:endParaRPr lang="ru-RU" sz="5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как гражданина России, формирование основ гражданской и культурной идентичности дошкольников;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ядра содержания дошкольного образования, основанного на духовно-нравственных ценностях российского народа, воспитание подрастающего поколения как знающего и уважающего историю и культуру своей семьи, большой и малой Родины;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образовательного пространства обучения и воспитания детей от рождения до поступления детей в общеобразовательную организацию вне зависимости от места проживания.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2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3613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22689"/>
            <a:ext cx="10515600" cy="37542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разностороннее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ребенка дошкольного возраста на основе духовно-нравственных ценностей российского народа, исторических и национально-культурных традиций.</a:t>
            </a:r>
          </a:p>
        </p:txBody>
      </p:sp>
    </p:spTree>
    <p:extLst>
      <p:ext uri="{BB962C8B-B14F-4D97-AF65-F5344CB8AC3E}">
        <p14:creationId xmlns:p14="http://schemas.microsoft.com/office/powerpoint/2010/main" val="364909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0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ФОП ДО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5230"/>
            <a:ext cx="10515600" cy="5111733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для России содержание дошкольного образования планируемые результаты освоения образовательной программы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 соответствии с возрастными особенностями к базовым ценностям российского народа,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структурировать содержание образовательной деятельности на основе учета возрастных и индивидуальных особенностей развития детей;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 равного доступа к образованию для всех детей дошкольного возраста с учетом разнообразия образовательных потребностей и индивидуальных возможностей;</a:t>
            </a:r>
          </a:p>
          <a:p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охрану и укрепление физического и психического здоровья детей, в том числе их эмоционального благополучия;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физических, личностных, нравственных качеств и основ патриотизма, интеллектуальных и художественно-творческих способностей ребенка, его инициативности, самостоятельности и ответственности;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поддержку семье и повышение компетентности родителей в вопросах воспитания, обучения и развития, охраны и укрепления здоровья детей, обеспечения их безопасности;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детьми на этапе завершения ДО уровня развития, необходимого и достаточного для успешного освоения ими образовательных программ начального общего 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89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ФОП ДО</a:t>
            </a:r>
            <a:endParaRPr lang="ru-RU" sz="4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6314"/>
            <a:ext cx="10515600" cy="540155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200" b="1" dirty="0" smtClean="0"/>
              <a:t>	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3200" b="1" dirty="0"/>
              <a:t> </a:t>
            </a:r>
            <a:r>
              <a:rPr lang="ru-RU" sz="3200" dirty="0"/>
              <a:t>–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образовательных отношений, который полноценно проживает все этапы детства.</a:t>
            </a:r>
          </a:p>
          <a:p>
            <a:pPr marL="0" indent="0">
              <a:buNone/>
            </a:pPr>
            <a:r>
              <a:rPr lang="ru-RU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должны:</a:t>
            </a:r>
            <a:endParaRPr lang="ru-RU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образовательную деятельность на основе индивидуальных особенностей каждого ребенка;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родителей и детей, совершеннолетних членов семьи, которые принимают участие в их воспитании;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инициативу детей в различных видах деятельности;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их к социокультурным нормам, традициям семьи, общества и государства;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интересы и познавательные действия в различных видах деятельности;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этнокультурную ситуацию развития детей;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возрастную адекватность дошкольного образования, когда условия, требования, методы соответствуют возрасту и особенностям развития детей;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ДОО с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63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1541</Words>
  <Application>Microsoft Office PowerPoint</Application>
  <PresentationFormat>Широкоэкранный</PresentationFormat>
  <Paragraphs>222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НОРМАТИВНЫЕ ДОКУМЕНТЫ  ФЕДЕРАЛЬНОГО УРОВНЯ</vt:lpstr>
      <vt:lpstr>НОРМАТИВНЫЕ ДОКУМЕНТЫ  РЕГИОНАЛЬНОГО УРОВНЯ</vt:lpstr>
      <vt:lpstr>Изменения в дошкольном образовании </vt:lpstr>
      <vt:lpstr>ОФИЦИАЛЬНЫЙ  ИНТЕРНЕТ-ПОРТАЛ  правовой информации</vt:lpstr>
      <vt:lpstr>Основные функции                                        дошкольного уровня образования</vt:lpstr>
      <vt:lpstr>Цель  Федеральной образовательной программы дошкольного образования </vt:lpstr>
      <vt:lpstr>ЗАДАЧИ ФОП ДО</vt:lpstr>
      <vt:lpstr>ПРИНЦИПЫ ФОП ДО</vt:lpstr>
      <vt:lpstr>ФОП ДО рассчитана  на дошкольное воспитание детей разных возрастных групп: </vt:lpstr>
      <vt:lpstr>Планируемые результаты Характеристики возможных достижений ребенка  </vt:lpstr>
      <vt:lpstr>Педагогическая диагностика  достижения планируемых результатов </vt:lpstr>
      <vt:lpstr>МЕТОДЫ педагогической диагностики </vt:lpstr>
      <vt:lpstr>ПСИХОЛОГИЧЕСКАЯ ДИАГНОСТИКА</vt:lpstr>
      <vt:lpstr>Особенности  структуры ФОП ДО </vt:lpstr>
      <vt:lpstr>ЦЕЛЕВОЙ РАЗДЕЛ</vt:lpstr>
      <vt:lpstr>СОДЕРЖАТЕЛЬНЫЙ РАЗДЕЛ</vt:lpstr>
      <vt:lpstr>ОРГАНИЗАЦИОННЫЙ РАЗДЕЛ</vt:lpstr>
      <vt:lpstr>ОБЪЁМ ОП ДО</vt:lpstr>
      <vt:lpstr>Выбор содержания и технологий </vt:lpstr>
      <vt:lpstr>ВАЖНО</vt:lpstr>
      <vt:lpstr>ФГОС ДО</vt:lpstr>
      <vt:lpstr>Ключевые изменения в ФГОС ДО</vt:lpstr>
      <vt:lpstr>ВАЖНО</vt:lpstr>
      <vt:lpstr>ССЫЛКА  на интернет-портал</vt:lpstr>
      <vt:lpstr> Федеральная адаптированная образовательная программа дошкольного образования для обучающихся с ограниченными возможностями здоровья</vt:lpstr>
      <vt:lpstr>ФАОП ДО  документ для обучающихся раннего и дошкольного возраста с ограниченными возможностями здоровья</vt:lpstr>
      <vt:lpstr>РАЗДЕЛЫ ФАОП ДО</vt:lpstr>
      <vt:lpstr>Целевой раздел ФАОП ДО </vt:lpstr>
      <vt:lpstr>Содержательный раздел ФАОП ДО </vt:lpstr>
      <vt:lpstr>Организационный раздел ФАОП ДО</vt:lpstr>
      <vt:lpstr>Текст  документа доступен для скачивания                          на официальном интернет-портале  правовой информации </vt:lpstr>
      <vt:lpstr>Приоритетные направления развития  образования обучающихся с инвалидностью,                                    с ограниченными возможностями здоровья</vt:lpstr>
      <vt:lpstr>К обучающимся целевой группы  относятся обучающиеся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Подсмашная</dc:creator>
  <cp:lastModifiedBy>Админ</cp:lastModifiedBy>
  <cp:revision>51</cp:revision>
  <dcterms:created xsi:type="dcterms:W3CDTF">2022-06-22T13:56:02Z</dcterms:created>
  <dcterms:modified xsi:type="dcterms:W3CDTF">2023-08-23T12:32:24Z</dcterms:modified>
</cp:coreProperties>
</file>