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sldIdLst>
    <p:sldId id="256" r:id="rId2"/>
    <p:sldId id="257" r:id="rId3"/>
    <p:sldId id="259" r:id="rId4"/>
    <p:sldId id="258" r:id="rId5"/>
    <p:sldId id="261" r:id="rId6"/>
    <p:sldId id="260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0" r:id="rId16"/>
  </p:sldIdLst>
  <p:sldSz cx="12192000" cy="6858000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305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494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1145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214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413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559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170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340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1894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346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395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446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357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1409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903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6700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8EE92-DD0B-4EBA-ABAE-EF02F7E04B2E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4128ABA-890F-4FF3-B522-EF25431761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601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92231" y="1392382"/>
            <a:ext cx="8915399" cy="226278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Генетическая связь неорганических веществ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 smtClean="0"/>
              <a:t>Составила </a:t>
            </a:r>
            <a:r>
              <a:rPr lang="ru-RU" b="1" dirty="0" err="1" smtClean="0"/>
              <a:t>Подхватилина</a:t>
            </a:r>
            <a:r>
              <a:rPr lang="ru-RU" b="1" dirty="0" smtClean="0"/>
              <a:t> Е.А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653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687" y="624110"/>
            <a:ext cx="11010314" cy="1280890"/>
          </a:xfrm>
        </p:spPr>
        <p:txBody>
          <a:bodyPr>
            <a:noAutofit/>
          </a:bodyPr>
          <a:lstStyle/>
          <a:p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Al→Al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O</a:t>
            </a:r>
            <a:r>
              <a:rPr lang="en-US" sz="2600" b="1" baseline="-25000" dirty="0" smtClean="0"/>
              <a:t>3 </a:t>
            </a:r>
            <a:r>
              <a:rPr lang="en-US" sz="2600" b="1" dirty="0" smtClean="0"/>
              <a:t>→Na[Al(OH)</a:t>
            </a:r>
            <a:r>
              <a:rPr lang="en-US" sz="2600" b="1" baseline="-25000" dirty="0" smtClean="0"/>
              <a:t>4</a:t>
            </a:r>
            <a:r>
              <a:rPr lang="en-US" sz="2600" b="1" dirty="0" smtClean="0"/>
              <a:t>]→NaAlO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→Al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(SO</a:t>
            </a:r>
            <a:r>
              <a:rPr lang="en-US" sz="2600" b="1" baseline="-25000" dirty="0" smtClean="0"/>
              <a:t>4</a:t>
            </a:r>
            <a:r>
              <a:rPr lang="en-US" sz="2600" b="1" dirty="0" smtClean="0"/>
              <a:t>)</a:t>
            </a:r>
            <a:r>
              <a:rPr lang="en-US" sz="2600" b="1" baseline="-25000" dirty="0" smtClean="0"/>
              <a:t>3</a:t>
            </a:r>
            <a:r>
              <a:rPr lang="en-US" sz="2600" b="1" dirty="0" smtClean="0"/>
              <a:t>→Al(OH)</a:t>
            </a:r>
            <a:r>
              <a:rPr lang="en-US" sz="2600" b="1" baseline="-25000" dirty="0" smtClean="0"/>
              <a:t>3 </a:t>
            </a:r>
            <a:r>
              <a:rPr lang="en-US" sz="2600" b="1" dirty="0" smtClean="0"/>
              <a:t>→Al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O</a:t>
            </a:r>
            <a:r>
              <a:rPr lang="en-US" sz="2600" b="1" baseline="-25000" dirty="0" smtClean="0"/>
              <a:t>3</a:t>
            </a:r>
            <a:r>
              <a:rPr lang="en-US" sz="2600" b="1" dirty="0" smtClean="0"/>
              <a:t>→Al</a:t>
            </a:r>
            <a:r>
              <a:rPr lang="ru-RU" sz="2600" dirty="0"/>
              <a:t/>
            </a:r>
            <a:br>
              <a:rPr lang="ru-RU" sz="2600" dirty="0"/>
            </a:b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84218" y="1731818"/>
            <a:ext cx="9620394" cy="4179404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4Al </a:t>
            </a:r>
            <a:r>
              <a:rPr lang="en-US" sz="2800" b="1" dirty="0"/>
              <a:t>+ </a:t>
            </a:r>
            <a:r>
              <a:rPr lang="en-US" sz="2800" b="1" dirty="0">
                <a:solidFill>
                  <a:srgbClr val="FF0000"/>
                </a:solidFill>
              </a:rPr>
              <a:t>3O</a:t>
            </a:r>
            <a:r>
              <a:rPr lang="en-US" sz="2800" b="1" baseline="-25000" dirty="0">
                <a:solidFill>
                  <a:srgbClr val="FF0000"/>
                </a:solidFill>
              </a:rPr>
              <a:t>2</a:t>
            </a:r>
            <a:r>
              <a:rPr lang="en-US" sz="2800" b="1" baseline="-25000" dirty="0"/>
              <a:t> </a:t>
            </a:r>
            <a:r>
              <a:rPr lang="en-US" sz="2800" b="1" dirty="0"/>
              <a:t>→ 2Al</a:t>
            </a:r>
            <a:r>
              <a:rPr lang="en-US" sz="2800" b="1" baseline="-25000" dirty="0"/>
              <a:t>2</a:t>
            </a:r>
            <a:r>
              <a:rPr lang="en-US" sz="2800" b="1" dirty="0"/>
              <a:t>O</a:t>
            </a:r>
            <a:r>
              <a:rPr lang="en-US" sz="2800" b="1" baseline="-25000" dirty="0"/>
              <a:t>3 </a:t>
            </a:r>
            <a:endParaRPr lang="ru-RU" sz="2800" b="1" dirty="0"/>
          </a:p>
          <a:p>
            <a:r>
              <a:rPr lang="en-US" sz="2800" b="1" dirty="0"/>
              <a:t>Al</a:t>
            </a:r>
            <a:r>
              <a:rPr lang="en-US" sz="2800" b="1" baseline="-25000" dirty="0"/>
              <a:t>2</a:t>
            </a:r>
            <a:r>
              <a:rPr lang="en-US" sz="2800" b="1" dirty="0"/>
              <a:t>O</a:t>
            </a:r>
            <a:r>
              <a:rPr lang="en-US" sz="2800" b="1" baseline="-25000" dirty="0"/>
              <a:t>3 </a:t>
            </a:r>
            <a:r>
              <a:rPr lang="en-US" sz="2800" b="1" dirty="0"/>
              <a:t>+</a:t>
            </a:r>
            <a:r>
              <a:rPr lang="en-US" sz="2800" b="1" dirty="0">
                <a:solidFill>
                  <a:srgbClr val="FF0000"/>
                </a:solidFill>
              </a:rPr>
              <a:t>2NaOH + </a:t>
            </a:r>
            <a:r>
              <a:rPr lang="ru-RU" sz="2800" b="1">
                <a:solidFill>
                  <a:srgbClr val="FF0000"/>
                </a:solidFill>
              </a:rPr>
              <a:t>3</a:t>
            </a:r>
            <a:r>
              <a:rPr lang="en-US" sz="2800" b="1" smtClean="0">
                <a:solidFill>
                  <a:srgbClr val="FF0000"/>
                </a:solidFill>
              </a:rPr>
              <a:t>H</a:t>
            </a:r>
            <a:r>
              <a:rPr lang="en-US" sz="2800" b="1" baseline="-25000" smtClean="0">
                <a:solidFill>
                  <a:srgbClr val="FF0000"/>
                </a:solidFill>
              </a:rPr>
              <a:t>2</a:t>
            </a:r>
            <a:r>
              <a:rPr lang="en-US" sz="2800" b="1" smtClean="0">
                <a:solidFill>
                  <a:srgbClr val="FF0000"/>
                </a:solidFill>
              </a:rPr>
              <a:t>O</a:t>
            </a:r>
            <a:r>
              <a:rPr lang="en-US" sz="2800" b="1" dirty="0"/>
              <a:t>→2 Na[Al(OH)</a:t>
            </a:r>
            <a:r>
              <a:rPr lang="en-US" sz="2800" b="1" baseline="-25000" dirty="0"/>
              <a:t>4 </a:t>
            </a:r>
            <a:r>
              <a:rPr lang="en-US" sz="2800" b="1" dirty="0"/>
              <a:t>]</a:t>
            </a:r>
            <a:endParaRPr lang="ru-RU" sz="2800" b="1" dirty="0"/>
          </a:p>
          <a:p>
            <a:r>
              <a:rPr lang="en-US" sz="2800" b="1" dirty="0"/>
              <a:t>Na[Al(OH)</a:t>
            </a:r>
            <a:r>
              <a:rPr lang="en-US" sz="2800" b="1" baseline="-25000" dirty="0"/>
              <a:t>4 </a:t>
            </a:r>
            <a:r>
              <a:rPr lang="en-US" sz="2800" b="1" dirty="0"/>
              <a:t>]→ NaAlO</a:t>
            </a:r>
            <a:r>
              <a:rPr lang="en-US" sz="2800" b="1" baseline="-25000" dirty="0"/>
              <a:t>2 </a:t>
            </a:r>
            <a:r>
              <a:rPr lang="en-US" sz="2800" b="1" dirty="0"/>
              <a:t>+ 2H</a:t>
            </a:r>
            <a:r>
              <a:rPr lang="en-US" sz="2800" b="1" baseline="-25000" dirty="0"/>
              <a:t>2</a:t>
            </a:r>
            <a:r>
              <a:rPr lang="en-US" sz="2800" b="1" dirty="0"/>
              <a:t>O  </a:t>
            </a:r>
            <a:r>
              <a:rPr lang="en-US" sz="1600" b="1" dirty="0">
                <a:solidFill>
                  <a:srgbClr val="FF0000"/>
                </a:solidFill>
              </a:rPr>
              <a:t>(</a:t>
            </a:r>
            <a:r>
              <a:rPr lang="en-US" sz="1600" b="1" dirty="0" err="1">
                <a:solidFill>
                  <a:srgbClr val="FF0000"/>
                </a:solidFill>
              </a:rPr>
              <a:t>нагревание</a:t>
            </a:r>
            <a:r>
              <a:rPr lang="en-US" sz="1600" b="1" dirty="0">
                <a:solidFill>
                  <a:srgbClr val="FF0000"/>
                </a:solidFill>
              </a:rPr>
              <a:t>)</a:t>
            </a:r>
            <a:endParaRPr lang="ru-RU" sz="1600" b="1" dirty="0">
              <a:solidFill>
                <a:srgbClr val="FF0000"/>
              </a:solidFill>
            </a:endParaRPr>
          </a:p>
          <a:p>
            <a:r>
              <a:rPr lang="en-US" sz="2800" b="1" dirty="0"/>
              <a:t>2NaAlO</a:t>
            </a:r>
            <a:r>
              <a:rPr lang="en-US" sz="2800" b="1" baseline="-25000" dirty="0"/>
              <a:t>2 </a:t>
            </a:r>
            <a:r>
              <a:rPr lang="en-US" sz="2800" b="1" dirty="0"/>
              <a:t>+ </a:t>
            </a:r>
            <a:r>
              <a:rPr lang="en-US" sz="2800" b="1" dirty="0">
                <a:solidFill>
                  <a:srgbClr val="FF0000"/>
                </a:solidFill>
              </a:rPr>
              <a:t>4H</a:t>
            </a:r>
            <a:r>
              <a:rPr lang="en-US" sz="2800" b="1" baseline="-25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SO</a:t>
            </a:r>
            <a:r>
              <a:rPr lang="en-US" sz="2800" b="1" baseline="-25000" dirty="0">
                <a:solidFill>
                  <a:srgbClr val="FF0000"/>
                </a:solidFill>
              </a:rPr>
              <a:t>4</a:t>
            </a:r>
            <a:r>
              <a:rPr lang="en-US" sz="2800" b="1" dirty="0"/>
              <a:t>→ Al</a:t>
            </a:r>
            <a:r>
              <a:rPr lang="en-US" sz="2800" b="1" baseline="-25000" dirty="0"/>
              <a:t>2</a:t>
            </a:r>
            <a:r>
              <a:rPr lang="en-US" sz="2800" b="1" dirty="0"/>
              <a:t>(SO</a:t>
            </a:r>
            <a:r>
              <a:rPr lang="en-US" sz="2800" b="1" baseline="-25000" dirty="0"/>
              <a:t>4</a:t>
            </a:r>
            <a:r>
              <a:rPr lang="en-US" sz="2800" b="1" dirty="0"/>
              <a:t>)</a:t>
            </a:r>
            <a:r>
              <a:rPr lang="en-US" sz="2800" b="1" baseline="-25000" dirty="0"/>
              <a:t>3 </a:t>
            </a:r>
            <a:r>
              <a:rPr lang="en-US" sz="2800" b="1" dirty="0"/>
              <a:t>+Na</a:t>
            </a:r>
            <a:r>
              <a:rPr lang="en-US" sz="2800" b="1" baseline="-25000" dirty="0"/>
              <a:t>2</a:t>
            </a:r>
            <a:r>
              <a:rPr lang="en-US" sz="2800" b="1" dirty="0"/>
              <a:t>SO</a:t>
            </a:r>
            <a:r>
              <a:rPr lang="en-US" sz="2800" b="1" baseline="-25000" dirty="0"/>
              <a:t>4</a:t>
            </a:r>
            <a:r>
              <a:rPr lang="en-US" sz="2800" b="1" dirty="0"/>
              <a:t>+ 4H</a:t>
            </a:r>
            <a:r>
              <a:rPr lang="en-US" sz="2800" b="1" baseline="-25000" dirty="0"/>
              <a:t>2</a:t>
            </a:r>
            <a:r>
              <a:rPr lang="en-US" sz="2800" b="1" dirty="0"/>
              <a:t>O</a:t>
            </a:r>
            <a:endParaRPr lang="ru-RU" sz="2800" b="1" dirty="0"/>
          </a:p>
          <a:p>
            <a:r>
              <a:rPr lang="en-US" sz="2800" b="1" dirty="0"/>
              <a:t>Al</a:t>
            </a:r>
            <a:r>
              <a:rPr lang="en-US" sz="2800" b="1" baseline="-25000" dirty="0"/>
              <a:t>2</a:t>
            </a:r>
            <a:r>
              <a:rPr lang="en-US" sz="2800" b="1" dirty="0"/>
              <a:t>(SO</a:t>
            </a:r>
            <a:r>
              <a:rPr lang="en-US" sz="2800" b="1" baseline="-25000" dirty="0"/>
              <a:t>4</a:t>
            </a:r>
            <a:r>
              <a:rPr lang="en-US" sz="2800" b="1" dirty="0"/>
              <a:t>)</a:t>
            </a:r>
            <a:r>
              <a:rPr lang="en-US" sz="2800" b="1" baseline="-25000" dirty="0"/>
              <a:t>3 </a:t>
            </a:r>
            <a:r>
              <a:rPr lang="en-US" sz="2800" b="1" dirty="0"/>
              <a:t>+ </a:t>
            </a:r>
            <a:r>
              <a:rPr lang="en-US" sz="2800" b="1" dirty="0">
                <a:solidFill>
                  <a:srgbClr val="FF0000"/>
                </a:solidFill>
              </a:rPr>
              <a:t>6NaOH</a:t>
            </a:r>
            <a:r>
              <a:rPr lang="en-US" sz="2800" b="1" dirty="0"/>
              <a:t>→ 2Al(OH)</a:t>
            </a:r>
            <a:r>
              <a:rPr lang="en-US" sz="2800" b="1" baseline="-25000" dirty="0"/>
              <a:t>3 </a:t>
            </a:r>
            <a:r>
              <a:rPr lang="en-US" sz="2800" b="1" dirty="0"/>
              <a:t>+ 3Na</a:t>
            </a:r>
            <a:r>
              <a:rPr lang="en-US" sz="2800" b="1" baseline="-25000" dirty="0"/>
              <a:t>2</a:t>
            </a:r>
            <a:r>
              <a:rPr lang="en-US" sz="2800" b="1" dirty="0"/>
              <a:t>SO</a:t>
            </a:r>
            <a:r>
              <a:rPr lang="en-US" sz="2800" b="1" baseline="-25000" dirty="0"/>
              <a:t>4</a:t>
            </a:r>
            <a:endParaRPr lang="ru-RU" sz="2800" b="1" dirty="0"/>
          </a:p>
          <a:p>
            <a:r>
              <a:rPr lang="en-US" sz="2800" b="1" dirty="0"/>
              <a:t>2Al(OH)</a:t>
            </a:r>
            <a:r>
              <a:rPr lang="en-US" sz="2800" b="1" baseline="-25000" dirty="0"/>
              <a:t>3 </a:t>
            </a:r>
            <a:r>
              <a:rPr lang="en-US" sz="2800" b="1" dirty="0"/>
              <a:t>→ Al</a:t>
            </a:r>
            <a:r>
              <a:rPr lang="en-US" sz="2800" b="1" baseline="-25000" dirty="0"/>
              <a:t>2</a:t>
            </a:r>
            <a:r>
              <a:rPr lang="en-US" sz="2800" b="1" dirty="0"/>
              <a:t>O</a:t>
            </a:r>
            <a:r>
              <a:rPr lang="en-US" sz="2800" b="1" baseline="-25000" dirty="0"/>
              <a:t>3 </a:t>
            </a:r>
            <a:r>
              <a:rPr lang="en-US" sz="2800" b="1" dirty="0"/>
              <a:t>+ 3H</a:t>
            </a:r>
            <a:r>
              <a:rPr lang="en-US" sz="2800" b="1" baseline="-25000" dirty="0"/>
              <a:t>2</a:t>
            </a:r>
            <a:r>
              <a:rPr lang="en-US" sz="2800" b="1" dirty="0"/>
              <a:t>O  </a:t>
            </a:r>
            <a:r>
              <a:rPr lang="en-US" sz="1600" b="1" dirty="0">
                <a:solidFill>
                  <a:srgbClr val="FF0000"/>
                </a:solidFill>
              </a:rPr>
              <a:t>(</a:t>
            </a:r>
            <a:r>
              <a:rPr lang="en-US" sz="1600" b="1" dirty="0" err="1">
                <a:solidFill>
                  <a:srgbClr val="FF0000"/>
                </a:solidFill>
              </a:rPr>
              <a:t>нагревание</a:t>
            </a:r>
            <a:r>
              <a:rPr lang="en-US" sz="1600" b="1" dirty="0">
                <a:solidFill>
                  <a:srgbClr val="FF0000"/>
                </a:solidFill>
              </a:rPr>
              <a:t>)</a:t>
            </a:r>
            <a:endParaRPr lang="ru-RU" sz="1600" b="1" dirty="0">
              <a:solidFill>
                <a:srgbClr val="FF0000"/>
              </a:solidFill>
            </a:endParaRPr>
          </a:p>
          <a:p>
            <a:r>
              <a:rPr lang="ru-RU" sz="2800" b="1" dirty="0" smtClean="0"/>
              <a:t>2</a:t>
            </a:r>
            <a:r>
              <a:rPr lang="en-US" sz="2800" b="1" dirty="0" smtClean="0"/>
              <a:t>Al</a:t>
            </a:r>
            <a:r>
              <a:rPr lang="ru-RU" sz="2800" b="1" baseline="-25000" dirty="0"/>
              <a:t>2</a:t>
            </a:r>
            <a:r>
              <a:rPr lang="en-US" sz="2800" b="1" dirty="0"/>
              <a:t>O</a:t>
            </a:r>
            <a:r>
              <a:rPr lang="ru-RU" sz="2800" b="1" baseline="-25000" dirty="0"/>
              <a:t>3 </a:t>
            </a:r>
            <a:r>
              <a:rPr lang="ru-RU" sz="2800" b="1" dirty="0"/>
              <a:t>→ </a:t>
            </a:r>
            <a:r>
              <a:rPr lang="ru-RU" sz="2800" b="1" dirty="0" smtClean="0"/>
              <a:t>4</a:t>
            </a:r>
            <a:r>
              <a:rPr lang="en-US" sz="2800" b="1" dirty="0" smtClean="0"/>
              <a:t>Al </a:t>
            </a:r>
            <a:r>
              <a:rPr lang="ru-RU" sz="2800" b="1" dirty="0"/>
              <a:t>+ 3</a:t>
            </a:r>
            <a:r>
              <a:rPr lang="en-US" sz="2800" b="1" dirty="0"/>
              <a:t>O</a:t>
            </a:r>
            <a:r>
              <a:rPr lang="ru-RU" sz="2800" b="1" baseline="-25000" dirty="0"/>
              <a:t>2 </a:t>
            </a:r>
            <a:r>
              <a:rPr lang="ru-RU" sz="2800" b="1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(электролиз в </a:t>
            </a:r>
            <a:r>
              <a:rPr lang="ru-RU" sz="1600" b="1" dirty="0" smtClean="0">
                <a:solidFill>
                  <a:srgbClr val="FF0000"/>
                </a:solidFill>
              </a:rPr>
              <a:t>расплаве криолита</a:t>
            </a:r>
            <a:r>
              <a:rPr lang="ru-RU" sz="1600" b="1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9419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1871" y="208474"/>
            <a:ext cx="8911687" cy="1280890"/>
          </a:xfrm>
        </p:spPr>
        <p:txBody>
          <a:bodyPr/>
          <a:lstStyle/>
          <a:p>
            <a:r>
              <a:rPr lang="ru-RU" dirty="0" smtClean="0"/>
              <a:t>Вопрос 10 - ЕГЭ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2645" y="904336"/>
            <a:ext cx="8750105" cy="563446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082387"/>
              </p:ext>
            </p:extLst>
          </p:nvPr>
        </p:nvGraphicFramePr>
        <p:xfrm>
          <a:off x="8562109" y="5209309"/>
          <a:ext cx="1523999" cy="955964"/>
        </p:xfrm>
        <a:graphic>
          <a:graphicData uri="http://schemas.openxmlformats.org/drawingml/2006/table">
            <a:tbl>
              <a:tblPr firstRow="1" firstCol="1" bandRow="1"/>
              <a:tblGrid>
                <a:gridCol w="720436"/>
                <a:gridCol w="803563"/>
              </a:tblGrid>
              <a:tr h="4385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4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en-US" sz="2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67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10 - ЕГЭ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7942" y="1595511"/>
            <a:ext cx="9381972" cy="4951828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1390811"/>
              </p:ext>
            </p:extLst>
          </p:nvPr>
        </p:nvGraphicFramePr>
        <p:xfrm>
          <a:off x="9005454" y="5417128"/>
          <a:ext cx="1246909" cy="900545"/>
        </p:xfrm>
        <a:graphic>
          <a:graphicData uri="http://schemas.openxmlformats.org/drawingml/2006/table">
            <a:tbl>
              <a:tblPr firstRow="1" firstCol="1" bandRow="1"/>
              <a:tblGrid>
                <a:gridCol w="651164"/>
                <a:gridCol w="595745"/>
              </a:tblGrid>
              <a:tr h="4488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Х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7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523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10 - ЕГЭ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550" y="1132134"/>
            <a:ext cx="7829183" cy="5475753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204026"/>
              </p:ext>
            </p:extLst>
          </p:nvPr>
        </p:nvGraphicFramePr>
        <p:xfrm>
          <a:off x="7763191" y="5389418"/>
          <a:ext cx="1339243" cy="841248"/>
        </p:xfrm>
        <a:graphic>
          <a:graphicData uri="http://schemas.openxmlformats.org/drawingml/2006/table">
            <a:tbl>
              <a:tblPr firstRow="1" firstCol="1" bandRow="1"/>
              <a:tblGrid>
                <a:gridCol w="647786"/>
                <a:gridCol w="691457"/>
              </a:tblGrid>
              <a:tr h="354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4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32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28848" y="1898072"/>
            <a:ext cx="3728461" cy="3943877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С. 160, п. 5</a:t>
            </a:r>
          </a:p>
          <a:p>
            <a:r>
              <a:rPr lang="ru-RU" sz="3600" b="1" dirty="0" smtClean="0"/>
              <a:t>С. 172, п.2 </a:t>
            </a:r>
            <a:endParaRPr lang="ru-RU" sz="3600" b="1" dirty="0"/>
          </a:p>
        </p:txBody>
      </p:sp>
      <p:pic>
        <p:nvPicPr>
          <p:cNvPr id="4098" name="Picture 2" descr="https://uchebnikishkolarossii.ru/image/cache/catalog/products/rudzitis-g-e-himiya-11-klass-uchebnik-1200x630_0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81" r="30331"/>
          <a:stretch/>
        </p:blipFill>
        <p:spPr bwMode="auto">
          <a:xfrm>
            <a:off x="512619" y="1620982"/>
            <a:ext cx="3273803" cy="443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34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Спасибо за внимание!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8764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b="1" dirty="0"/>
              <a:t>Генетическая связь</a:t>
            </a:r>
            <a:r>
              <a:rPr lang="ru-RU" sz="2400" dirty="0"/>
              <a:t> – это связь между </a:t>
            </a:r>
            <a:r>
              <a:rPr lang="ru-RU" sz="2400" b="1" u="sng" dirty="0"/>
              <a:t>веществами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разных классов</a:t>
            </a:r>
            <a:r>
              <a:rPr lang="ru-RU" sz="2400" dirty="0"/>
              <a:t>, </a:t>
            </a:r>
            <a:r>
              <a:rPr lang="ru-RU" sz="2400" dirty="0" smtClean="0"/>
              <a:t>основанная на их </a:t>
            </a:r>
            <a:r>
              <a:rPr lang="ru-RU" sz="2400" b="1" u="sng" dirty="0" smtClean="0">
                <a:solidFill>
                  <a:srgbClr val="FF0000"/>
                </a:solidFill>
              </a:rPr>
              <a:t>взаимопревращениях</a:t>
            </a:r>
            <a:r>
              <a:rPr lang="ru-RU" sz="2400" dirty="0" smtClean="0"/>
              <a:t> </a:t>
            </a:r>
            <a:r>
              <a:rPr lang="ru-RU" sz="2400" dirty="0"/>
              <a:t>и отражающая </a:t>
            </a:r>
            <a:r>
              <a:rPr lang="ru-RU" sz="2400" b="1" dirty="0"/>
              <a:t>единство их происхождения</a:t>
            </a:r>
            <a:r>
              <a:rPr lang="ru-RU" sz="2400" dirty="0"/>
              <a:t>.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6812" y="2216727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2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→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CaSO</a:t>
            </a:r>
            <a:r>
              <a:rPr lang="ru-RU" sz="3200" baseline="-25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3200" baseline="-25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aseline="-25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2Ca + O</a:t>
            </a:r>
            <a:r>
              <a:rPr 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2CaO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O→ Ca(OH)</a:t>
            </a:r>
            <a:r>
              <a:rPr 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Ca(OH)</a:t>
            </a:r>
            <a:r>
              <a:rPr 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CaSO</a:t>
            </a:r>
            <a:r>
              <a:rPr 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+ 2H</a:t>
            </a:r>
            <a:r>
              <a:rPr lang="en-US" sz="280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12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6057" b="8744"/>
          <a:stretch/>
        </p:blipFill>
        <p:spPr>
          <a:xfrm>
            <a:off x="1287405" y="124691"/>
            <a:ext cx="10385703" cy="663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7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9" b="4040"/>
          <a:stretch/>
        </p:blipFill>
        <p:spPr bwMode="auto">
          <a:xfrm>
            <a:off x="166254" y="0"/>
            <a:ext cx="1202574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000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 → SO</a:t>
            </a:r>
            <a:r>
              <a:rPr lang="en-US" b="1" baseline="-25000" dirty="0"/>
              <a:t>2 </a:t>
            </a:r>
            <a:r>
              <a:rPr lang="en-US" b="1" dirty="0"/>
              <a:t>→ SO</a:t>
            </a:r>
            <a:r>
              <a:rPr lang="en-US" b="1" baseline="-25000" dirty="0"/>
              <a:t>3 </a:t>
            </a:r>
            <a:r>
              <a:rPr lang="en-US" b="1" dirty="0"/>
              <a:t>→ H</a:t>
            </a:r>
            <a:r>
              <a:rPr lang="en-US" b="1" baseline="-25000" dirty="0"/>
              <a:t>2</a:t>
            </a:r>
            <a:r>
              <a:rPr lang="en-US" b="1" dirty="0"/>
              <a:t>SO</a:t>
            </a:r>
            <a:r>
              <a:rPr lang="en-US" b="1" baseline="-25000" dirty="0"/>
              <a:t>4 </a:t>
            </a:r>
            <a:r>
              <a:rPr lang="en-US" b="1" dirty="0"/>
              <a:t>→ CuSO</a:t>
            </a:r>
            <a:r>
              <a:rPr lang="en-US" b="1" baseline="-25000" dirty="0"/>
              <a:t>4 </a:t>
            </a:r>
            <a:r>
              <a:rPr lang="en-US" b="1" dirty="0"/>
              <a:t>→ FeSO</a:t>
            </a:r>
            <a:r>
              <a:rPr lang="en-US" b="1" baseline="-25000" dirty="0"/>
              <a:t>4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S                 → </a:t>
            </a:r>
            <a:r>
              <a:rPr lang="en-US" sz="3200" dirty="0"/>
              <a:t>SO</a:t>
            </a:r>
            <a:r>
              <a:rPr lang="en-US" sz="3200" baseline="-25000" dirty="0"/>
              <a:t>2</a:t>
            </a:r>
            <a:endParaRPr lang="ru-RU" sz="3200" dirty="0"/>
          </a:p>
          <a:p>
            <a:r>
              <a:rPr lang="en-US" sz="3200" dirty="0" smtClean="0"/>
              <a:t>SO</a:t>
            </a:r>
            <a:r>
              <a:rPr lang="en-US" sz="3200" baseline="-25000" dirty="0" smtClean="0"/>
              <a:t>2                   </a:t>
            </a:r>
            <a:r>
              <a:rPr lang="en-US" sz="3200" dirty="0" smtClean="0"/>
              <a:t>→ SO</a:t>
            </a:r>
            <a:r>
              <a:rPr lang="en-US" sz="3200" baseline="-25000" dirty="0" smtClean="0"/>
              <a:t>3</a:t>
            </a:r>
            <a:endParaRPr lang="ru-RU" sz="3200" dirty="0"/>
          </a:p>
          <a:p>
            <a:r>
              <a:rPr lang="en-US" sz="3200" dirty="0"/>
              <a:t>SO</a:t>
            </a:r>
            <a:r>
              <a:rPr lang="en-US" sz="3200" baseline="-25000" dirty="0"/>
              <a:t>3</a:t>
            </a:r>
            <a:r>
              <a:rPr lang="en-US" sz="3200" dirty="0"/>
              <a:t> </a:t>
            </a:r>
            <a:r>
              <a:rPr lang="en-US" sz="3200" dirty="0" smtClean="0"/>
              <a:t>             → </a:t>
            </a:r>
            <a:r>
              <a:rPr lang="en-US" sz="3200" dirty="0"/>
              <a:t>H</a:t>
            </a:r>
            <a:r>
              <a:rPr lang="en-US" sz="3200" baseline="-25000" dirty="0"/>
              <a:t>2</a:t>
            </a:r>
            <a:r>
              <a:rPr lang="en-US" sz="3200" dirty="0"/>
              <a:t>SO</a:t>
            </a:r>
            <a:r>
              <a:rPr lang="en-US" sz="3200" baseline="-25000" dirty="0"/>
              <a:t>4</a:t>
            </a:r>
            <a:endParaRPr lang="ru-RU" sz="3200" dirty="0"/>
          </a:p>
          <a:p>
            <a:r>
              <a:rPr lang="en-US" sz="3200" dirty="0"/>
              <a:t>H</a:t>
            </a:r>
            <a:r>
              <a:rPr lang="en-US" sz="3200" baseline="-25000" dirty="0"/>
              <a:t>2</a:t>
            </a:r>
            <a:r>
              <a:rPr lang="en-US" sz="3200" dirty="0"/>
              <a:t>SO</a:t>
            </a:r>
            <a:r>
              <a:rPr lang="en-US" sz="3200" baseline="-25000" dirty="0"/>
              <a:t>4 </a:t>
            </a:r>
            <a:r>
              <a:rPr lang="en-US" sz="3200" baseline="-25000" dirty="0" smtClean="0"/>
              <a:t>               </a:t>
            </a:r>
            <a:r>
              <a:rPr lang="en-US" sz="3200" dirty="0" smtClean="0"/>
              <a:t>→ CuSO</a:t>
            </a:r>
            <a:r>
              <a:rPr lang="en-US" sz="3200" baseline="-25000" dirty="0" smtClean="0"/>
              <a:t>4</a:t>
            </a:r>
            <a:endParaRPr lang="ru-RU" sz="3200" dirty="0"/>
          </a:p>
          <a:p>
            <a:r>
              <a:rPr lang="en-US" sz="3200" dirty="0"/>
              <a:t>CuSO</a:t>
            </a:r>
            <a:r>
              <a:rPr lang="en-US" sz="3200" baseline="-25000" dirty="0"/>
              <a:t>4 </a:t>
            </a:r>
            <a:r>
              <a:rPr lang="en-US" sz="3200" baseline="-25000" dirty="0" smtClean="0"/>
              <a:t>                </a:t>
            </a:r>
            <a:r>
              <a:rPr lang="en-US" sz="3200" dirty="0" smtClean="0"/>
              <a:t>→ </a:t>
            </a:r>
            <a:r>
              <a:rPr lang="en-US" sz="3200" dirty="0"/>
              <a:t>FeSO</a:t>
            </a:r>
            <a:r>
              <a:rPr lang="en-US" sz="3200" baseline="-25000" dirty="0"/>
              <a:t>4 </a:t>
            </a:r>
            <a:endParaRPr lang="en-US" sz="32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53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 → SO</a:t>
            </a:r>
            <a:r>
              <a:rPr lang="en-US" b="1" baseline="-25000" dirty="0"/>
              <a:t>2 </a:t>
            </a:r>
            <a:r>
              <a:rPr lang="en-US" b="1" dirty="0"/>
              <a:t>→ SO</a:t>
            </a:r>
            <a:r>
              <a:rPr lang="en-US" b="1" baseline="-25000" dirty="0"/>
              <a:t>3 </a:t>
            </a:r>
            <a:r>
              <a:rPr lang="en-US" b="1" dirty="0"/>
              <a:t>→ H</a:t>
            </a:r>
            <a:r>
              <a:rPr lang="en-US" b="1" baseline="-25000" dirty="0"/>
              <a:t>2</a:t>
            </a:r>
            <a:r>
              <a:rPr lang="en-US" b="1" dirty="0"/>
              <a:t>SO</a:t>
            </a:r>
            <a:r>
              <a:rPr lang="en-US" b="1" baseline="-25000" dirty="0"/>
              <a:t>4 </a:t>
            </a:r>
            <a:r>
              <a:rPr lang="en-US" b="1" dirty="0"/>
              <a:t>→ CuSO</a:t>
            </a:r>
            <a:r>
              <a:rPr lang="en-US" b="1" baseline="-25000" dirty="0"/>
              <a:t>4 </a:t>
            </a:r>
            <a:r>
              <a:rPr lang="en-US" b="1" dirty="0"/>
              <a:t>→ FeSO</a:t>
            </a:r>
            <a:r>
              <a:rPr lang="en-US" b="1" baseline="-25000" dirty="0"/>
              <a:t>4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612" y="1468582"/>
            <a:ext cx="8915400" cy="3865418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S </a:t>
            </a:r>
            <a:r>
              <a:rPr lang="en-US" sz="4000" b="1" dirty="0"/>
              <a:t>+ </a:t>
            </a:r>
            <a:r>
              <a:rPr lang="en-US" sz="4000" b="1" dirty="0">
                <a:solidFill>
                  <a:srgbClr val="FF0000"/>
                </a:solidFill>
              </a:rPr>
              <a:t>O</a:t>
            </a:r>
            <a:r>
              <a:rPr lang="en-US" sz="4000" b="1" baseline="-25000" dirty="0">
                <a:solidFill>
                  <a:srgbClr val="FF0000"/>
                </a:solidFill>
              </a:rPr>
              <a:t>2 </a:t>
            </a:r>
            <a:r>
              <a:rPr lang="en-US" sz="4000" b="1" dirty="0"/>
              <a:t>→ SO</a:t>
            </a:r>
            <a:r>
              <a:rPr lang="en-US" sz="4000" b="1" baseline="-25000" dirty="0"/>
              <a:t>2</a:t>
            </a:r>
            <a:endParaRPr lang="ru-RU" sz="4000" b="1" dirty="0"/>
          </a:p>
          <a:p>
            <a:r>
              <a:rPr lang="en-US" sz="4000" b="1" dirty="0"/>
              <a:t>2SO</a:t>
            </a:r>
            <a:r>
              <a:rPr lang="en-US" sz="4000" b="1" baseline="-25000" dirty="0"/>
              <a:t>2  </a:t>
            </a:r>
            <a:r>
              <a:rPr lang="en-US" sz="4000" b="1" dirty="0"/>
              <a:t>+  </a:t>
            </a:r>
            <a:r>
              <a:rPr lang="en-US" sz="4000" b="1" dirty="0">
                <a:solidFill>
                  <a:srgbClr val="FF0000"/>
                </a:solidFill>
              </a:rPr>
              <a:t>O</a:t>
            </a:r>
            <a:r>
              <a:rPr lang="en-US" sz="4000" b="1" baseline="-25000" dirty="0">
                <a:solidFill>
                  <a:srgbClr val="FF0000"/>
                </a:solidFill>
              </a:rPr>
              <a:t>2</a:t>
            </a:r>
            <a:r>
              <a:rPr lang="en-US" sz="4000" b="1" dirty="0"/>
              <a:t> → 2SO</a:t>
            </a:r>
            <a:r>
              <a:rPr lang="en-US" sz="4000" b="1" baseline="-25000" dirty="0"/>
              <a:t>3</a:t>
            </a:r>
            <a:endParaRPr lang="ru-RU" sz="4000" b="1" dirty="0"/>
          </a:p>
          <a:p>
            <a:r>
              <a:rPr lang="en-US" sz="4000" b="1" dirty="0"/>
              <a:t>SO</a:t>
            </a:r>
            <a:r>
              <a:rPr lang="en-US" sz="4000" b="1" baseline="-25000" dirty="0"/>
              <a:t>3</a:t>
            </a:r>
            <a:r>
              <a:rPr lang="en-US" sz="4000" b="1" dirty="0"/>
              <a:t> + </a:t>
            </a:r>
            <a:r>
              <a:rPr lang="en-US" sz="4000" b="1" dirty="0">
                <a:solidFill>
                  <a:srgbClr val="FF0000"/>
                </a:solidFill>
              </a:rPr>
              <a:t>H</a:t>
            </a:r>
            <a:r>
              <a:rPr lang="en-US" sz="4000" b="1" baseline="-25000" dirty="0">
                <a:solidFill>
                  <a:srgbClr val="FF0000"/>
                </a:solidFill>
              </a:rPr>
              <a:t>2</a:t>
            </a:r>
            <a:r>
              <a:rPr lang="en-US" sz="4000" b="1" dirty="0">
                <a:solidFill>
                  <a:srgbClr val="FF0000"/>
                </a:solidFill>
              </a:rPr>
              <a:t>O</a:t>
            </a:r>
            <a:r>
              <a:rPr lang="en-US" sz="4000" b="1" dirty="0"/>
              <a:t> → H</a:t>
            </a:r>
            <a:r>
              <a:rPr lang="en-US" sz="4000" b="1" baseline="-25000" dirty="0"/>
              <a:t>2</a:t>
            </a:r>
            <a:r>
              <a:rPr lang="en-US" sz="4000" b="1" dirty="0"/>
              <a:t>SO</a:t>
            </a:r>
            <a:r>
              <a:rPr lang="en-US" sz="4000" b="1" baseline="-25000" dirty="0"/>
              <a:t>4</a:t>
            </a:r>
            <a:endParaRPr lang="ru-RU" sz="4000" b="1" dirty="0"/>
          </a:p>
          <a:p>
            <a:r>
              <a:rPr lang="en-US" sz="4000" b="1" dirty="0"/>
              <a:t>H</a:t>
            </a:r>
            <a:r>
              <a:rPr lang="en-US" sz="4000" b="1" baseline="-25000" dirty="0"/>
              <a:t>2</a:t>
            </a:r>
            <a:r>
              <a:rPr lang="en-US" sz="4000" b="1" dirty="0"/>
              <a:t>SO</a:t>
            </a:r>
            <a:r>
              <a:rPr lang="en-US" sz="4000" b="1" baseline="-25000" dirty="0"/>
              <a:t>4 </a:t>
            </a:r>
            <a:r>
              <a:rPr lang="en-US" sz="4000" b="1" dirty="0"/>
              <a:t>+ </a:t>
            </a:r>
            <a:r>
              <a:rPr lang="en-US" sz="4000" b="1" dirty="0">
                <a:solidFill>
                  <a:srgbClr val="FF0000"/>
                </a:solidFill>
              </a:rPr>
              <a:t>Cu(OH)</a:t>
            </a:r>
            <a:r>
              <a:rPr lang="en-US" sz="4000" b="1" baseline="-25000" dirty="0">
                <a:solidFill>
                  <a:srgbClr val="FF0000"/>
                </a:solidFill>
              </a:rPr>
              <a:t>2 </a:t>
            </a:r>
            <a:r>
              <a:rPr lang="en-US" sz="4000" b="1" dirty="0"/>
              <a:t>→ CuSO</a:t>
            </a:r>
            <a:r>
              <a:rPr lang="en-US" sz="4000" b="1" baseline="-25000" dirty="0"/>
              <a:t>4 </a:t>
            </a:r>
            <a:r>
              <a:rPr lang="en-US" sz="4000" b="1" dirty="0"/>
              <a:t>+ 2H</a:t>
            </a:r>
            <a:r>
              <a:rPr lang="en-US" sz="4000" b="1" baseline="-25000" dirty="0"/>
              <a:t>2</a:t>
            </a:r>
            <a:r>
              <a:rPr lang="en-US" sz="4000" b="1" dirty="0"/>
              <a:t>O</a:t>
            </a:r>
            <a:endParaRPr lang="ru-RU" sz="4000" b="1" dirty="0"/>
          </a:p>
          <a:p>
            <a:r>
              <a:rPr lang="en-US" sz="4000" b="1" dirty="0"/>
              <a:t>CuSO</a:t>
            </a:r>
            <a:r>
              <a:rPr lang="en-US" sz="4000" b="1" baseline="-25000" dirty="0"/>
              <a:t>4 </a:t>
            </a:r>
            <a:r>
              <a:rPr lang="en-US" sz="4000" b="1" dirty="0"/>
              <a:t>+ </a:t>
            </a:r>
            <a:r>
              <a:rPr lang="en-US" sz="4000" b="1" dirty="0">
                <a:solidFill>
                  <a:srgbClr val="FF0000"/>
                </a:solidFill>
              </a:rPr>
              <a:t>Fe</a:t>
            </a:r>
            <a:r>
              <a:rPr lang="en-US" sz="4000" b="1" dirty="0"/>
              <a:t> → FeSO</a:t>
            </a:r>
            <a:r>
              <a:rPr lang="en-US" sz="4000" b="1" baseline="-25000" dirty="0"/>
              <a:t>4 </a:t>
            </a:r>
            <a:r>
              <a:rPr lang="en-US" sz="4000" b="1" dirty="0" smtClean="0"/>
              <a:t>+ </a:t>
            </a:r>
            <a:r>
              <a:rPr lang="en-US" sz="4000" b="1" dirty="0"/>
              <a:t>Cu</a:t>
            </a:r>
            <a:endParaRPr lang="en-US" sz="40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86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994" y="624110"/>
            <a:ext cx="11057205" cy="1280890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600" b="1" dirty="0" smtClean="0"/>
              <a:t>Na </a:t>
            </a:r>
            <a:r>
              <a:rPr lang="en-US" sz="2600" b="1" dirty="0"/>
              <a:t>→ Na</a:t>
            </a:r>
            <a:r>
              <a:rPr lang="en-US" sz="2600" b="1" baseline="-25000" dirty="0"/>
              <a:t>2</a:t>
            </a:r>
            <a:r>
              <a:rPr lang="en-US" sz="2600" b="1" dirty="0"/>
              <a:t>O</a:t>
            </a:r>
            <a:r>
              <a:rPr lang="en-US" sz="2600" b="1" baseline="-25000" dirty="0"/>
              <a:t>2 </a:t>
            </a:r>
            <a:r>
              <a:rPr lang="en-US" sz="2600" b="1" dirty="0"/>
              <a:t>→ Na</a:t>
            </a:r>
            <a:r>
              <a:rPr lang="en-US" sz="2600" b="1" baseline="-25000" dirty="0"/>
              <a:t>2</a:t>
            </a:r>
            <a:r>
              <a:rPr lang="en-US" sz="2600" b="1" dirty="0"/>
              <a:t>O → </a:t>
            </a:r>
            <a:r>
              <a:rPr lang="en-US" sz="2600" b="1" dirty="0" err="1"/>
              <a:t>NaOH</a:t>
            </a:r>
            <a:r>
              <a:rPr lang="en-US" sz="2600" b="1" dirty="0"/>
              <a:t> → Na</a:t>
            </a:r>
            <a:r>
              <a:rPr lang="en-US" sz="2600" b="1" baseline="-25000" dirty="0"/>
              <a:t>2</a:t>
            </a:r>
            <a:r>
              <a:rPr lang="en-US" sz="2600" b="1" dirty="0"/>
              <a:t>CO</a:t>
            </a:r>
            <a:r>
              <a:rPr lang="en-US" sz="2600" b="1" baseline="-25000" dirty="0"/>
              <a:t>3 </a:t>
            </a:r>
            <a:r>
              <a:rPr lang="en-US" sz="2600" b="1" dirty="0"/>
              <a:t>→ NaHCO</a:t>
            </a:r>
            <a:r>
              <a:rPr lang="en-US" sz="2600" b="1" baseline="-25000" dirty="0"/>
              <a:t>3 </a:t>
            </a:r>
            <a:r>
              <a:rPr lang="en-US" sz="2600" b="1" dirty="0"/>
              <a:t>→ CH</a:t>
            </a:r>
            <a:r>
              <a:rPr lang="en-US" sz="2600" b="1" baseline="-25000" dirty="0"/>
              <a:t>3</a:t>
            </a:r>
            <a:r>
              <a:rPr lang="en-US" sz="2600" b="1" dirty="0"/>
              <a:t>COONa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Na                    → </a:t>
            </a:r>
            <a:r>
              <a:rPr lang="en-US" sz="3200" dirty="0"/>
              <a:t>Na</a:t>
            </a:r>
            <a:r>
              <a:rPr lang="en-US" sz="3200" baseline="-25000" dirty="0"/>
              <a:t>2</a:t>
            </a:r>
            <a:r>
              <a:rPr lang="en-US" sz="3200" dirty="0"/>
              <a:t>O</a:t>
            </a:r>
            <a:r>
              <a:rPr lang="en-US" sz="3200" baseline="-25000" dirty="0"/>
              <a:t>2 </a:t>
            </a:r>
            <a:endParaRPr lang="ru-RU" sz="3200" dirty="0"/>
          </a:p>
          <a:p>
            <a:r>
              <a:rPr lang="en-US" sz="3200" dirty="0"/>
              <a:t>Na</a:t>
            </a:r>
            <a:r>
              <a:rPr lang="en-US" sz="3200" baseline="-25000" dirty="0"/>
              <a:t>2</a:t>
            </a:r>
            <a:r>
              <a:rPr lang="en-US" sz="3200" dirty="0"/>
              <a:t>O</a:t>
            </a:r>
            <a:r>
              <a:rPr lang="en-US" sz="3200" baseline="-25000" dirty="0"/>
              <a:t>2 </a:t>
            </a:r>
            <a:r>
              <a:rPr lang="en-US" sz="3200" baseline="-25000" dirty="0" smtClean="0"/>
              <a:t>                     </a:t>
            </a:r>
            <a:r>
              <a:rPr lang="en-US" sz="3200" dirty="0" smtClean="0"/>
              <a:t>→ Na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O </a:t>
            </a:r>
            <a:endParaRPr lang="ru-RU" sz="3200" dirty="0"/>
          </a:p>
          <a:p>
            <a:r>
              <a:rPr lang="en-US" sz="3200" dirty="0"/>
              <a:t>Na</a:t>
            </a:r>
            <a:r>
              <a:rPr lang="en-US" sz="3200" baseline="-25000" dirty="0"/>
              <a:t>2</a:t>
            </a:r>
            <a:r>
              <a:rPr lang="en-US" sz="3200" dirty="0"/>
              <a:t>O </a:t>
            </a:r>
            <a:r>
              <a:rPr lang="en-US" sz="3200" dirty="0" smtClean="0"/>
              <a:t>               →  </a:t>
            </a:r>
            <a:r>
              <a:rPr lang="en-US" sz="3200" dirty="0" err="1"/>
              <a:t>NaOH</a:t>
            </a:r>
            <a:r>
              <a:rPr lang="en-US" sz="3200" dirty="0"/>
              <a:t> </a:t>
            </a:r>
            <a:endParaRPr lang="ru-RU" sz="3200" dirty="0"/>
          </a:p>
          <a:p>
            <a:r>
              <a:rPr lang="en-US" sz="3200" dirty="0" err="1" smtClean="0"/>
              <a:t>NaOH</a:t>
            </a:r>
            <a:r>
              <a:rPr lang="en-US" sz="3200" dirty="0" smtClean="0"/>
              <a:t>               → Na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CO</a:t>
            </a:r>
            <a:r>
              <a:rPr lang="en-US" sz="3200" baseline="-25000" dirty="0" smtClean="0"/>
              <a:t>3</a:t>
            </a:r>
            <a:endParaRPr lang="ru-RU" sz="3200" dirty="0"/>
          </a:p>
          <a:p>
            <a:r>
              <a:rPr lang="en-US" sz="3200" dirty="0"/>
              <a:t>Na</a:t>
            </a:r>
            <a:r>
              <a:rPr lang="en-US" sz="3200" baseline="-25000" dirty="0"/>
              <a:t>2</a:t>
            </a:r>
            <a:r>
              <a:rPr lang="en-US" sz="3200" dirty="0"/>
              <a:t>CO</a:t>
            </a:r>
            <a:r>
              <a:rPr lang="en-US" sz="3200" baseline="-25000" dirty="0"/>
              <a:t>3 </a:t>
            </a:r>
            <a:r>
              <a:rPr lang="en-US" sz="3200" baseline="-25000" dirty="0" smtClean="0"/>
              <a:t>                </a:t>
            </a:r>
            <a:r>
              <a:rPr lang="en-US" sz="3200" dirty="0" smtClean="0"/>
              <a:t>→ NaHCO</a:t>
            </a:r>
            <a:r>
              <a:rPr lang="en-US" sz="3200" baseline="-25000" dirty="0" smtClean="0"/>
              <a:t>3 </a:t>
            </a:r>
            <a:endParaRPr lang="ru-RU" sz="3200" dirty="0"/>
          </a:p>
          <a:p>
            <a:r>
              <a:rPr lang="en-US" sz="2800" dirty="0"/>
              <a:t>NaHCO</a:t>
            </a:r>
            <a:r>
              <a:rPr lang="en-US" sz="2800" baseline="-25000" dirty="0"/>
              <a:t>3 </a:t>
            </a:r>
            <a:r>
              <a:rPr lang="en-US" sz="2800" baseline="-25000" dirty="0" smtClean="0"/>
              <a:t>                   </a:t>
            </a:r>
            <a:r>
              <a:rPr lang="en-US" sz="2800" dirty="0" smtClean="0"/>
              <a:t>→ CH</a:t>
            </a:r>
            <a:r>
              <a:rPr lang="en-US" sz="2800" baseline="-25000" dirty="0" smtClean="0"/>
              <a:t>3</a:t>
            </a:r>
            <a:r>
              <a:rPr lang="en-US" sz="2800" dirty="0" smtClean="0"/>
              <a:t>COONa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67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488" y="624110"/>
            <a:ext cx="11760591" cy="1280890"/>
          </a:xfrm>
        </p:spPr>
        <p:txBody>
          <a:bodyPr>
            <a:normAutofit fontScale="90000"/>
          </a:bodyPr>
          <a:lstStyle/>
          <a:p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3100" b="1" dirty="0"/>
              <a:t/>
            </a:r>
            <a:br>
              <a:rPr lang="en-US" sz="3100" b="1" dirty="0"/>
            </a:br>
            <a:r>
              <a:rPr lang="en-US" sz="3100" b="1" dirty="0" smtClean="0"/>
              <a:t>Na </a:t>
            </a:r>
            <a:r>
              <a:rPr lang="en-US" sz="3100" b="1" dirty="0"/>
              <a:t>→ Na</a:t>
            </a:r>
            <a:r>
              <a:rPr lang="en-US" sz="3100" b="1" baseline="-25000" dirty="0"/>
              <a:t>2</a:t>
            </a:r>
            <a:r>
              <a:rPr lang="en-US" sz="3100" b="1" dirty="0"/>
              <a:t>O</a:t>
            </a:r>
            <a:r>
              <a:rPr lang="en-US" sz="3100" b="1" baseline="-25000" dirty="0"/>
              <a:t>2 </a:t>
            </a:r>
            <a:r>
              <a:rPr lang="en-US" sz="3100" b="1" dirty="0"/>
              <a:t>→ Na</a:t>
            </a:r>
            <a:r>
              <a:rPr lang="en-US" sz="3100" b="1" baseline="-25000" dirty="0"/>
              <a:t>2</a:t>
            </a:r>
            <a:r>
              <a:rPr lang="en-US" sz="3100" b="1" dirty="0"/>
              <a:t>O → </a:t>
            </a:r>
            <a:r>
              <a:rPr lang="en-US" sz="3100" b="1" dirty="0" err="1"/>
              <a:t>NaOH</a:t>
            </a:r>
            <a:r>
              <a:rPr lang="en-US" sz="3100" b="1" dirty="0"/>
              <a:t> → Na</a:t>
            </a:r>
            <a:r>
              <a:rPr lang="en-US" sz="3100" b="1" baseline="-25000" dirty="0"/>
              <a:t>2</a:t>
            </a:r>
            <a:r>
              <a:rPr lang="en-US" sz="3100" b="1" dirty="0"/>
              <a:t>CO</a:t>
            </a:r>
            <a:r>
              <a:rPr lang="en-US" sz="3100" b="1" baseline="-25000" dirty="0"/>
              <a:t>3 </a:t>
            </a:r>
            <a:r>
              <a:rPr lang="en-US" sz="3100" b="1" dirty="0"/>
              <a:t>→ NaHCO</a:t>
            </a:r>
            <a:r>
              <a:rPr lang="en-US" sz="3100" b="1" baseline="-25000" dirty="0"/>
              <a:t>3 </a:t>
            </a:r>
            <a:r>
              <a:rPr lang="en-US" sz="3100" b="1" dirty="0"/>
              <a:t>→ </a:t>
            </a:r>
            <a:r>
              <a:rPr lang="en-US" sz="2700" b="1" dirty="0"/>
              <a:t>CH</a:t>
            </a:r>
            <a:r>
              <a:rPr lang="en-US" sz="2700" b="1" baseline="-25000" dirty="0"/>
              <a:t>3</a:t>
            </a:r>
            <a:r>
              <a:rPr lang="en-US" sz="2700" b="1" dirty="0"/>
              <a:t>COONa</a:t>
            </a:r>
            <a:r>
              <a:rPr lang="ru-RU" sz="3100" dirty="0"/>
              <a:t/>
            </a:r>
            <a:br>
              <a:rPr lang="ru-RU" sz="31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75164" y="2133600"/>
            <a:ext cx="9329448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2Na </a:t>
            </a:r>
            <a:r>
              <a:rPr lang="en-US" sz="3200" b="1" dirty="0"/>
              <a:t>+ </a:t>
            </a:r>
            <a:r>
              <a:rPr lang="en-US" sz="3200" b="1" dirty="0">
                <a:solidFill>
                  <a:srgbClr val="FF0000"/>
                </a:solidFill>
              </a:rPr>
              <a:t>O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r>
              <a:rPr lang="en-US" sz="3200" b="1" baseline="-25000" dirty="0"/>
              <a:t> </a:t>
            </a:r>
            <a:r>
              <a:rPr lang="en-US" sz="3200" b="1" dirty="0"/>
              <a:t>→ Na</a:t>
            </a:r>
            <a:r>
              <a:rPr lang="en-US" sz="3200" b="1" baseline="-25000" dirty="0"/>
              <a:t>2</a:t>
            </a:r>
            <a:r>
              <a:rPr lang="en-US" sz="3200" b="1" dirty="0"/>
              <a:t>O</a:t>
            </a:r>
            <a:r>
              <a:rPr lang="en-US" sz="3200" b="1" baseline="-25000" dirty="0"/>
              <a:t>2 </a:t>
            </a:r>
            <a:endParaRPr lang="ru-RU" sz="3200" b="1" dirty="0"/>
          </a:p>
          <a:p>
            <a:r>
              <a:rPr lang="en-US" sz="3200" b="1" dirty="0"/>
              <a:t>Na</a:t>
            </a:r>
            <a:r>
              <a:rPr lang="en-US" sz="3200" b="1" baseline="-25000" dirty="0"/>
              <a:t>2</a:t>
            </a:r>
            <a:r>
              <a:rPr lang="en-US" sz="3200" b="1" dirty="0"/>
              <a:t>O</a:t>
            </a:r>
            <a:r>
              <a:rPr lang="en-US" sz="3200" b="1" baseline="-25000" dirty="0"/>
              <a:t>2 </a:t>
            </a:r>
            <a:r>
              <a:rPr lang="en-US" sz="3200" b="1" dirty="0"/>
              <a:t>+</a:t>
            </a:r>
            <a:r>
              <a:rPr lang="en-US" sz="3200" b="1" dirty="0">
                <a:solidFill>
                  <a:srgbClr val="FF0000"/>
                </a:solidFill>
              </a:rPr>
              <a:t>2Na</a:t>
            </a:r>
            <a:r>
              <a:rPr lang="en-US" sz="3200" b="1" dirty="0"/>
              <a:t>→ 2Na</a:t>
            </a:r>
            <a:r>
              <a:rPr lang="en-US" sz="3200" b="1" baseline="-25000" dirty="0"/>
              <a:t>2</a:t>
            </a:r>
            <a:r>
              <a:rPr lang="en-US" sz="3200" b="1" dirty="0"/>
              <a:t>O </a:t>
            </a:r>
            <a:endParaRPr lang="ru-RU" sz="3200" b="1" dirty="0"/>
          </a:p>
          <a:p>
            <a:r>
              <a:rPr lang="en-US" sz="3200" b="1" dirty="0"/>
              <a:t>Na</a:t>
            </a:r>
            <a:r>
              <a:rPr lang="en-US" sz="3200" b="1" baseline="-25000" dirty="0"/>
              <a:t>2</a:t>
            </a:r>
            <a:r>
              <a:rPr lang="en-US" sz="3200" b="1" dirty="0"/>
              <a:t>O + </a:t>
            </a:r>
            <a:r>
              <a:rPr lang="en-US" sz="3200" b="1" dirty="0">
                <a:solidFill>
                  <a:srgbClr val="FF0000"/>
                </a:solidFill>
              </a:rPr>
              <a:t>H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r>
              <a:rPr lang="en-US" sz="3200" b="1" dirty="0">
                <a:solidFill>
                  <a:srgbClr val="FF0000"/>
                </a:solidFill>
              </a:rPr>
              <a:t>O </a:t>
            </a:r>
            <a:r>
              <a:rPr lang="en-US" sz="3200" b="1" dirty="0"/>
              <a:t>→ 2 </a:t>
            </a:r>
            <a:r>
              <a:rPr lang="en-US" sz="3200" b="1" dirty="0" err="1"/>
              <a:t>NaOH</a:t>
            </a:r>
            <a:r>
              <a:rPr lang="en-US" sz="3200" b="1" dirty="0"/>
              <a:t> </a:t>
            </a:r>
            <a:endParaRPr lang="ru-RU" sz="3200" b="1" dirty="0"/>
          </a:p>
          <a:p>
            <a:r>
              <a:rPr lang="en-US" sz="3200" b="1" dirty="0"/>
              <a:t>2NaOH +</a:t>
            </a:r>
            <a:r>
              <a:rPr lang="en-US" sz="3200" b="1" dirty="0">
                <a:solidFill>
                  <a:srgbClr val="FF0000"/>
                </a:solidFill>
              </a:rPr>
              <a:t>CO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/>
              <a:t>→ Na</a:t>
            </a:r>
            <a:r>
              <a:rPr lang="en-US" sz="3200" b="1" baseline="-25000" dirty="0"/>
              <a:t>2</a:t>
            </a:r>
            <a:r>
              <a:rPr lang="en-US" sz="3200" b="1" dirty="0"/>
              <a:t>CO</a:t>
            </a:r>
            <a:r>
              <a:rPr lang="en-US" sz="3200" b="1" baseline="-25000" dirty="0"/>
              <a:t>3 </a:t>
            </a:r>
            <a:r>
              <a:rPr lang="en-US" sz="3200" b="1" dirty="0"/>
              <a:t>+H</a:t>
            </a:r>
            <a:r>
              <a:rPr lang="en-US" sz="3200" b="1" baseline="-25000" dirty="0"/>
              <a:t>2</a:t>
            </a:r>
            <a:r>
              <a:rPr lang="en-US" sz="3200" b="1" dirty="0"/>
              <a:t>O</a:t>
            </a:r>
            <a:endParaRPr lang="ru-RU" sz="3200" b="1" dirty="0"/>
          </a:p>
          <a:p>
            <a:r>
              <a:rPr lang="en-US" sz="3200" b="1" dirty="0"/>
              <a:t>Na</a:t>
            </a:r>
            <a:r>
              <a:rPr lang="en-US" sz="3200" b="1" baseline="-25000" dirty="0"/>
              <a:t>2</a:t>
            </a:r>
            <a:r>
              <a:rPr lang="en-US" sz="3200" b="1" dirty="0"/>
              <a:t>CO</a:t>
            </a:r>
            <a:r>
              <a:rPr lang="en-US" sz="3200" b="1" baseline="-25000" dirty="0"/>
              <a:t>3 </a:t>
            </a:r>
            <a:r>
              <a:rPr lang="en-US" sz="3200" b="1" dirty="0"/>
              <a:t>+</a:t>
            </a:r>
            <a:r>
              <a:rPr lang="en-US" sz="3200" b="1" dirty="0">
                <a:solidFill>
                  <a:srgbClr val="FF0000"/>
                </a:solidFill>
              </a:rPr>
              <a:t>CO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baseline="-25000" dirty="0">
                <a:solidFill>
                  <a:srgbClr val="FF0000"/>
                </a:solidFill>
              </a:rPr>
              <a:t> </a:t>
            </a:r>
            <a:r>
              <a:rPr lang="en-US" sz="3200" b="1" dirty="0">
                <a:solidFill>
                  <a:srgbClr val="FF0000"/>
                </a:solidFill>
              </a:rPr>
              <a:t>+H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r>
              <a:rPr lang="en-US" sz="3200" b="1" dirty="0">
                <a:solidFill>
                  <a:srgbClr val="FF0000"/>
                </a:solidFill>
              </a:rPr>
              <a:t>O </a:t>
            </a:r>
            <a:r>
              <a:rPr lang="en-US" sz="3200" b="1" dirty="0"/>
              <a:t>→ 2NaHCO</a:t>
            </a:r>
            <a:r>
              <a:rPr lang="en-US" sz="3200" b="1" baseline="-25000" dirty="0"/>
              <a:t>3 </a:t>
            </a:r>
            <a:endParaRPr lang="ru-RU" sz="3200" b="1" dirty="0"/>
          </a:p>
          <a:p>
            <a:r>
              <a:rPr lang="en-US" sz="2800" b="1" dirty="0"/>
              <a:t>NaHCO</a:t>
            </a:r>
            <a:r>
              <a:rPr lang="en-US" sz="2800" b="1" baseline="-25000" dirty="0"/>
              <a:t>3 </a:t>
            </a:r>
            <a:r>
              <a:rPr lang="en-US" sz="2800" b="1" dirty="0"/>
              <a:t>+</a:t>
            </a:r>
            <a:r>
              <a:rPr lang="en-US" sz="2800" b="1" dirty="0">
                <a:solidFill>
                  <a:srgbClr val="FF0000"/>
                </a:solidFill>
              </a:rPr>
              <a:t>CH</a:t>
            </a:r>
            <a:r>
              <a:rPr lang="en-US" sz="2800" b="1" baseline="-25000" dirty="0">
                <a:solidFill>
                  <a:srgbClr val="FF0000"/>
                </a:solidFill>
              </a:rPr>
              <a:t>3</a:t>
            </a:r>
            <a:r>
              <a:rPr lang="en-US" sz="2800" b="1" dirty="0">
                <a:solidFill>
                  <a:srgbClr val="FF0000"/>
                </a:solidFill>
              </a:rPr>
              <a:t>COOH</a:t>
            </a:r>
            <a:r>
              <a:rPr lang="en-US" sz="2800" b="1" dirty="0"/>
              <a:t>→ CH</a:t>
            </a:r>
            <a:r>
              <a:rPr lang="en-US" sz="2800" b="1" baseline="-25000" dirty="0"/>
              <a:t>3</a:t>
            </a:r>
            <a:r>
              <a:rPr lang="en-US" sz="2800" b="1" dirty="0"/>
              <a:t>COONa + CO</a:t>
            </a:r>
            <a:r>
              <a:rPr lang="en-US" sz="2800" b="1" baseline="-25000" dirty="0"/>
              <a:t>2</a:t>
            </a:r>
            <a:r>
              <a:rPr lang="en-US" sz="2800" b="1" dirty="0"/>
              <a:t> </a:t>
            </a:r>
            <a:r>
              <a:rPr lang="en-US" sz="2800" b="1" baseline="-25000" dirty="0"/>
              <a:t> </a:t>
            </a:r>
            <a:r>
              <a:rPr lang="en-US" sz="2800" b="1" dirty="0"/>
              <a:t>+H</a:t>
            </a:r>
            <a:r>
              <a:rPr lang="en-US" sz="2800" b="1" baseline="-25000" dirty="0"/>
              <a:t>2</a:t>
            </a:r>
            <a:r>
              <a:rPr lang="en-US" sz="2800" b="1" dirty="0"/>
              <a:t>O</a:t>
            </a:r>
            <a:endParaRPr lang="ru-RU" sz="2800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8071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687" y="624110"/>
            <a:ext cx="11010314" cy="1280890"/>
          </a:xfrm>
        </p:spPr>
        <p:txBody>
          <a:bodyPr>
            <a:noAutofit/>
          </a:bodyPr>
          <a:lstStyle/>
          <a:p>
            <a:r>
              <a:rPr lang="en-US" sz="2600" b="1" dirty="0" smtClean="0"/>
              <a:t/>
            </a:r>
            <a:br>
              <a:rPr lang="en-US" sz="2600" b="1" dirty="0" smtClean="0"/>
            </a:br>
            <a:r>
              <a:rPr lang="en-US" sz="2600" b="1" dirty="0" smtClean="0"/>
              <a:t>Al→Al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O</a:t>
            </a:r>
            <a:r>
              <a:rPr lang="en-US" sz="2600" b="1" baseline="-25000" dirty="0" smtClean="0"/>
              <a:t>3 </a:t>
            </a:r>
            <a:r>
              <a:rPr lang="en-US" sz="2600" b="1" dirty="0" smtClean="0"/>
              <a:t>→Na[Al(OH)</a:t>
            </a:r>
            <a:r>
              <a:rPr lang="en-US" sz="2600" b="1" baseline="-25000" dirty="0" smtClean="0"/>
              <a:t>4</a:t>
            </a:r>
            <a:r>
              <a:rPr lang="en-US" sz="2600" b="1" dirty="0" smtClean="0"/>
              <a:t>]→NaAlO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→Al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(SO</a:t>
            </a:r>
            <a:r>
              <a:rPr lang="en-US" sz="2600" b="1" baseline="-25000" dirty="0" smtClean="0"/>
              <a:t>4</a:t>
            </a:r>
            <a:r>
              <a:rPr lang="en-US" sz="2600" b="1" dirty="0" smtClean="0"/>
              <a:t>)</a:t>
            </a:r>
            <a:r>
              <a:rPr lang="en-US" sz="2600" b="1" baseline="-25000" dirty="0" smtClean="0"/>
              <a:t>3</a:t>
            </a:r>
            <a:r>
              <a:rPr lang="en-US" sz="2600" b="1" dirty="0" smtClean="0"/>
              <a:t>→Al(OH)</a:t>
            </a:r>
            <a:r>
              <a:rPr lang="en-US" sz="2600" b="1" baseline="-25000" dirty="0" smtClean="0"/>
              <a:t>3 </a:t>
            </a:r>
            <a:r>
              <a:rPr lang="en-US" sz="2600" b="1" dirty="0" smtClean="0"/>
              <a:t>→Al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O</a:t>
            </a:r>
            <a:r>
              <a:rPr lang="en-US" sz="2600" b="1" baseline="-25000" dirty="0" smtClean="0"/>
              <a:t>3</a:t>
            </a:r>
            <a:r>
              <a:rPr lang="en-US" sz="2600" b="1" dirty="0" smtClean="0"/>
              <a:t>→Al</a:t>
            </a:r>
            <a:r>
              <a:rPr lang="ru-RU" sz="2600" dirty="0"/>
              <a:t/>
            </a:r>
            <a:br>
              <a:rPr lang="ru-RU" sz="2600" dirty="0"/>
            </a:br>
            <a:endParaRPr lang="ru-RU" sz="2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Al </a:t>
            </a:r>
            <a:r>
              <a:rPr lang="en-US" sz="2800" baseline="-25000" dirty="0" smtClean="0"/>
              <a:t>                                 </a:t>
            </a:r>
            <a:r>
              <a:rPr lang="en-US" sz="2800" dirty="0" smtClean="0"/>
              <a:t>→ Al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O</a:t>
            </a:r>
            <a:r>
              <a:rPr lang="en-US" sz="2800" baseline="-25000" dirty="0" smtClean="0"/>
              <a:t>3 </a:t>
            </a:r>
            <a:endParaRPr lang="ru-RU" sz="2800" dirty="0"/>
          </a:p>
          <a:p>
            <a:r>
              <a:rPr lang="en-US" sz="2800" dirty="0"/>
              <a:t>Al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3 </a:t>
            </a:r>
            <a:r>
              <a:rPr lang="en-US" sz="2800" baseline="-25000" dirty="0" smtClean="0"/>
              <a:t>                        </a:t>
            </a:r>
            <a:r>
              <a:rPr lang="en-US" sz="2800" dirty="0" smtClean="0"/>
              <a:t>→ </a:t>
            </a:r>
            <a:r>
              <a:rPr lang="en-US" sz="2800" dirty="0"/>
              <a:t>Na[Al(OH)</a:t>
            </a:r>
            <a:r>
              <a:rPr lang="en-US" sz="2800" baseline="-25000" dirty="0"/>
              <a:t>4 </a:t>
            </a:r>
            <a:r>
              <a:rPr lang="en-US" sz="2800" dirty="0"/>
              <a:t>]</a:t>
            </a:r>
            <a:endParaRPr lang="ru-RU" sz="2800" dirty="0"/>
          </a:p>
          <a:p>
            <a:r>
              <a:rPr lang="en-US" sz="2800" dirty="0"/>
              <a:t>Na[Al(OH)</a:t>
            </a:r>
            <a:r>
              <a:rPr lang="en-US" sz="2800" baseline="-25000" dirty="0"/>
              <a:t>4 </a:t>
            </a:r>
            <a:r>
              <a:rPr lang="en-US" sz="2800" dirty="0" smtClean="0"/>
              <a:t>]   → NaAlO</a:t>
            </a:r>
            <a:r>
              <a:rPr lang="en-US" sz="2800" baseline="-25000" dirty="0" smtClean="0"/>
              <a:t>2</a:t>
            </a:r>
            <a:endParaRPr lang="ru-RU" sz="1600" dirty="0"/>
          </a:p>
          <a:p>
            <a:r>
              <a:rPr lang="en-US" sz="2800" dirty="0" smtClean="0"/>
              <a:t>NaAlO</a:t>
            </a:r>
            <a:r>
              <a:rPr lang="en-US" sz="2800" baseline="-25000" dirty="0" smtClean="0"/>
              <a:t>2 </a:t>
            </a:r>
            <a:r>
              <a:rPr lang="en-US" sz="2800" dirty="0" smtClean="0"/>
              <a:t>           → Al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(SO</a:t>
            </a:r>
            <a:r>
              <a:rPr lang="en-US" sz="2800" baseline="-25000" dirty="0" smtClean="0"/>
              <a:t>4</a:t>
            </a:r>
            <a:r>
              <a:rPr lang="en-US" sz="2800" dirty="0" smtClean="0"/>
              <a:t>)</a:t>
            </a:r>
            <a:r>
              <a:rPr lang="en-US" sz="2800" baseline="-25000" dirty="0" smtClean="0"/>
              <a:t>3</a:t>
            </a:r>
            <a:endParaRPr lang="ru-RU" sz="2800" dirty="0"/>
          </a:p>
          <a:p>
            <a:r>
              <a:rPr lang="en-US" sz="2800" dirty="0"/>
              <a:t>Al</a:t>
            </a:r>
            <a:r>
              <a:rPr lang="en-US" sz="2800" baseline="-25000" dirty="0"/>
              <a:t>2</a:t>
            </a:r>
            <a:r>
              <a:rPr lang="en-US" sz="2800" dirty="0"/>
              <a:t>(SO</a:t>
            </a:r>
            <a:r>
              <a:rPr lang="en-US" sz="2800" baseline="-25000" dirty="0"/>
              <a:t>4</a:t>
            </a:r>
            <a:r>
              <a:rPr lang="en-US" sz="2800" dirty="0"/>
              <a:t>)</a:t>
            </a:r>
            <a:r>
              <a:rPr lang="en-US" sz="2800" baseline="-25000" dirty="0"/>
              <a:t>3 </a:t>
            </a:r>
            <a:r>
              <a:rPr lang="en-US" sz="2800" dirty="0" smtClean="0"/>
              <a:t>           → Al(OH)</a:t>
            </a:r>
            <a:r>
              <a:rPr lang="en-US" sz="2800" baseline="-25000" dirty="0" smtClean="0"/>
              <a:t>3</a:t>
            </a:r>
            <a:endParaRPr lang="ru-RU" sz="2800" dirty="0"/>
          </a:p>
          <a:p>
            <a:r>
              <a:rPr lang="en-US" sz="2800" dirty="0" smtClean="0"/>
              <a:t>Al(OH)</a:t>
            </a:r>
            <a:r>
              <a:rPr lang="en-US" sz="2800" baseline="-25000" dirty="0" smtClean="0"/>
              <a:t>3                   </a:t>
            </a:r>
            <a:r>
              <a:rPr lang="en-US" sz="2800" dirty="0"/>
              <a:t>→ Al</a:t>
            </a:r>
            <a:r>
              <a:rPr lang="en-US" sz="2800" baseline="-25000" dirty="0"/>
              <a:t>2</a:t>
            </a:r>
            <a:r>
              <a:rPr lang="en-US" sz="2800" dirty="0"/>
              <a:t>O</a:t>
            </a:r>
            <a:r>
              <a:rPr lang="en-US" sz="2800" baseline="-25000" dirty="0"/>
              <a:t>3 </a:t>
            </a:r>
            <a:endParaRPr lang="en-US" sz="2800" baseline="-25000" dirty="0" smtClean="0"/>
          </a:p>
          <a:p>
            <a:r>
              <a:rPr lang="en-US" sz="2800" dirty="0" smtClean="0"/>
              <a:t>Al</a:t>
            </a:r>
            <a:r>
              <a:rPr lang="ru-RU" sz="2800" baseline="-25000" dirty="0"/>
              <a:t>2</a:t>
            </a:r>
            <a:r>
              <a:rPr lang="en-US" sz="2800" dirty="0"/>
              <a:t>O</a:t>
            </a:r>
            <a:r>
              <a:rPr lang="ru-RU" sz="2800" baseline="-25000" dirty="0"/>
              <a:t>3 </a:t>
            </a:r>
            <a:r>
              <a:rPr lang="en-US" sz="2800" baseline="-25000" dirty="0" smtClean="0"/>
              <a:t>                           </a:t>
            </a:r>
            <a:r>
              <a:rPr lang="ru-RU" sz="2800" dirty="0" smtClean="0"/>
              <a:t>→ </a:t>
            </a:r>
            <a:r>
              <a:rPr lang="en-US" sz="2800" dirty="0" smtClean="0"/>
              <a:t>Al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943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af85f4086e360313eb853c6d374b5684f31fe"/>
</p:tagLst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637</TotalTime>
  <Words>315</Words>
  <Application>Microsoft Office PowerPoint</Application>
  <PresentationFormat>Произвольный</PresentationFormat>
  <Paragraphs>70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Легкий дым</vt:lpstr>
      <vt:lpstr>Генетическая связь неорганических веществ</vt:lpstr>
      <vt:lpstr>Генетическая связь – это связь между веществами разных классов, основанная на их взаимопревращениях и отражающая единство их происхождения.. </vt:lpstr>
      <vt:lpstr>Презентация PowerPoint</vt:lpstr>
      <vt:lpstr>Презентация PowerPoint</vt:lpstr>
      <vt:lpstr>S → SO2 → SO3 → H2SO4 → CuSO4 → FeSO4 </vt:lpstr>
      <vt:lpstr>S → SO2 → SO3 → H2SO4 → CuSO4 → FeSO4 </vt:lpstr>
      <vt:lpstr>  Na → Na2O2 → Na2O → NaOH → Na2CO3 → NaHCO3 → CH3COONa </vt:lpstr>
      <vt:lpstr>  Na → Na2O2 → Na2O → NaOH → Na2CO3 → NaHCO3 → CH3COONa </vt:lpstr>
      <vt:lpstr> Al→Al2O3 →Na[Al(OH)4]→NaAlO2→Al2(SO4)3→Al(OH)3 →Al2O3→Al </vt:lpstr>
      <vt:lpstr> Al→Al2O3 →Na[Al(OH)4]→NaAlO2→Al2(SO4)3→Al(OH)3 →Al2O3→Al </vt:lpstr>
      <vt:lpstr>Вопрос 10 - ЕГЭ</vt:lpstr>
      <vt:lpstr>Вопрос 10 - ЕГЭ</vt:lpstr>
      <vt:lpstr>Вопрос 10 - ЕГЭ</vt:lpstr>
      <vt:lpstr>Домашнее задание: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Генетическая связь неорганических веществ</dc:title>
  <dc:creator>ПАПА</dc:creator>
  <cp:lastModifiedBy>User Windows</cp:lastModifiedBy>
  <cp:revision>32</cp:revision>
  <dcterms:created xsi:type="dcterms:W3CDTF">2020-03-29T06:09:45Z</dcterms:created>
  <dcterms:modified xsi:type="dcterms:W3CDTF">2020-04-03T08:34:26Z</dcterms:modified>
</cp:coreProperties>
</file>