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61" r:id="rId5"/>
    <p:sldId id="257" r:id="rId6"/>
    <p:sldId id="262" r:id="rId7"/>
    <p:sldId id="264" r:id="rId8"/>
    <p:sldId id="265" r:id="rId9"/>
    <p:sldId id="266" r:id="rId10"/>
    <p:sldId id="263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37515BA-15B5-44E7-87DD-B2CF587381DA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4D39656-8692-41F3-B49B-540B9BFBF5A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kvlar.ru/khimiya/metod-h/virtualnaya-laboratoriya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3861048"/>
            <a:ext cx="9289032" cy="1600200"/>
          </a:xfrm>
        </p:spPr>
        <p:txBody>
          <a:bodyPr/>
          <a:lstStyle/>
          <a:p>
            <a:r>
              <a:rPr lang="ru-RU" dirty="0" smtClean="0"/>
              <a:t>Практическая работа</a:t>
            </a:r>
            <a:br>
              <a:rPr lang="ru-RU" dirty="0" smtClean="0"/>
            </a:br>
            <a:r>
              <a:rPr lang="ru-RU" dirty="0" smtClean="0"/>
              <a:t>« </a:t>
            </a:r>
            <a:r>
              <a:rPr lang="ru-RU" sz="4800" dirty="0" smtClean="0"/>
              <a:t>РЕШЕНИЕ ЭКСПЕРИМЕНТАЛЬНЫХ ЗАДАЧ </a:t>
            </a:r>
            <a:br>
              <a:rPr lang="ru-RU" sz="4800" dirty="0" smtClean="0"/>
            </a:br>
            <a:r>
              <a:rPr lang="ru-RU" sz="4800" b="1" dirty="0" smtClean="0"/>
              <a:t>НА РАСПОЗНАВАНИЕ ОРГАНИЧЕСКИХ ВЕЩЕСТВ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220072" y="5661248"/>
            <a:ext cx="404177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ru-RU" sz="1800" dirty="0" smtClean="0">
                <a:latin typeface="Times New Roman" pitchFamily="18" charset="0"/>
                <a:cs typeface="Arial" charset="0"/>
              </a:rPr>
              <a:t>Составила </a:t>
            </a:r>
            <a:r>
              <a:rPr lang="ru-RU" sz="1800" dirty="0" err="1" smtClean="0">
                <a:latin typeface="Times New Roman" pitchFamily="18" charset="0"/>
                <a:cs typeface="Arial" charset="0"/>
              </a:rPr>
              <a:t>Шафорост</a:t>
            </a:r>
            <a:r>
              <a:rPr lang="ru-RU" sz="1800" dirty="0" smtClean="0">
                <a:latin typeface="Times New Roman" pitchFamily="18" charset="0"/>
                <a:cs typeface="Arial" charset="0"/>
              </a:rPr>
              <a:t> С.Б.,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ru-RU" sz="1800" dirty="0">
                <a:latin typeface="Times New Roman" pitchFamily="18" charset="0"/>
                <a:cs typeface="Arial" charset="0"/>
              </a:rPr>
              <a:t>у</a:t>
            </a:r>
            <a:r>
              <a:rPr lang="ru-RU" sz="1800" dirty="0" smtClean="0">
                <a:latin typeface="Times New Roman" pitchFamily="18" charset="0"/>
                <a:cs typeface="Arial" charset="0"/>
              </a:rPr>
              <a:t>читель химии МБОУ «Гимназия им. </a:t>
            </a:r>
            <a:r>
              <a:rPr lang="ru-RU" sz="1800" dirty="0" err="1" smtClean="0">
                <a:latin typeface="Times New Roman" pitchFamily="18" charset="0"/>
                <a:cs typeface="Arial" charset="0"/>
              </a:rPr>
              <a:t>И.Сельвинского</a:t>
            </a:r>
            <a:r>
              <a:rPr lang="ru-RU" sz="1800" dirty="0" smtClean="0">
                <a:latin typeface="Times New Roman" pitchFamily="18" charset="0"/>
                <a:cs typeface="Arial" charset="0"/>
              </a:rPr>
              <a:t> г. Евпатория»</a:t>
            </a:r>
            <a:endParaRPr lang="el-GR" sz="18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92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3645024"/>
            <a:ext cx="8229600" cy="1600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5" y="712788"/>
            <a:ext cx="9059863" cy="543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1556792"/>
            <a:ext cx="43797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>Спасибо за внимание!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269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293096"/>
            <a:ext cx="8229600" cy="1600200"/>
          </a:xfrm>
        </p:spPr>
        <p:txBody>
          <a:bodyPr/>
          <a:lstStyle/>
          <a:p>
            <a:r>
              <a:rPr lang="ru-RU" b="1" dirty="0"/>
              <a:t>Цель работы</a:t>
            </a:r>
            <a:r>
              <a:rPr lang="ru-RU" dirty="0">
                <a:effectLst/>
              </a:rPr>
              <a:t> </a:t>
            </a:r>
            <a:r>
              <a:rPr lang="ru-RU" sz="4800" dirty="0">
                <a:solidFill>
                  <a:schemeClr val="tx1"/>
                </a:solidFill>
                <a:effectLst/>
              </a:rPr>
              <a:t>состоит в применении знаний о качественных реакциях важнейших классов органических соединений для их распознавания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75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19"/>
          <p:cNvSpPr>
            <a:spLocks noChangeArrowheads="1"/>
          </p:cNvSpPr>
          <p:nvPr/>
        </p:nvSpPr>
        <p:spPr bwMode="auto">
          <a:xfrm>
            <a:off x="152400" y="823352"/>
            <a:ext cx="853440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 dirty="0"/>
              <a:t>R – OH </a:t>
            </a:r>
            <a:r>
              <a:rPr lang="ru-RU" dirty="0"/>
              <a:t>– </a:t>
            </a:r>
            <a:r>
              <a:rPr lang="ru-RU" sz="3600" b="1" dirty="0" smtClean="0"/>
              <a:t>спирты, </a:t>
            </a:r>
            <a:r>
              <a:rPr lang="ru-RU" sz="3600" b="1" dirty="0" smtClean="0"/>
              <a:t>фенол</a:t>
            </a:r>
            <a:r>
              <a:rPr lang="ru-RU" sz="3600" b="1" dirty="0" smtClean="0"/>
              <a:t>; </a:t>
            </a:r>
            <a:endParaRPr lang="ru-RU" sz="3600" b="1" dirty="0"/>
          </a:p>
          <a:p>
            <a:r>
              <a:rPr lang="ru-RU" sz="3600" b="1" dirty="0"/>
              <a:t> </a:t>
            </a:r>
          </a:p>
          <a:p>
            <a:r>
              <a:rPr lang="ru-RU" sz="3600" b="1" dirty="0"/>
              <a:t> - альдегиды; </a:t>
            </a:r>
          </a:p>
          <a:p>
            <a:r>
              <a:rPr lang="ru-RU" sz="3600" b="1" dirty="0"/>
              <a:t> 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- карбоновые </a:t>
            </a:r>
            <a:r>
              <a:rPr lang="ru-RU" sz="3600" b="1" dirty="0"/>
              <a:t>кислоты</a:t>
            </a:r>
          </a:p>
          <a:p>
            <a:endParaRPr lang="ru-RU" sz="3600" b="1" dirty="0"/>
          </a:p>
          <a:p>
            <a:r>
              <a:rPr lang="ru-RU" sz="3600" b="1" dirty="0"/>
              <a:t> </a:t>
            </a:r>
            <a:r>
              <a:rPr lang="ru-RU" sz="3600" b="1" dirty="0" smtClean="0"/>
              <a:t>- </a:t>
            </a:r>
            <a:r>
              <a:rPr lang="ru-RU" sz="3600" b="1" dirty="0"/>
              <a:t>сложные </a:t>
            </a:r>
            <a:r>
              <a:rPr lang="ru-RU" sz="3600" b="1" dirty="0" smtClean="0"/>
              <a:t>эфиры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- углеводы  </a:t>
            </a:r>
            <a:endParaRPr lang="ru-RU" sz="3600" b="1" dirty="0"/>
          </a:p>
          <a:p>
            <a:endParaRPr lang="ru-RU" dirty="0"/>
          </a:p>
        </p:txBody>
      </p:sp>
      <p:pic>
        <p:nvPicPr>
          <p:cNvPr id="4099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302" y="1340768"/>
            <a:ext cx="1662113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713" y="2545333"/>
            <a:ext cx="1638300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17032"/>
            <a:ext cx="2016125" cy="98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10"/>
            <a:ext cx="8229600" cy="764704"/>
          </a:xfrm>
        </p:spPr>
        <p:txBody>
          <a:bodyPr/>
          <a:lstStyle/>
          <a:p>
            <a:r>
              <a:rPr lang="ru-RU" sz="4000" dirty="0" smtClean="0"/>
              <a:t>Необходимо вспомнить </a:t>
            </a:r>
            <a:r>
              <a:rPr lang="ru-RU" sz="4000" dirty="0" smtClean="0"/>
              <a:t>свойства: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588581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700808"/>
            <a:ext cx="7920880" cy="604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4500" dirty="0" smtClean="0"/>
              <a:t>Что делал?</a:t>
            </a:r>
          </a:p>
          <a:p>
            <a:endParaRPr lang="ru-RU" sz="45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4500" dirty="0" smtClean="0"/>
              <a:t>Что наблюдал?</a:t>
            </a:r>
          </a:p>
          <a:p>
            <a:endParaRPr lang="ru-RU" sz="45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4500" dirty="0" smtClean="0"/>
              <a:t>Уравнение реакции</a:t>
            </a:r>
          </a:p>
          <a:p>
            <a:endParaRPr lang="ru-RU" sz="45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4500" dirty="0" smtClean="0"/>
              <a:t>Вывод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79296" cy="1600200"/>
          </a:xfrm>
        </p:spPr>
        <p:txBody>
          <a:bodyPr/>
          <a:lstStyle/>
          <a:p>
            <a:r>
              <a:rPr lang="ru-RU" sz="3600" dirty="0" smtClean="0"/>
              <a:t>Записи в тетради должны соответствовать следующим пунктам: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6308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danfergusdesign.com/digital/art/TELinterface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057470" cy="542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62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2"/>
              </a:rPr>
              <a:t>https://kvlar.ru/khimiya/metod-h/virtualnaya-laboratoriya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6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772816"/>
            <a:ext cx="8568952" cy="1600200"/>
          </a:xfrm>
        </p:spPr>
        <p:txBody>
          <a:bodyPr/>
          <a:lstStyle/>
          <a:p>
            <a:pPr algn="l"/>
            <a:r>
              <a:rPr lang="ru-RU" dirty="0" smtClean="0"/>
              <a:t>Задача 8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sz="4400" dirty="0" smtClean="0">
                <a:solidFill>
                  <a:schemeClr val="tx1"/>
                </a:solidFill>
              </a:rPr>
              <a:t>идентификация формальдегида и уксусной кислоты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s://im0-tub-ru.yandex.net/i?id=f448a64b5c07bd0fa7bb9a2af1ee5173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89040"/>
            <a:ext cx="7776864" cy="157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145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7596844" cy="1312168"/>
          </a:xfrm>
        </p:spPr>
        <p:txBody>
          <a:bodyPr/>
          <a:lstStyle/>
          <a:p>
            <a:pPr algn="l"/>
            <a:r>
              <a:rPr lang="ru-RU" dirty="0" smtClean="0"/>
              <a:t>Задача 9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sz="4400" dirty="0" smtClean="0">
                <a:solidFill>
                  <a:schemeClr val="tx1"/>
                </a:solidFill>
              </a:rPr>
              <a:t>идентификация глюкозы и сахарозы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5terka.com/images/him10gabrielan/him10gabrielan-27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4"/>
          <a:stretch/>
        </p:blipFill>
        <p:spPr bwMode="auto">
          <a:xfrm>
            <a:off x="179513" y="1662694"/>
            <a:ext cx="5688632" cy="287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konspekta.net/infopediasu/baza13/4929158791215.files/image00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293096"/>
            <a:ext cx="4762500" cy="200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98177" y="4941168"/>
            <a:ext cx="40417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ru-RU" sz="1800" u="sng" dirty="0" smtClean="0">
                <a:latin typeface="Times New Roman" pitchFamily="18" charset="0"/>
                <a:cs typeface="Arial" charset="0"/>
              </a:rPr>
              <a:t>Упрощенный вид реакции:</a:t>
            </a:r>
            <a:endParaRPr lang="el-GR" sz="1800" u="sng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24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060848"/>
            <a:ext cx="7596844" cy="1312168"/>
          </a:xfrm>
        </p:spPr>
        <p:txBody>
          <a:bodyPr/>
          <a:lstStyle/>
          <a:p>
            <a:pPr algn="l"/>
            <a:r>
              <a:rPr lang="ru-RU" dirty="0" smtClean="0"/>
              <a:t>Задача 11 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sz="4400" dirty="0" smtClean="0">
                <a:solidFill>
                  <a:schemeClr val="tx1"/>
                </a:solidFill>
              </a:rPr>
              <a:t>идентификация крахмального клейстера и глицерина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s://fs3.ppt4web.ru/images/132018/172060/640/img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08" b="7383"/>
          <a:stretch/>
        </p:blipFill>
        <p:spPr bwMode="auto">
          <a:xfrm>
            <a:off x="1026484" y="3568646"/>
            <a:ext cx="6096000" cy="278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931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85120"/>
            <a:ext cx="8229600" cy="1600200"/>
          </a:xfrm>
        </p:spPr>
        <p:txBody>
          <a:bodyPr/>
          <a:lstStyle/>
          <a:p>
            <a:r>
              <a:rPr lang="ru-RU" dirty="0" smtClean="0"/>
              <a:t>Домашнее задание – </a:t>
            </a:r>
            <a:r>
              <a:rPr lang="ru-RU" dirty="0" smtClean="0">
                <a:solidFill>
                  <a:schemeClr val="tx1"/>
                </a:solidFill>
              </a:rPr>
              <a:t>параграф 35, решить экспериментальные задачи 1 варианта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uchebnikishkolarossii.ru/image/cache/catalog/products/rudzitis-himiya-10-klass-uchebnik-bazovyj-uroven-1200x630_0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5" r="28270"/>
          <a:stretch/>
        </p:blipFill>
        <p:spPr bwMode="auto">
          <a:xfrm>
            <a:off x="28422" y="3883507"/>
            <a:ext cx="2376264" cy="274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18" t="14484" r="35745" b="63889"/>
          <a:stretch/>
        </p:blipFill>
        <p:spPr bwMode="auto">
          <a:xfrm>
            <a:off x="2374959" y="4221088"/>
            <a:ext cx="6705601" cy="158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473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b79741ab29363a1e18879b716a6ca93e1d8b7b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70</TotalTime>
  <Words>128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Исполнительная</vt:lpstr>
      <vt:lpstr>Практическая работа « РЕШЕНИЕ ЭКСПЕРИМЕНТАЛЬНЫХ ЗАДАЧ  НА РАСПОЗНАВАНИЕ ОРГАНИЧЕСКИХ ВЕЩЕСТВ»</vt:lpstr>
      <vt:lpstr>Цель работы состоит в применении знаний о качественных реакциях важнейших классов органических соединений для их распознавания.</vt:lpstr>
      <vt:lpstr>Необходимо вспомнить свойства:</vt:lpstr>
      <vt:lpstr>Записи в тетради должны соответствовать следующим пунктам:</vt:lpstr>
      <vt:lpstr>Презентация PowerPoint</vt:lpstr>
      <vt:lpstr>Задача 8 (идентификация формальдегида и уксусной кислоты)</vt:lpstr>
      <vt:lpstr>Задача 9 (идентификация глюкозы и сахарозы)</vt:lpstr>
      <vt:lpstr>Задача 11 (идентификация крахмального клейстера и глицерина)</vt:lpstr>
      <vt:lpstr>Домашнее задание – параграф 35, решить экспериментальные задачи 1 варианта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Практическая работа « РЕШЕНИЕ ЭКСПЕРИМЕНТАЛЬНЫХ ЗАДАЧ  НА РАСПОЗНАВАНИЕ ОРГАНИЧЕСКИХ ВЕЩЕСТВ»</dc:title>
  <dc:creator>User Windows</dc:creator>
  <cp:lastModifiedBy>User Windows</cp:lastModifiedBy>
  <cp:revision>10</cp:revision>
  <dcterms:created xsi:type="dcterms:W3CDTF">2020-03-26T19:17:45Z</dcterms:created>
  <dcterms:modified xsi:type="dcterms:W3CDTF">2020-04-03T08:41:23Z</dcterms:modified>
</cp:coreProperties>
</file>