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0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FFF9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64241-4263-48D4-A2EC-2ED22186FBF1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66CB5A-E513-475D-80F0-54CCBE6333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14093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64241-4263-48D4-A2EC-2ED22186FBF1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66CB5A-E513-475D-80F0-54CCBE6333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058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64241-4263-48D4-A2EC-2ED22186FBF1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66CB5A-E513-475D-80F0-54CCBE6333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65676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64241-4263-48D4-A2EC-2ED22186FBF1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66CB5A-E513-475D-80F0-54CCBE6333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5730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64241-4263-48D4-A2EC-2ED22186FBF1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66CB5A-E513-475D-80F0-54CCBE6333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065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64241-4263-48D4-A2EC-2ED22186FBF1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66CB5A-E513-475D-80F0-54CCBE6333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67342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64241-4263-48D4-A2EC-2ED22186FBF1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66CB5A-E513-475D-80F0-54CCBE6333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6210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64241-4263-48D4-A2EC-2ED22186FBF1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66CB5A-E513-475D-80F0-54CCBE6333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42898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64241-4263-48D4-A2EC-2ED22186FBF1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66CB5A-E513-475D-80F0-54CCBE6333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2408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64241-4263-48D4-A2EC-2ED22186FBF1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66CB5A-E513-475D-80F0-54CCBE6333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1201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64241-4263-48D4-A2EC-2ED22186FBF1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66CB5A-E513-475D-80F0-54CCBE6333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80892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9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A64241-4263-48D4-A2EC-2ED22186FBF1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66CB5A-E513-475D-80F0-54CCBE6333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9772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0933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Обзор неметаллов. </a:t>
            </a:r>
            <a:b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Свойства неметаллов. </a:t>
            </a:r>
            <a:b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Окислительно – восстановительные свойства типичных неметаллов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класс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671185" y="5257800"/>
            <a:ext cx="18726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химии </a:t>
            </a:r>
          </a:p>
          <a:p>
            <a:r>
              <a:rPr lang="ru-RU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«ОКЛ»</a:t>
            </a:r>
          </a:p>
          <a:p>
            <a:r>
              <a:rPr lang="ru-RU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Эбулисова Л.Н.</a:t>
            </a:r>
            <a:endParaRPr lang="ru-RU" b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5998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2" r="1081"/>
          <a:stretch/>
        </p:blipFill>
        <p:spPr>
          <a:xfrm>
            <a:off x="230273" y="176610"/>
            <a:ext cx="4951328" cy="3768437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2185988" y="1143000"/>
            <a:ext cx="1671637" cy="13716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5569528" y="176610"/>
            <a:ext cx="6289965" cy="4093428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1-3 ЕГЭ)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Положение в ПС: 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-в главных подгруппах выше условной линии бор- астат</a:t>
            </a:r>
          </a:p>
          <a:p>
            <a:endPara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строения атомов:</a:t>
            </a:r>
          </a:p>
          <a:p>
            <a:pPr marL="285750" indent="-285750">
              <a:buFontTx/>
              <a:buChar char="-"/>
            </a:pP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внешнем энергетическом уровне 4 – 8 е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(исключения: Водород-1 электрон, Бор  - 3 электрона, Гелий – 2 электрона)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-относятся к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 –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элементам (кроме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H, He)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-имеют меньший радиус атома, чем металлы того же периода;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-более высокая электроотрицательность в сравнении с металлами.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0273" y="4111070"/>
            <a:ext cx="6212090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dirty="0" smtClean="0"/>
              <a:t>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 неметаллических свойств</a:t>
            </a:r>
          </a:p>
          <a:p>
            <a:pPr lvl="0"/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периодах:  </a:t>
            </a:r>
            <a:r>
              <a:rPr lang="ru-RU" sz="24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слева-направо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атома уменьшается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Неметаллические                                      </a:t>
            </a:r>
          </a:p>
          <a:p>
            <a:pPr lvl="0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Э.О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увеличивается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свойства  </a:t>
            </a:r>
          </a:p>
          <a:p>
            <a:pPr lvl="0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и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окислительная </a:t>
            </a:r>
            <a:endParaRPr lang="ru-R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способность                                    </a:t>
            </a:r>
          </a:p>
          <a:p>
            <a:pPr lvl="0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усиливается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12" name="Правая фигурная скобка 11"/>
          <p:cNvSpPr/>
          <p:nvPr/>
        </p:nvSpPr>
        <p:spPr>
          <a:xfrm>
            <a:off x="2978728" y="5167744"/>
            <a:ext cx="221672" cy="512618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6151417" y="4141848"/>
            <a:ext cx="5818909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ru-RU" sz="2000" b="1" u="sng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0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группах:  </a:t>
            </a:r>
            <a:r>
              <a:rPr lang="ru-RU" sz="24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сверху - вниз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атома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увеличивается                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Неметаллические                                      </a:t>
            </a:r>
          </a:p>
          <a:p>
            <a:pPr lvl="0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Э.О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уменьшается                          свойства  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и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окислительная </a:t>
            </a:r>
          </a:p>
          <a:p>
            <a:pPr lvl="0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способность                                    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ослабевают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dirty="0" smtClean="0"/>
              <a:t>       </a:t>
            </a:r>
            <a:endParaRPr lang="ru-RU" dirty="0"/>
          </a:p>
        </p:txBody>
      </p:sp>
      <p:sp>
        <p:nvSpPr>
          <p:cNvPr id="14" name="Правая фигурная скобка 13"/>
          <p:cNvSpPr/>
          <p:nvPr/>
        </p:nvSpPr>
        <p:spPr>
          <a:xfrm>
            <a:off x="8918982" y="4946072"/>
            <a:ext cx="271836" cy="443344"/>
          </a:xfrm>
          <a:prstGeom prst="rightBrace">
            <a:avLst>
              <a:gd name="adj1" fmla="val 8333"/>
              <a:gd name="adj2" fmla="val 46875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8020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6564" y="229588"/>
            <a:ext cx="107780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Физические свойства и особенности строения простых веществ неметаллов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(задание 4 ЕГЭ)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0945" y="1066800"/>
            <a:ext cx="2945022" cy="16312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Агрегатное состояние: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  твердые: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C, Si, P, S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</a:t>
            </a:r>
            <a:r>
              <a:rPr lang="ru-RU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Char char="-"/>
            </a:pP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жидкие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</a:t>
            </a:r>
            <a:r>
              <a:rPr lang="en-US" sz="1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1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Char char="-"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азы -  остальные неметаллы 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05220" y="1065186"/>
            <a:ext cx="1491049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Связь: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Ковалентная 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неполярная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65523" y="1066800"/>
            <a:ext cx="6863241" cy="415498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Кристаллическая решетка: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атомная:    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алмаз                                          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графит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твердые вещества 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-  кремний                      высокие 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плавления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-  бор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- черный фосфор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молекулярная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O</a:t>
            </a:r>
            <a:r>
              <a:rPr lang="en-US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O</a:t>
            </a:r>
            <a:r>
              <a:rPr lang="en-US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F</a:t>
            </a:r>
            <a:r>
              <a:rPr lang="en-US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,Cl</a:t>
            </a:r>
            <a:r>
              <a:rPr lang="en-US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инертные газы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</a:t>
            </a:r>
            <a:r>
              <a:rPr lang="en-US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I</a:t>
            </a:r>
            <a:r>
              <a:rPr lang="en-US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S</a:t>
            </a:r>
            <a:r>
              <a:rPr lang="en-US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белый фосфор 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 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твердом                                                                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состоянии –    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хрупкие, 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низкая 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плав.</a:t>
            </a:r>
          </a:p>
          <a:p>
            <a:endParaRPr lang="ru-RU" baseline="-25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плохо проводят электричество и теплоту (искл. – графит)  причина – отсутствие свободных электронов в КР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авая фигурная скобка 6"/>
          <p:cNvSpPr/>
          <p:nvPr/>
        </p:nvSpPr>
        <p:spPr>
          <a:xfrm>
            <a:off x="8233907" y="1517461"/>
            <a:ext cx="328202" cy="1073339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06747" y="3546764"/>
            <a:ext cx="4320269" cy="31393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Аллотропия:  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различный состав и различное строение)</a:t>
            </a:r>
          </a:p>
          <a:p>
            <a:pPr marL="285750" indent="-285750">
              <a:buFontTx/>
              <a:buChar char="-"/>
            </a:pP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b="1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b="1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marL="285750" indent="-285750">
              <a:buFontTx/>
              <a:buChar char="-"/>
            </a:pP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C: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алмаз, графит, карбин, фуллерен;</a:t>
            </a:r>
          </a:p>
          <a:p>
            <a:pPr marL="285750" indent="-285750">
              <a:buFontTx/>
              <a:buChar char="-"/>
            </a:pP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P: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белый, красный, черный;</a:t>
            </a:r>
          </a:p>
          <a:p>
            <a:pPr marL="285750" indent="-285750">
              <a:buFontTx/>
              <a:buChar char="-"/>
            </a:pP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кристаллическая </a:t>
            </a:r>
          </a:p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(ромбическая и моноклинная) </a:t>
            </a:r>
          </a:p>
          <a:p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пластическая</a:t>
            </a: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en-US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0599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8989" y="166254"/>
            <a:ext cx="87125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Химические свойства неметаллов   ( вопрос 6 – 9, 30, 32 ЕГЭ)</a:t>
            </a: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4874" y="581752"/>
            <a:ext cx="10997478" cy="6109579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txBody>
          <a:bodyPr wrap="square" numCol="2" rtlCol="0">
            <a:sp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Неметаллы - окислители: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неМе</a:t>
            </a:r>
            <a:r>
              <a:rPr lang="ru-RU" sz="2400" baseline="30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неМе</a:t>
            </a:r>
            <a:r>
              <a:rPr lang="ru-RU" sz="2400" baseline="30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400" baseline="30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2400" baseline="30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arenR"/>
            </a:pP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взаимодействии с металлами:</a:t>
            </a:r>
          </a:p>
          <a:p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O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+ 2 Ca = 2CaO</a:t>
            </a:r>
            <a:r>
              <a:rPr lang="en-US" sz="2000" baseline="30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</a:p>
          <a:p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3Cl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baseline="30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+ 2 Fe = 2 FeCl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000" baseline="30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Водород реагирует со щелочными и щелочно – земельными металлами</a:t>
            </a:r>
            <a:endParaRPr lang="en-US" sz="1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arenR" startAt="2"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 взаимодействии с водородом:</a:t>
            </a:r>
          </a:p>
          <a:p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+ 2H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2H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sz="2000" baseline="30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en-US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baseline="30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H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2 HCl</a:t>
            </a:r>
            <a:r>
              <a:rPr lang="en-US" sz="2000" baseline="30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взаимодействии с неметаллами </a:t>
            </a:r>
          </a:p>
          <a:p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(имеющими меньшее значение электроотрицательности)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O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S =SO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baseline="30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3S</a:t>
            </a:r>
            <a:r>
              <a:rPr lang="en-US" sz="2000" baseline="30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+ 2 P = P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000" baseline="30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Хлор не реагирует непосредственно с кислородом, азотом и углеродом, но способен окислять </a:t>
            </a:r>
            <a:r>
              <a:rPr lang="ru-RU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иод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водном растворе:</a:t>
            </a:r>
          </a:p>
          <a:p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I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+5 Cl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+ 6H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 = 2 HIO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+ 10 HCl</a:t>
            </a:r>
            <a:endParaRPr lang="ru-R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</a:t>
            </a:r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ru-RU" sz="1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иодноватая</a:t>
            </a:r>
            <a:endParaRPr lang="ru-RU" sz="1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кислота</a:t>
            </a:r>
            <a:endParaRPr lang="en-US" sz="1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 взаимодействии со сложными веществами</a:t>
            </a:r>
          </a:p>
          <a:p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( горение сложных веществ в кислороде, хлоре, фторе – </a:t>
            </a:r>
          </a:p>
          <a:p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как наиболее сильных окислителях)</a:t>
            </a:r>
          </a:p>
          <a:p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baseline="30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+ 2H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 = 2 SO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baseline="30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H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sz="2000" baseline="30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/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Cl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baseline="30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SO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+ 2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 = 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HCl</a:t>
            </a:r>
            <a:r>
              <a:rPr lang="en-US" sz="2000" baseline="30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H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</a:t>
            </a:r>
          </a:p>
          <a:p>
            <a:pPr lvl="0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5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Одни неметаллы(более сильные окислители)</a:t>
            </a:r>
          </a:p>
          <a:p>
            <a:pPr lvl="0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способны  вытеснять другие (слабые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pPr lvl="0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окислители) из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растворов их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солей</a:t>
            </a:r>
          </a:p>
          <a:p>
            <a:pPr lvl="0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2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 + Br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2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KBr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I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  <a:p>
            <a:pPr lvl="0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Фтор вытесняет кислород из воды и теплого </a:t>
            </a:r>
            <a:r>
              <a:rPr lang="ru-RU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конц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раствора щелочи:</a:t>
            </a:r>
          </a:p>
          <a:p>
            <a:pPr lvl="0"/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 + 2F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4 HF + O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4 NaOH 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+ 2F</a:t>
            </a:r>
            <a:r>
              <a:rPr lang="en-US" sz="2000" baseline="-25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O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↑ + 4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NaF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H</a:t>
            </a:r>
            <a:r>
              <a:rPr lang="en-US" sz="2000" baseline="-25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 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разбавленным  и  холодным раствором щелочи</a:t>
            </a:r>
          </a:p>
          <a:p>
            <a:pPr lvl="0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NaOH + 2F</a:t>
            </a:r>
            <a:r>
              <a:rPr lang="en-US" sz="2000" baseline="-25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↑ +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NaF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0189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8656" y="415498"/>
            <a:ext cx="11540835" cy="6206975"/>
          </a:xfrm>
          <a:prstGeom prst="rect">
            <a:avLst/>
          </a:prstGeom>
          <a:noFill/>
          <a:ln>
            <a:solidFill>
              <a:schemeClr val="tx2">
                <a:lumMod val="50000"/>
              </a:schemeClr>
            </a:solidFill>
          </a:ln>
        </p:spPr>
        <p:txBody>
          <a:bodyPr wrap="square" numCol="2" rtlCol="0">
            <a:spAutoFit/>
          </a:bodyPr>
          <a:lstStyle/>
          <a:p>
            <a:pPr lvl="0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Неметаллы - восстановитель:</a:t>
            </a:r>
            <a:endParaRPr lang="en-US" sz="2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неМе</a:t>
            </a:r>
            <a:r>
              <a:rPr lang="ru-RU" sz="2400" baseline="30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неМе</a:t>
            </a:r>
            <a:r>
              <a:rPr lang="ru-RU" sz="2400" baseline="30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sz="2400" baseline="30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2400" baseline="30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sz="2400" baseline="30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arenR"/>
            </a:pP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взаимодействии с кислородом: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baseline="30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baseline="30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2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000" baseline="30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+2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</a:t>
            </a:r>
            <a:r>
              <a:rPr lang="en-US" sz="2000" baseline="30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Галогены (за искл. фтора) непосредственно с кислородом не взаимодействуют, кислородные соединения галогенов получают косвенным путем</a:t>
            </a:r>
            <a:endParaRPr lang="en-US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взаимодействии с неметаллами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с большей электроотрицательностью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000" baseline="30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+ 5 Cl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baseline="30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2 P</a:t>
            </a:r>
            <a:r>
              <a:rPr lang="en-US" sz="2000" baseline="30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+5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2000" baseline="30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 взаимодействии со сложными </a:t>
            </a:r>
          </a:p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веществами  -  окислителями:</a:t>
            </a:r>
          </a:p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6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000" baseline="30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+ 5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KClO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3 P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baseline="30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+5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+ 5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KCl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Углерод, сера, фосфор и др. неметаллы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взаимодействуют с кислотами – окислителями</a:t>
            </a:r>
          </a:p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(азотная и концентрированная серная). 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 +2 H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CO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+ 2 SO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</a:p>
          <a:p>
            <a:pPr lvl="0"/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 + 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H</a:t>
            </a:r>
            <a:r>
              <a:rPr lang="en-US" sz="2000" baseline="-25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sz="2000" baseline="-25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3 SO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+ 2 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000" baseline="-25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</a:p>
          <a:p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2 P + 5 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000" baseline="-25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sz="2000" baseline="-25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H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sz="2000" baseline="-25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+ 2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</a:p>
          <a:p>
            <a:endParaRPr lang="ru-R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Азотная кислота окисляет серу, углерод, фосфор и др. неметаллы до соответствующих кислот, а степень восстановления азотной кислоты зависит от её концентрации:</a:t>
            </a:r>
          </a:p>
          <a:p>
            <a:pPr lvl="0"/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S + 6 HNO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(к)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H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+ 6 NO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+ 2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</a:p>
          <a:p>
            <a:pPr lvl="0"/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P 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+ 5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HNO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(к)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H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+ 5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H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endParaRPr lang="en-US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C +4 HNO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(к)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CO</a:t>
            </a:r>
            <a:r>
              <a:rPr lang="en-US" sz="2000" baseline="-25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NO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+ 2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</a:p>
          <a:p>
            <a:pPr lvl="0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галогенов только </a:t>
            </a:r>
            <a:r>
              <a:rPr lang="ru-RU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иод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окисляется </a:t>
            </a:r>
            <a:r>
              <a:rPr lang="ru-RU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конц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азотной кислотой:</a:t>
            </a:r>
          </a:p>
          <a:p>
            <a:pPr lvl="0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+ 10 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HNO</a:t>
            </a:r>
            <a:r>
              <a:rPr lang="en-US" sz="2000" baseline="-25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000" baseline="-25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(к)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2 HIO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en-US" sz="2000" baseline="-25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H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</a:p>
          <a:p>
            <a:pPr lvl="0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Разбавленная азотная кислота:</a:t>
            </a:r>
          </a:p>
          <a:p>
            <a:pPr lvl="0"/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 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HNO</a:t>
            </a:r>
            <a:r>
              <a:rPr lang="en-US" sz="2000" baseline="-25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000" baseline="-25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(р) 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H</a:t>
            </a:r>
            <a:r>
              <a:rPr lang="en-US" sz="2000" baseline="-25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sz="2000" baseline="-25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NO</a:t>
            </a:r>
            <a:endParaRPr lang="en-US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 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+ 5 HNO</a:t>
            </a:r>
            <a:r>
              <a:rPr lang="en-US" sz="2000" baseline="-25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(р)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+ 2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+ 5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endParaRPr lang="en-US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C +4 HNO</a:t>
            </a:r>
            <a:r>
              <a:rPr lang="en-US" sz="2000" baseline="-25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(р)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+ 4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 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+ 2 H</a:t>
            </a:r>
            <a:r>
              <a:rPr lang="en-US" sz="2000" baseline="-25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</a:p>
          <a:p>
            <a:pPr lvl="0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3Si + 12 HF + 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HNO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3SiF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+ 4 NO +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000" baseline="-25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</a:p>
          <a:p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4)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Наиболее сильные восстановители 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используемые в промышленности среди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неметаллов являются </a:t>
            </a:r>
            <a:r>
              <a:rPr lang="ru-RU" sz="2000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водород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000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углерод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взаимодействие с оксидами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металлов и неметаллов.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52944" y="0"/>
            <a:ext cx="1094509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Химические свойства неметаллов  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(задание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–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9, 30, 32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ЕГЭ)</a:t>
            </a:r>
          </a:p>
          <a:p>
            <a:pPr lvl="0"/>
            <a:endParaRPr 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5332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60765" y="124691"/>
            <a:ext cx="95734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Химические свойства неметаллов   (задание 6 – 9, 30, 32 ЕГЭ)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Реакции диспропорционирования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15636" y="1939637"/>
            <a:ext cx="5209309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+ 2 KOH =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KCl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KClO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ru-RU" sz="16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холдн</a:t>
            </a:r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р-р             гипохлорит</a:t>
            </a:r>
          </a:p>
          <a:p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калия</a:t>
            </a:r>
          </a:p>
          <a:p>
            <a:pPr lvl="0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KOH =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KCl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KClO</a:t>
            </a:r>
            <a:r>
              <a:rPr lang="ru-RU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endParaRPr lang="ru-R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гор. 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р-р            </a:t>
            </a:r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хлорат</a:t>
            </a:r>
            <a:endParaRPr lang="ru-RU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калия</a:t>
            </a:r>
          </a:p>
          <a:p>
            <a:pPr lvl="0"/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HCl +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HClO</a:t>
            </a:r>
            <a:endParaRPr lang="en-US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Ca(OH)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=Ca(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)Cl 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</a:p>
          <a:p>
            <a:pPr lvl="0"/>
            <a:endParaRPr lang="en-US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+ 2 NaOH 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NaBr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NaBrO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000" baseline="-25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</a:p>
          <a:p>
            <a:pPr lvl="0"/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ru-RU" sz="1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холдн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р-р             </a:t>
            </a:r>
            <a:r>
              <a:rPr lang="en-US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6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гипобромит</a:t>
            </a:r>
            <a:endParaRPr lang="ru-RU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en-US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натрия</a:t>
            </a:r>
            <a:endParaRPr lang="ru-RU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NaOH =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NaBr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NaBrO</a:t>
            </a:r>
            <a:r>
              <a:rPr lang="ru-RU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000" baseline="-25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</a:p>
          <a:p>
            <a:pPr lvl="0"/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обычные условия             </a:t>
            </a:r>
            <a:r>
              <a:rPr lang="en-US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6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бромат</a:t>
            </a:r>
            <a:endParaRPr lang="ru-RU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en-US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натрия</a:t>
            </a:r>
            <a:endParaRPr lang="ru-RU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NaOH =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NaI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NaIO</a:t>
            </a:r>
            <a:r>
              <a:rPr lang="ru-RU" sz="2000" baseline="-25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+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</a:p>
          <a:p>
            <a:pPr lvl="0"/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en-US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6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хол.р</a:t>
            </a:r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-р.             </a:t>
            </a:r>
            <a:r>
              <a:rPr lang="en-US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16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одат</a:t>
            </a:r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натрия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61073" y="955688"/>
            <a:ext cx="1164152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некоторых реакциях один и тот же неметалл является одновременно окислителем и восстановителем, </a:t>
            </a:r>
          </a:p>
          <a:p>
            <a:pPr lvl="0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наиболее характерно для галогенов (искл. -  фтор), серы, белого фосфора со щелочами, хлора с водой</a:t>
            </a:r>
          </a:p>
          <a:p>
            <a:pPr lvl="0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с растворами щелочей.</a:t>
            </a:r>
          </a:p>
          <a:p>
            <a:pPr lvl="0"/>
            <a:endParaRPr lang="en-US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03236" y="1939637"/>
            <a:ext cx="5169865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S + 6 KOH  = 2 K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 + K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+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</a:p>
          <a:p>
            <a:pPr lvl="0"/>
            <a:endParaRPr lang="en-US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4P +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KOH +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 = PH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↑ + 3 KH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</a:t>
            </a:r>
            <a:r>
              <a:rPr lang="en-US" sz="2000" baseline="-25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lvl="0"/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</a:t>
            </a:r>
            <a:r>
              <a:rPr lang="ru-RU" sz="16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фосфин</a:t>
            </a:r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16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гипофосфит</a:t>
            </a:r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</a:p>
          <a:p>
            <a:pPr lvl="0"/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калия      </a:t>
            </a:r>
            <a:endParaRPr lang="en-US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491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00483" y="412503"/>
            <a:ext cx="11587163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численными значениями электроотрицательности </a:t>
            </a:r>
          </a:p>
          <a:p>
            <a:r>
              <a:rPr lang="ru-RU" sz="20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окислительные способности простых веществ – неметаллов увеличиваются в следующем ряду:</a:t>
            </a:r>
          </a:p>
          <a:p>
            <a:pPr marL="342900" indent="-342900" algn="ctr">
              <a:buFont typeface="Wingdings" panose="05000000000000000000" pitchFamily="2" charset="2"/>
              <a:buChar char="Ø"/>
            </a:pPr>
            <a:endParaRPr lang="en-US" sz="2000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800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 , B, H</a:t>
            </a:r>
            <a:r>
              <a:rPr lang="en-US" sz="2800" b="1" baseline="-250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P, C, S, I</a:t>
            </a:r>
            <a:r>
              <a:rPr lang="en-US" sz="2800" b="1" baseline="-250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N</a:t>
            </a:r>
            <a:r>
              <a:rPr lang="en-US" sz="2800" b="1" baseline="-250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Cl</a:t>
            </a:r>
            <a:r>
              <a:rPr lang="en-US" sz="2800" b="1" baseline="-250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O</a:t>
            </a:r>
            <a:r>
              <a:rPr lang="en-US" sz="2800" b="1" baseline="-250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F</a:t>
            </a:r>
            <a:r>
              <a:rPr lang="en-US" sz="2800" b="1" baseline="-250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20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Фтор</a:t>
            </a:r>
            <a:r>
              <a:rPr lang="ru-RU" sz="20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самый типичный неметалл, для которого не характерны восстановительные свойства, т.е. способность отдавать электроны.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000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Кислород</a:t>
            </a:r>
            <a:r>
              <a:rPr lang="ru-RU" sz="20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также сильный окислитель, однако в соединениях  </a:t>
            </a:r>
            <a:r>
              <a:rPr lang="en-US" sz="20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sz="2000" baseline="-250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en-US" sz="20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sz="2000" baseline="-250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sz="2000" baseline="-250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кислород проявляет положительную степень окисления, т. е. является восстановителем.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000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Хлор</a:t>
            </a:r>
            <a:r>
              <a:rPr lang="ru-RU" sz="20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непосредственно с кислородом не взаимодействует, но косвенным путем можно получить его оксиды – </a:t>
            </a:r>
            <a:r>
              <a:rPr lang="en-US" sz="20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</a:t>
            </a:r>
            <a:r>
              <a:rPr lang="en-US" sz="2000" baseline="-250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O, ClO</a:t>
            </a:r>
            <a:r>
              <a:rPr lang="en-US" sz="2000" baseline="-250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Cl</a:t>
            </a:r>
            <a:r>
              <a:rPr lang="en-US" sz="2000" baseline="-250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0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sz="2000" baseline="-250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20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 которых хлор проявляет положительную степень окисления, т.е. является восстановителем.</a:t>
            </a:r>
            <a:endParaRPr lang="en-US" sz="2000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5125" y="4013489"/>
            <a:ext cx="10838730" cy="2554545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Подробно свойства неметаллов  а также их общая характеристика рассмотрены</a:t>
            </a:r>
          </a:p>
          <a:p>
            <a:r>
              <a:rPr lang="ru-RU" sz="20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 учебнике Химия 11 класс в §36 и §37, таблица 17- 20.</a:t>
            </a:r>
          </a:p>
          <a:p>
            <a:endParaRPr lang="ru-RU" sz="2000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Закрепить полученные знания вам помогут упражнения  и тестовые задания после параграфов.</a:t>
            </a:r>
          </a:p>
          <a:p>
            <a:endParaRPr lang="ru-RU" sz="2000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Упражнение № 2 стр. 172 поможет вам  подготовиться к ЕГЭ по химии.</a:t>
            </a:r>
            <a:endParaRPr lang="ru-RU" sz="2000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0677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443</TotalTime>
  <Words>1286</Words>
  <Application>Microsoft Office PowerPoint</Application>
  <PresentationFormat>Широкоэкранный</PresentationFormat>
  <Paragraphs>169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Wingdings</vt:lpstr>
      <vt:lpstr>Тема Office</vt:lpstr>
      <vt:lpstr>Обзор неметаллов.  Свойства неметаллов.  Окислительно – восстановительные свойства типичных неметаллов.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Обзор неметаллов. Свойства неметаллов. Окислительно – восстановительные свойства типичных неметаллов.</dc:title>
  <dc:creator>Admin</dc:creator>
  <cp:lastModifiedBy>Admin</cp:lastModifiedBy>
  <cp:revision>51</cp:revision>
  <dcterms:created xsi:type="dcterms:W3CDTF">2020-03-22T12:07:37Z</dcterms:created>
  <dcterms:modified xsi:type="dcterms:W3CDTF">2020-04-03T08:58:24Z</dcterms:modified>
</cp:coreProperties>
</file>