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0163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0840A-17ED-464D-ADAB-0F0D0238F295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60CAF-24C8-4D6A-BE40-8175F00B3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522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0840A-17ED-464D-ADAB-0F0D0238F295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60CAF-24C8-4D6A-BE40-8175F00B3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21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0840A-17ED-464D-ADAB-0F0D0238F295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60CAF-24C8-4D6A-BE40-8175F00B3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73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0840A-17ED-464D-ADAB-0F0D0238F295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60CAF-24C8-4D6A-BE40-8175F00B3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313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0840A-17ED-464D-ADAB-0F0D0238F295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60CAF-24C8-4D6A-BE40-8175F00B3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091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0840A-17ED-464D-ADAB-0F0D0238F295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60CAF-24C8-4D6A-BE40-8175F00B3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079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0840A-17ED-464D-ADAB-0F0D0238F295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60CAF-24C8-4D6A-BE40-8175F00B3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978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0840A-17ED-464D-ADAB-0F0D0238F295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60CAF-24C8-4D6A-BE40-8175F00B3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202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0840A-17ED-464D-ADAB-0F0D0238F295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60CAF-24C8-4D6A-BE40-8175F00B3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538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0840A-17ED-464D-ADAB-0F0D0238F295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60CAF-24C8-4D6A-BE40-8175F00B3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982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0840A-17ED-464D-ADAB-0F0D0238F295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60CAF-24C8-4D6A-BE40-8175F00B3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561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0840A-17ED-464D-ADAB-0F0D0238F295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660CAF-24C8-4D6A-BE40-8175F00B3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78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himege.ru/wp-content/uploads/2013/12/%D0%BE%D0%B1%D1%80%D0%B0%D1%89%D0%B5%D0%BD%D0%B8%D0%B5-%D1%81-%D1%81%D0%B5%D1%80%D0%BD%D0%BE%D0%B9-%D0%BA%D0%B8%D1%81%D0%BB%D0%BE%D1%82%D0%BE%D0%B9-%D0%B2%D0%BB%D0%B8%D0%B2%D0%B0%D1%82%D1%8C-%D0%B2-%D0%B2%D0%BE%D0%B4%D1%83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Окислительные свойства серной кислоты </a:t>
            </a:r>
            <a:endParaRPr lang="ru-RU" b="1" dirty="0">
              <a:solidFill>
                <a:srgbClr val="14016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класс</a:t>
            </a:r>
            <a:endParaRPr lang="ru-RU" sz="3600" b="1" dirty="0">
              <a:solidFill>
                <a:srgbClr val="14016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476509" y="4796135"/>
            <a:ext cx="18726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химии </a:t>
            </a:r>
          </a:p>
          <a:p>
            <a:r>
              <a:rPr lang="ru-RU" b="1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«ОКЛ» </a:t>
            </a:r>
          </a:p>
          <a:p>
            <a:r>
              <a:rPr lang="ru-RU" b="1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Эбулисова Л.Н.</a:t>
            </a:r>
            <a:endParaRPr lang="ru-RU" b="1" dirty="0">
              <a:solidFill>
                <a:srgbClr val="14016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637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0837"/>
            <a:ext cx="10515600" cy="762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Серная кислота      </a:t>
            </a:r>
            <a:r>
              <a:rPr lang="en-US" sz="6000" dirty="0">
                <a:solidFill>
                  <a:srgbClr val="00006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</a:t>
            </a:r>
            <a:r>
              <a:rPr lang="en-US" sz="6000" baseline="-25000" dirty="0">
                <a:solidFill>
                  <a:srgbClr val="00006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</a:t>
            </a:r>
            <a:r>
              <a:rPr lang="en-US" sz="6000" dirty="0">
                <a:solidFill>
                  <a:srgbClr val="00006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SO</a:t>
            </a:r>
            <a:r>
              <a:rPr lang="en-US" sz="6000" baseline="-25000" dirty="0">
                <a:solidFill>
                  <a:srgbClr val="000066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endParaRPr lang="ru-RU" sz="11500" dirty="0">
              <a:solidFill>
                <a:srgbClr val="000066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983673"/>
            <a:ext cx="5056909" cy="5735781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8000" b="1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 свойства серной кислоты: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8000" b="1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Тяжелая маслянистая жидкость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8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(«купоросное масло»);</a:t>
            </a:r>
            <a:br>
              <a:rPr lang="ru-RU" sz="8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плотность 1,84 г/см3;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8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нелетучая, хорошо растворима в воде – с сильным нагревом;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8000" b="0" i="0" dirty="0" err="1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t°пл</a:t>
            </a:r>
            <a:r>
              <a:rPr lang="ru-RU" sz="8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= 10,3°C, </a:t>
            </a:r>
            <a:r>
              <a:rPr lang="ru-RU" sz="8000" b="0" i="0" dirty="0" err="1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t°кип</a:t>
            </a:r>
            <a:r>
              <a:rPr lang="ru-RU" sz="8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= 296°С,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8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очень гигроскопична, обладает водоотнимающими свойствами (обугливание бумаги, дерева, сахара).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8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Теплота гидратации настолько велика, что смесь может вскипать, разбрызгиваться и вызывать ожоги. Поэтому необходимо добавлять кислоту к воде, а не наоборот, поскольку при добавлении воды к кислоте более легкая вода окажется на поверхности кислоты, где и сосредоточится вся выделяющаяся теплота</a:t>
            </a:r>
            <a:r>
              <a:rPr lang="ru-RU" sz="8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b="0" i="0" u="none" strike="noStrike" dirty="0" smtClean="0">
                <a:solidFill>
                  <a:srgbClr val="528F6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/>
            </a:r>
            <a:br>
              <a:rPr lang="ru-RU" b="0" i="0" u="none" strike="noStrike" dirty="0" smtClean="0">
                <a:solidFill>
                  <a:srgbClr val="528F6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4657" y="110837"/>
            <a:ext cx="3579143" cy="126812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9854" y="2038784"/>
            <a:ext cx="6037135" cy="448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74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5017"/>
            <a:ext cx="10515600" cy="52156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Химические свойства серной кислоты</a:t>
            </a:r>
            <a:endParaRPr lang="ru-RU" sz="2800" b="1" dirty="0">
              <a:solidFill>
                <a:srgbClr val="14016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473" y="924344"/>
            <a:ext cx="6296891" cy="5739692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2000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sz="2000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— одна из самых сильных минеральных кислот,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из-за высокой полярности связь  Н – О легко разрывается.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000" b="1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2000" b="1" i="1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водном растворе серная кислота диссоциирует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i="1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окрашивает индикаторы.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H</a:t>
            </a:r>
            <a:r>
              <a:rPr lang="ru-RU" sz="2000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sz="2000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= H</a:t>
            </a:r>
            <a:r>
              <a:rPr lang="ru-RU" sz="2000" b="0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+ HSO</a:t>
            </a:r>
            <a:r>
              <a:rPr lang="ru-RU" sz="2000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b="0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HSO</a:t>
            </a:r>
            <a:r>
              <a:rPr lang="ru-RU" sz="2000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b="0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= H</a:t>
            </a:r>
            <a:r>
              <a:rPr lang="ru-RU" sz="2000" b="0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+ SO</a:t>
            </a:r>
            <a:r>
              <a:rPr lang="ru-RU" sz="2000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b="0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2-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Суммарное уравнение:</a:t>
            </a:r>
            <a:b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H</a:t>
            </a:r>
            <a:r>
              <a:rPr lang="ru-RU" sz="2000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sz="2000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= 2H</a:t>
            </a:r>
            <a:r>
              <a:rPr lang="ru-RU" sz="2000" b="0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+ SO</a:t>
            </a:r>
            <a:r>
              <a:rPr lang="ru-RU" sz="2000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b="0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2-</a:t>
            </a:r>
            <a:endParaRPr lang="ru-RU" sz="2000" b="0" i="0" dirty="0" smtClean="0">
              <a:solidFill>
                <a:srgbClr val="14016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000" b="1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2)  Взаимодействие серной кислоты с металлами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Мет. стоящие в ряду напряжений левее водорода:</a:t>
            </a:r>
            <a:b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Zn</a:t>
            </a:r>
            <a:r>
              <a:rPr lang="ru-RU" sz="2000" b="0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+ H</a:t>
            </a:r>
            <a:r>
              <a:rPr lang="ru-RU" sz="2000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0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sz="2000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→ Zn</a:t>
            </a:r>
            <a:r>
              <a:rPr lang="ru-RU" sz="2000" b="0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+2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sz="2000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+ H</a:t>
            </a:r>
            <a:r>
              <a:rPr lang="ru-RU" sz="2000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000" b="0" i="0" dirty="0" smtClean="0">
              <a:solidFill>
                <a:srgbClr val="14016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3) 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серной кислоты с основными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и амфотерными  оксидами: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CuO + H</a:t>
            </a:r>
            <a:r>
              <a:rPr lang="ru-RU" sz="2000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sz="2000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→ CuSO</a:t>
            </a:r>
            <a:r>
              <a:rPr lang="ru-RU" sz="2000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+ H</a:t>
            </a:r>
            <a:r>
              <a:rPr lang="ru-RU" sz="2000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5473" y="555012"/>
            <a:ext cx="1165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Разбавленная 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baseline="-25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sz="2000" baseline="-25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baseline="-25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(20%) проявляет общие свойства кислот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72263" y="1076578"/>
            <a:ext cx="513181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ru-RU" sz="2000" b="1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</a:t>
            </a:r>
            <a:r>
              <a:rPr lang="ru-RU" sz="2000" b="1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серной кислоты </a:t>
            </a:r>
            <a:r>
              <a:rPr lang="ru-RU" sz="2000" b="1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lvl="0"/>
            <a:r>
              <a:rPr lang="ru-RU" sz="2000" b="1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с</a:t>
            </a:r>
            <a:r>
              <a:rPr lang="ru-RU" sz="2000" b="1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гидроксидами:</a:t>
            </a:r>
            <a: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H</a:t>
            </a:r>
            <a:r>
              <a:rPr lang="ru-RU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+ 2NaOH → Na</a:t>
            </a:r>
            <a:r>
              <a:rPr lang="ru-RU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+ 2H</a:t>
            </a:r>
            <a:r>
              <a:rPr lang="ru-RU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b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H</a:t>
            </a:r>
            <a:r>
              <a:rPr lang="ru-RU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+ Cu(OH)</a:t>
            </a:r>
            <a:r>
              <a:rPr lang="ru-RU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→ CuSO</a:t>
            </a:r>
            <a:r>
              <a:rPr lang="ru-RU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+ </a:t>
            </a:r>
            <a:r>
              <a:rPr lang="ru-RU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2H</a:t>
            </a:r>
            <a:r>
              <a:rPr lang="ru-RU" sz="2000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ru-RU" sz="2000" b="1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000" b="1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 </a:t>
            </a:r>
            <a:r>
              <a:rPr lang="ru-RU" sz="2000" b="1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Обменные </a:t>
            </a:r>
            <a:r>
              <a:rPr lang="ru-RU" sz="2000" b="1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реакции с </a:t>
            </a:r>
            <a:r>
              <a:rPr lang="ru-RU" sz="2000" b="1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солями, если образуется слабый электролит газ или нерастворимое вещество :</a:t>
            </a:r>
            <a: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BaCl</a:t>
            </a:r>
            <a:r>
              <a:rPr lang="ru-RU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+ H</a:t>
            </a:r>
            <a:r>
              <a:rPr lang="ru-RU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→ BaSO</a:t>
            </a:r>
            <a:r>
              <a:rPr lang="ru-RU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↓ + 2HCl</a:t>
            </a:r>
            <a:b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Образование </a:t>
            </a:r>
            <a: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белого </a:t>
            </a:r>
            <a:r>
              <a:rPr lang="ru-RU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осадка BaSO</a:t>
            </a:r>
            <a:r>
              <a:rPr lang="ru-RU" sz="2000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(нерастворимого в </a:t>
            </a:r>
            <a:r>
              <a:rPr lang="ru-RU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кислотах) используется для обнаружения серной кислоты и растворимых </a:t>
            </a:r>
            <a: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сульфатов (качественная реакция на сульфат ион).</a:t>
            </a:r>
          </a:p>
        </p:txBody>
      </p:sp>
    </p:spTree>
    <p:extLst>
      <p:ext uri="{BB962C8B-B14F-4D97-AF65-F5344CB8AC3E}">
        <p14:creationId xmlns:p14="http://schemas.microsoft.com/office/powerpoint/2010/main" val="119017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57307"/>
            <a:ext cx="10515600" cy="507711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Химические свойства серной кислоты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0164" y="1152996"/>
            <a:ext cx="11769436" cy="5441768"/>
          </a:xfrm>
        </p:spPr>
        <p:txBody>
          <a:bodyPr>
            <a:normAutofit/>
          </a:bodyPr>
          <a:lstStyle/>
          <a:p>
            <a:pPr marL="457200" indent="-457200">
              <a:buAutoNum type="arabicParenR"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Реакции без изменения степени окисления серы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Вытесняет слабые и более летучие кислоты из их солей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KNO</a:t>
            </a:r>
            <a:r>
              <a:rPr lang="en-US" sz="2000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</a:t>
            </a:r>
            <a:r>
              <a:rPr lang="ru-RU" sz="2000" baseline="-25000" dirty="0" err="1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</a:t>
            </a:r>
            <a:r>
              <a:rPr lang="ru-RU" sz="2000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000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H</a:t>
            </a:r>
            <a:r>
              <a:rPr lang="en-US" sz="2000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sz="2000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aseline="-25000" dirty="0" err="1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</a:t>
            </a:r>
            <a:r>
              <a:rPr lang="ru-RU" sz="2000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000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KHSO</a:t>
            </a:r>
            <a:r>
              <a:rPr lang="en-US" sz="2000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HNO</a:t>
            </a:r>
            <a:r>
              <a:rPr lang="en-US" sz="2000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↑</a:t>
            </a:r>
            <a:r>
              <a:rPr lang="ru-RU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ru-RU" sz="2000" dirty="0" err="1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незнач</a:t>
            </a:r>
            <a:r>
              <a:rPr lang="ru-RU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 marL="0" lvl="0" indent="0">
              <a:buNone/>
            </a:pPr>
            <a:r>
              <a:rPr lang="ru-RU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NaCl</a:t>
            </a:r>
            <a:r>
              <a:rPr lang="en-US" sz="2000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aseline="-25000" dirty="0" err="1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</a:t>
            </a:r>
            <a:r>
              <a:rPr lang="ru-RU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H</a:t>
            </a:r>
            <a:r>
              <a:rPr lang="en-US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aseline="-25000" dirty="0" err="1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</a:t>
            </a:r>
            <a:r>
              <a:rPr lang="ru-RU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NaHSO</a:t>
            </a:r>
            <a:r>
              <a:rPr lang="en-US" sz="2000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HCl</a:t>
            </a:r>
            <a:r>
              <a:rPr lang="en-US" sz="2000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↑</a:t>
            </a:r>
            <a: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000" dirty="0" smtClean="0">
              <a:solidFill>
                <a:srgbClr val="14016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NaCl</a:t>
            </a:r>
            <a:r>
              <a:rPr lang="en-US" sz="2000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aseline="-25000" dirty="0" err="1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</a:t>
            </a:r>
            <a:r>
              <a:rPr lang="ru-RU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H</a:t>
            </a:r>
            <a:r>
              <a:rPr lang="en-US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aseline="-25000" dirty="0" err="1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</a:t>
            </a:r>
            <a:r>
              <a:rPr lang="ru-RU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2000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sz="2000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HCl</a:t>
            </a:r>
            <a:r>
              <a:rPr lang="en-US" sz="2000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↑</a:t>
            </a:r>
            <a: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000" dirty="0">
              <a:solidFill>
                <a:srgbClr val="14016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Окислительно – восстановительные реакции  с участием 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000" b="1" baseline="30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+6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lvl="0" indent="0">
              <a:buNone/>
            </a:pPr>
            <a:r>
              <a:rPr lang="ru-RU" sz="2000" b="1" i="1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Концентрированная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серная кислота является </a:t>
            </a:r>
            <a:r>
              <a:rPr lang="ru-RU" sz="2000" b="1" i="1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сильным окислителем</a:t>
            </a:r>
            <a:r>
              <a:rPr lang="en-US" sz="2000" b="1" i="1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 счет иона</a:t>
            </a:r>
            <a:r>
              <a:rPr lang="en-US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</a:t>
            </a:r>
            <a:r>
              <a:rPr lang="en-US" sz="2000" baseline="30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+6</a:t>
            </a:r>
            <a:r>
              <a:rPr lang="ru-RU" sz="2000" b="1" i="1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2000" b="0" i="0" dirty="0" smtClean="0">
              <a:solidFill>
                <a:srgbClr val="14016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 взаимодействии с металлами (кроме </a:t>
            </a:r>
            <a:r>
              <a:rPr lang="ru-RU" sz="2000" b="0" i="0" dirty="0" err="1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Au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0" i="0" dirty="0" err="1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восстанавливаться до</a:t>
            </a:r>
            <a:endParaRPr lang="en-US" sz="2000" b="0" i="0" dirty="0" smtClean="0">
              <a:solidFill>
                <a:srgbClr val="14016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sz="2000" b="0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+4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000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S</a:t>
            </a:r>
            <a:r>
              <a:rPr lang="ru-RU" sz="2000" b="0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или H</a:t>
            </a:r>
            <a:r>
              <a:rPr lang="ru-RU" sz="2000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sz="2000" b="0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в зависимости от активности металла.</a:t>
            </a:r>
            <a:endParaRPr lang="en-US" sz="2000" b="0" i="0" dirty="0" smtClean="0">
              <a:solidFill>
                <a:srgbClr val="14016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Без нагревания не реагирует  с </a:t>
            </a:r>
            <a:r>
              <a:rPr lang="ru-RU" sz="2000" b="0" i="0" dirty="0" err="1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0" i="0" dirty="0" err="1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0" i="0" dirty="0" err="1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Cr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– пассивация.  </a:t>
            </a:r>
            <a:endParaRPr lang="en-US" sz="2000" b="0" i="0" dirty="0" smtClean="0">
              <a:solidFill>
                <a:srgbClr val="14016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 взаимодействии с металлами, обладающими переменной валентностью,</a:t>
            </a:r>
            <a:endParaRPr lang="en-US" sz="2000" b="0" i="0" dirty="0" smtClean="0">
              <a:solidFill>
                <a:srgbClr val="14016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последние окисляются </a:t>
            </a:r>
            <a:r>
              <a:rPr lang="ru-RU" sz="2000" b="1" i="1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до более высоких степеней окисления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sz="2000" b="0" i="0" dirty="0" smtClean="0">
              <a:solidFill>
                <a:srgbClr val="14016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чем в случае с разбавленным раствором кислоты:</a:t>
            </a:r>
            <a:endParaRPr lang="en-US" sz="2000" dirty="0">
              <a:solidFill>
                <a:srgbClr val="14016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000" b="1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2000" b="1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ru-RU" sz="2000" b="1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0 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ru-RU" sz="2000" b="1" i="1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ru-RU" sz="2000" b="1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3+</a:t>
            </a:r>
            <a:r>
              <a:rPr lang="ru-RU" sz="2000" b="1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Cr</a:t>
            </a:r>
            <a:r>
              <a:rPr lang="ru-RU" sz="2000" b="1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000" b="1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ru-RU" sz="2000" b="1" i="1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Cr</a:t>
            </a:r>
            <a:r>
              <a:rPr lang="ru-RU" sz="2000" b="1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3+</a:t>
            </a:r>
            <a:r>
              <a:rPr lang="ru-RU" sz="2000" b="1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Mn</a:t>
            </a:r>
            <a:r>
              <a:rPr lang="ru-RU" sz="2000" b="1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000" b="1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ru-RU" sz="2000" b="1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Mn</a:t>
            </a:r>
            <a:r>
              <a:rPr lang="ru-RU" sz="2000" b="1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4+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b="1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Sn</a:t>
            </a:r>
            <a:r>
              <a:rPr lang="ru-RU" sz="2000" b="1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000" b="1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ru-RU" sz="2000" b="1" i="1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Sn</a:t>
            </a:r>
            <a:r>
              <a:rPr lang="ru-RU" sz="2000" b="1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4+</a:t>
            </a:r>
            <a:endParaRPr lang="ru-RU" sz="2000" dirty="0">
              <a:solidFill>
                <a:srgbClr val="14016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solidFill>
                <a:srgbClr val="14016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1494" y="645285"/>
            <a:ext cx="7189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</a:pP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Концентрированная </a:t>
            </a:r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baseline="-25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sz="2000" baseline="-25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000" baseline="-25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&gt; 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%) проявляет </a:t>
            </a: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особые свойства</a:t>
            </a:r>
            <a:endParaRPr lang="ru-RU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43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55964" y="665018"/>
            <a:ext cx="396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64387" y="258679"/>
            <a:ext cx="5426814" cy="552151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lvl="0">
              <a:lnSpc>
                <a:spcPct val="90000"/>
              </a:lnSpc>
            </a:pPr>
            <a:r>
              <a:rPr lang="ru-RU" b="1" dirty="0" smtClean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</a:t>
            </a:r>
            <a:r>
              <a:rPr lang="en-US" b="1" dirty="0" smtClean="0">
                <a:solidFill>
                  <a:srgbClr val="140163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   </a:t>
            </a:r>
            <a:r>
              <a:rPr lang="ru-RU" b="1" u="sng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Металлы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 ряду активности до </a:t>
            </a:r>
            <a:r>
              <a:rPr lang="en-US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Zn 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восстанавливают</a:t>
            </a:r>
            <a:r>
              <a:rPr lang="en-US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концентрированную серную кислоту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000" b="1" baseline="30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+6</a:t>
            </a:r>
            <a:r>
              <a:rPr 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baseline="-25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pt-BR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pt-BR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lvl="0"/>
            <a:r>
              <a:rPr lang="pt-BR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pt-BR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Mg+ 5H</a:t>
            </a:r>
            <a:r>
              <a:rPr lang="pt-BR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BR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pt-BR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pt-BR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→ </a:t>
            </a:r>
            <a:r>
              <a:rPr lang="pt-BR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MgSO</a:t>
            </a:r>
            <a:r>
              <a:rPr lang="pt-BR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pt-BR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+ </a:t>
            </a:r>
            <a:r>
              <a:rPr lang="pt-BR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pt-BR" baseline="-25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BR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S­</a:t>
            </a:r>
            <a:r>
              <a:rPr lang="pt-BR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+ 4H</a:t>
            </a:r>
            <a:r>
              <a:rPr lang="pt-BR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BR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</a:p>
          <a:p>
            <a:pPr lvl="0">
              <a:lnSpc>
                <a:spcPct val="90000"/>
              </a:lnSpc>
            </a:pPr>
            <a:endParaRPr lang="pt-BR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8 Al + 15 H</a:t>
            </a:r>
            <a:r>
              <a:rPr lang="pt-BR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BR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pt-BR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4(конц.)</a:t>
            </a:r>
            <a:r>
              <a:rPr lang="pt-BR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→4 Al</a:t>
            </a:r>
            <a:r>
              <a:rPr lang="pt-BR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BR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(SO</a:t>
            </a:r>
            <a:r>
              <a:rPr lang="pt-BR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pt-BR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pt-BR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3 </a:t>
            </a:r>
            <a:r>
              <a:rPr lang="pt-BR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+ 12H</a:t>
            </a:r>
            <a:r>
              <a:rPr lang="pt-BR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BR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 + </a:t>
            </a:r>
            <a:r>
              <a:rPr lang="pt-BR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pt-BR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pt-BR" b="1" i="0" baseline="-2500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BR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pt-BR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pt-BR" b="0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r>
              <a:rPr lang="pt-BR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pt-BR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4│2Al</a:t>
            </a:r>
            <a:r>
              <a:rPr lang="pt-BR" b="0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pt-BR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– 6</a:t>
            </a:r>
            <a:r>
              <a:rPr lang="pt-BR" b="0" i="1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pt-BR" b="0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pt-BR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→ 2Al</a:t>
            </a:r>
            <a:r>
              <a:rPr lang="pt-BR" b="0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3+</a:t>
            </a:r>
            <a:r>
              <a:rPr lang="pt-BR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— окисление</a:t>
            </a:r>
            <a:br>
              <a:rPr lang="pt-BR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3│ S</a:t>
            </a:r>
            <a:r>
              <a:rPr lang="pt-BR" b="0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6+</a:t>
            </a:r>
            <a:r>
              <a:rPr lang="pt-BR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+ 8e → S</a:t>
            </a:r>
            <a:r>
              <a:rPr lang="pt-BR" b="0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2–</a:t>
            </a:r>
            <a:r>
              <a:rPr lang="pt-BR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восстановление</a:t>
            </a:r>
          </a:p>
          <a:p>
            <a:r>
              <a:rPr lang="en-US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Zn</a:t>
            </a:r>
            <a:r>
              <a:rPr lang="pt-BR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+ 5 H</a:t>
            </a:r>
            <a:r>
              <a:rPr lang="pt-BR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BR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pt-BR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4(конц.)</a:t>
            </a:r>
            <a:r>
              <a:rPr lang="pt-BR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4 ZnSO</a:t>
            </a:r>
            <a:r>
              <a:rPr lang="pt-BR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pt-BR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+ 4 H</a:t>
            </a:r>
            <a:r>
              <a:rPr lang="pt-BR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BR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+ </a:t>
            </a:r>
            <a:r>
              <a:rPr lang="pt-BR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pt-BR" b="1" baseline="-25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BR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pt-BR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pt-BR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r>
              <a:rPr lang="ru-RU" b="1" dirty="0" smtClean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 </a:t>
            </a:r>
            <a:r>
              <a:rPr lang="ru-RU" b="1" i="0" u="sng" dirty="0" smtClean="0">
                <a:solidFill>
                  <a:srgbClr val="0033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Металл средней активности</a:t>
            </a:r>
            <a:endParaRPr lang="ru-RU" b="1" i="0" dirty="0" smtClean="0">
              <a:solidFill>
                <a:srgbClr val="0033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90000"/>
              </a:lnSpc>
            </a:pPr>
            <a:r>
              <a:rPr lang="en-US" i="0" dirty="0" smtClean="0">
                <a:solidFill>
                  <a:srgbClr val="0033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i="0" dirty="0" smtClean="0">
              <a:solidFill>
                <a:srgbClr val="0033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Cr + 4 H</a:t>
            </a:r>
            <a:r>
              <a:rPr lang="en-US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4(</a:t>
            </a:r>
            <a:r>
              <a:rPr lang="ru-RU" b="0" i="0" baseline="-25000" dirty="0" err="1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конц</a:t>
            </a:r>
            <a:r>
              <a:rPr lang="ru-RU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r>
              <a:rPr lang="ru-RU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Cr</a:t>
            </a:r>
            <a:r>
              <a:rPr lang="en-US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(SO</a:t>
            </a:r>
            <a:r>
              <a:rPr lang="en-US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+ 4 H</a:t>
            </a:r>
            <a:r>
              <a:rPr lang="en-US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 +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b="1" i="0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ru-RU" b="1" i="0" dirty="0" smtClean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1│ 2Cr</a:t>
            </a:r>
            <a:r>
              <a:rPr lang="en-US" b="0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– 6e →2Cr</a:t>
            </a:r>
            <a:r>
              <a:rPr lang="en-US" b="0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3+</a:t>
            </a:r>
            <a:r>
              <a:rPr lang="en-US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окисление</a:t>
            </a:r>
            <a:br>
              <a:rPr lang="ru-RU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1│ </a:t>
            </a:r>
            <a:r>
              <a:rPr lang="en-US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b="0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6+</a:t>
            </a:r>
            <a:r>
              <a:rPr lang="en-US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+ 6e → S</a:t>
            </a:r>
            <a:r>
              <a:rPr lang="en-US" b="0" i="0" baseline="30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0 </a:t>
            </a:r>
            <a:r>
              <a:rPr lang="en-US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восстановление</a:t>
            </a:r>
          </a:p>
          <a:p>
            <a:endParaRPr lang="ru-RU" b="0" i="0" dirty="0" smtClean="0">
              <a:solidFill>
                <a:srgbClr val="14016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61105" y="258679"/>
            <a:ext cx="5573695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</a:t>
            </a:r>
            <a:r>
              <a:rPr lang="ru-RU" b="1" u="sng" dirty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Металл </a:t>
            </a:r>
            <a:r>
              <a:rPr lang="ru-RU" b="1" dirty="0" smtClean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en-US" b="1" dirty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 </a:t>
            </a:r>
            <a:r>
              <a:rPr lang="ru-RU" b="1" dirty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en-US" b="1" dirty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</a:t>
            </a:r>
            <a:endParaRPr lang="ru-RU" b="1" dirty="0">
              <a:solidFill>
                <a:srgbClr val="0033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90000"/>
              </a:lnSpc>
            </a:pP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восстанавливают </a:t>
            </a:r>
            <a:r>
              <a:rPr 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000" b="1" baseline="30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+6</a:t>
            </a:r>
            <a:r>
              <a:rPr 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b="1" baseline="-25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Fe + 6 H</a:t>
            </a:r>
            <a:r>
              <a:rPr lang="en-US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→ Fe</a:t>
            </a:r>
            <a:r>
              <a:rPr lang="en-US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(SO</a:t>
            </a:r>
            <a:r>
              <a:rPr lang="en-US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+ 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SO</a:t>
            </a:r>
            <a:r>
              <a:rPr lang="en-US" baseline="-25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­ 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+ 6 H</a:t>
            </a:r>
            <a:r>
              <a:rPr lang="en-US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en-US" dirty="0" smtClean="0">
              <a:solidFill>
                <a:srgbClr val="14016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en-US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 + 6H</a:t>
            </a:r>
            <a:r>
              <a:rPr lang="en-US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</a:t>
            </a:r>
            <a:r>
              <a:rPr lang="ru-RU" baseline="-25000" dirty="0" err="1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</a:t>
            </a:r>
            <a:r>
              <a:rPr lang="en-US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(SO</a:t>
            </a:r>
            <a:r>
              <a:rPr lang="en-US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+ 6H</a:t>
            </a:r>
            <a:r>
              <a:rPr lang="en-US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+ 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b="1" baseline="-25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b="1" baseline="-250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1│ 2Bi</a:t>
            </a:r>
            <a:r>
              <a:rPr lang="en-US" baseline="30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 6e → 2Bi</a:t>
            </a:r>
            <a:r>
              <a:rPr lang="en-US" baseline="30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3+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 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окисление</a:t>
            </a:r>
            <a:b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3│ 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baseline="30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6+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+ 2e →S</a:t>
            </a:r>
            <a:r>
              <a:rPr lang="en-US" baseline="30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4+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восстановление</a:t>
            </a:r>
          </a:p>
          <a:p>
            <a:pPr lvl="0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 + 2 H</a:t>
            </a:r>
            <a:r>
              <a:rPr lang="en-US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→ CuSO</a:t>
            </a:r>
            <a:r>
              <a:rPr lang="en-US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+ 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baseline="-25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­ 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+ 2 H</a:t>
            </a:r>
            <a:r>
              <a:rPr lang="en-US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ru-RU" dirty="0">
              <a:solidFill>
                <a:srgbClr val="14016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en-US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 + 2H</a:t>
            </a:r>
            <a:r>
              <a:rPr lang="en-US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→Ag</a:t>
            </a:r>
            <a:r>
              <a:rPr lang="en-US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+ 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baseline="-25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­ 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+ 2H</a:t>
            </a:r>
            <a:r>
              <a:rPr lang="en-US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  <a:p>
            <a:pPr lvl="0"/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</a:t>
            </a:r>
            <a:r>
              <a:rPr lang="ru-RU" b="1" i="1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Концентрированная серная кислота </a:t>
            </a:r>
            <a:r>
              <a:rPr lang="ru-RU" b="1" i="1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окисляет</a:t>
            </a:r>
          </a:p>
          <a:p>
            <a:pPr lvl="0"/>
            <a:r>
              <a:rPr lang="ru-RU" b="1" i="1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некоторые </a:t>
            </a:r>
            <a:r>
              <a:rPr lang="ru-RU" b="1" i="1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неметаллы </a:t>
            </a:r>
            <a:r>
              <a:rPr lang="ru-RU" b="1" i="1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b="1" i="1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 до </a:t>
            </a:r>
            <a:endParaRPr lang="ru-RU" b="1" i="1" dirty="0" smtClean="0">
              <a:solidFill>
                <a:srgbClr val="14016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b="1" i="1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максимальной </a:t>
            </a:r>
            <a:r>
              <a:rPr lang="ru-RU" b="1" i="1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окисления</a:t>
            </a:r>
            <a:r>
              <a:rPr lang="ru-RU" b="1" i="1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lvl="0"/>
            <a:r>
              <a:rPr lang="ru-RU" b="1" i="1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сама </a:t>
            </a:r>
            <a:r>
              <a:rPr lang="ru-RU" b="1" i="1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восстанавливается до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sz="2000" b="1" i="1" baseline="30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+4</a:t>
            </a:r>
            <a:r>
              <a:rPr lang="ru-RU" sz="20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000" b="1" i="1" baseline="-25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/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+ 2H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→ CO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­ + 2SO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­ + 2H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  <a:p>
            <a:pPr lvl="0"/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S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+ 2H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→ 3SO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­ + 2H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  <a:p>
            <a:pPr lvl="0"/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2P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+ 5H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)→5SO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­ + 2H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+ 2H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  <a:p>
            <a:pPr lvl="0"/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415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97650" y="433464"/>
            <a:ext cx="11087186" cy="3447098"/>
          </a:xfrm>
          <a:prstGeom prst="rect">
            <a:avLst/>
          </a:prstGeom>
          <a:noFill/>
          <a:ln>
            <a:solidFill>
              <a:srgbClr val="140163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Окисление сложных веществ:</a:t>
            </a:r>
            <a:r>
              <a:rPr lang="en-US" sz="2000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000" b="1" i="1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i="1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30, 32 ЕГЭ)</a:t>
            </a:r>
            <a:r>
              <a:rPr lang="ru-RU" sz="2000" b="1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Серная кислота окисляет HI и НВ</a:t>
            </a:r>
            <a:r>
              <a:rPr lang="en-US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до свободных галогенов:</a:t>
            </a:r>
            <a:br>
              <a:rPr lang="ru-RU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0" i="0" dirty="0" smtClean="0">
              <a:solidFill>
                <a:srgbClr val="14016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H</a:t>
            </a:r>
            <a:r>
              <a:rPr lang="ru-RU" dirty="0" err="1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Вr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+ Вr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+ 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2Н</a:t>
            </a:r>
            <a:r>
              <a:rPr lang="ru-RU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</a:t>
            </a:r>
            <a:r>
              <a:rPr lang="en-US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Н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=  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+ 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I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+ 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endParaRPr lang="en-US" dirty="0" smtClean="0">
              <a:solidFill>
                <a:srgbClr val="14016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 КВr + 2Н</a:t>
            </a:r>
            <a:r>
              <a:rPr lang="ru-RU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= К</a:t>
            </a:r>
            <a:r>
              <a:rPr lang="ru-RU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SО</a:t>
            </a:r>
            <a:r>
              <a:rPr lang="ru-RU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+ SO</a:t>
            </a:r>
            <a:r>
              <a:rPr lang="ru-RU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+ Вr</a:t>
            </a:r>
            <a:r>
              <a:rPr lang="ru-RU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+ 2Н</a:t>
            </a:r>
            <a:r>
              <a:rPr lang="ru-RU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Н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=  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+ 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КI + 2Н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SО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= К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+ SO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+  I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+ 2Н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  <a:p>
            <a:r>
              <a:rPr lang="en-US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Концентрированная серная кислота не может окислить хлорид-ионы до свободного хлора, </a:t>
            </a:r>
            <a:endParaRPr lang="en-US" b="1" i="1" dirty="0" smtClean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дает возможность получать </a:t>
            </a:r>
            <a:r>
              <a:rPr lang="ru-RU" b="1" i="1" dirty="0" err="1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НСl</a:t>
            </a:r>
            <a:r>
              <a:rPr lang="ru-RU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по реакции обмена:</a:t>
            </a:r>
            <a:br>
              <a:rPr lang="ru-RU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i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  <a:r>
              <a:rPr lang="ru-RU" b="0" i="0" dirty="0" err="1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NаСl</a:t>
            </a:r>
            <a:r>
              <a:rPr lang="ru-RU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+ Н</a:t>
            </a:r>
            <a:r>
              <a:rPr lang="ru-RU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0" i="0" dirty="0" err="1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конц</a:t>
            </a:r>
            <a:r>
              <a:rPr lang="ru-RU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.) = NаНSO</a:t>
            </a:r>
            <a:r>
              <a:rPr lang="ru-RU" b="0" i="0" baseline="-2500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b="0" i="0" dirty="0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+ </a:t>
            </a:r>
            <a:r>
              <a:rPr lang="ru-RU" b="0" i="0" dirty="0" err="1" smtClean="0">
                <a:solidFill>
                  <a:srgbClr val="14016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НСl</a:t>
            </a:r>
            <a:endParaRPr lang="ru-RU" b="0" i="0" dirty="0" smtClean="0">
              <a:solidFill>
                <a:srgbClr val="14016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отнимает химически связанную воду от органических соединений,</a:t>
            </a:r>
            <a:r>
              <a:rPr lang="en-US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содержащих гидроксильные группы.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97650" y="4124949"/>
            <a:ext cx="4182168" cy="1477328"/>
          </a:xfrm>
          <a:prstGeom prst="rect">
            <a:avLst/>
          </a:prstGeom>
          <a:noFill/>
          <a:ln>
            <a:solidFill>
              <a:srgbClr val="140163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Внутримолекулярная дегидратация</a:t>
            </a:r>
          </a:p>
          <a:p>
            <a:pPr lvl="0"/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этилового 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спирта в присутствии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</a:p>
          <a:p>
            <a:pPr lvl="0"/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концентрированной 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серной кислоты </a:t>
            </a:r>
            <a:endParaRPr lang="en-US" dirty="0">
              <a:solidFill>
                <a:srgbClr val="14016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приводит 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получению этилена:</a:t>
            </a:r>
            <a:b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С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+ Н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84868" y="4124949"/>
            <a:ext cx="4799968" cy="1477328"/>
          </a:xfrm>
          <a:prstGeom prst="rect">
            <a:avLst/>
          </a:prstGeom>
          <a:noFill/>
          <a:ln>
            <a:solidFill>
              <a:srgbClr val="140163"/>
            </a:solidFill>
          </a:ln>
        </p:spPr>
        <p:txBody>
          <a:bodyPr wrap="none" rtlCol="0">
            <a:spAutoFit/>
          </a:bodyPr>
          <a:lstStyle/>
          <a:p>
            <a:pPr lvl="0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Межмолекулярная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дегидратация</a:t>
            </a:r>
          </a:p>
          <a:p>
            <a:pPr lvl="0"/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этилового 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спирта в присутствии</a:t>
            </a:r>
            <a:r>
              <a:rPr lang="en-US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</a:p>
          <a:p>
            <a:pPr lvl="0"/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концентрированной 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серной кислоты </a:t>
            </a:r>
            <a:endParaRPr lang="en-US" dirty="0">
              <a:solidFill>
                <a:srgbClr val="14016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приводит 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получению 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диэтилового эфира: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</a:t>
            </a:r>
            <a:r>
              <a:rPr lang="ru-RU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→ С</a:t>
            </a:r>
            <a:r>
              <a:rPr lang="ru-RU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+ Н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</a:t>
            </a:r>
            <a:endParaRPr lang="en-US" dirty="0">
              <a:solidFill>
                <a:srgbClr val="14016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7650" y="5832855"/>
            <a:ext cx="11087186" cy="923330"/>
          </a:xfrm>
          <a:prstGeom prst="rect">
            <a:avLst/>
          </a:prstGeom>
          <a:noFill/>
          <a:ln>
            <a:solidFill>
              <a:srgbClr val="140163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Обугливание сахара, целлюлозы, крахмала и др. 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углеводов</a:t>
            </a:r>
            <a:r>
              <a:rPr lang="en-US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контакте с серной кислотой 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объясняется</a:t>
            </a:r>
            <a:r>
              <a:rPr lang="en-US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обезвоживанием:</a:t>
            </a:r>
            <a:b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baseline="-25000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+ 12H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18H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+ 12SO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↑ + 6CO</a:t>
            </a:r>
            <a:r>
              <a:rPr lang="ru-RU" baseline="-25000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↑.</a:t>
            </a:r>
            <a:endParaRPr lang="ru-RU" dirty="0">
              <a:solidFill>
                <a:srgbClr val="140163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34501" y="4302710"/>
            <a:ext cx="1795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14016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33 ЕГЭ</a:t>
            </a:r>
            <a:endParaRPr lang="ru-RU" b="1" i="1" dirty="0">
              <a:solidFill>
                <a:srgbClr val="14016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34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81891" y="600019"/>
            <a:ext cx="1100050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Подробно </a:t>
            </a:r>
            <a:r>
              <a:rPr lang="ru-RU" sz="24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окислительные свойства серной кислоты рассмотрены в  </a:t>
            </a:r>
            <a:r>
              <a:rPr lang="ru-RU" sz="24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учебнике Химия 11 класс </a:t>
            </a:r>
            <a:r>
              <a:rPr lang="ru-RU" sz="24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§</a:t>
            </a:r>
            <a:r>
              <a:rPr lang="ru-RU" sz="24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 стр. 180-181.</a:t>
            </a:r>
          </a:p>
          <a:p>
            <a:pPr lvl="0"/>
            <a:endParaRPr lang="ru-RU" sz="24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Закрепить полученные знания вам помогут упражнения  и тестовые задания после параграфов</a:t>
            </a:r>
            <a:r>
              <a:rPr lang="ru-RU" sz="24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endParaRPr lang="ru-RU" sz="24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</a:t>
            </a:r>
            <a:r>
              <a:rPr lang="ru-RU" sz="24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4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(а)  </a:t>
            </a:r>
            <a:r>
              <a:rPr lang="ru-RU" sz="24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 </a:t>
            </a:r>
            <a:r>
              <a:rPr lang="ru-RU" sz="24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183 </a:t>
            </a:r>
            <a:r>
              <a:rPr lang="ru-RU" sz="24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поможет вам  подготовиться к ЕГЭ по химии.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0098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290</Words>
  <Application>Microsoft Office PowerPoint</Application>
  <PresentationFormat>Широкоэкранный</PresentationFormat>
  <Paragraphs>96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Wingdings</vt:lpstr>
      <vt:lpstr>Тема Office</vt:lpstr>
      <vt:lpstr>Окислительные свойства серной кислоты </vt:lpstr>
      <vt:lpstr>Серная кислота      H2SO4</vt:lpstr>
      <vt:lpstr>Химические свойства серной кислоты</vt:lpstr>
      <vt:lpstr>Химические свойства серной кислоты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Окислительные свойства серной кислоты </dc:title>
  <dc:creator>Admin</dc:creator>
  <cp:lastModifiedBy>Admin</cp:lastModifiedBy>
  <cp:revision>29</cp:revision>
  <dcterms:created xsi:type="dcterms:W3CDTF">2020-03-23T17:00:30Z</dcterms:created>
  <dcterms:modified xsi:type="dcterms:W3CDTF">2020-04-03T08:58:43Z</dcterms:modified>
</cp:coreProperties>
</file>