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7" r:id="rId3"/>
    <p:sldId id="285" r:id="rId4"/>
    <p:sldId id="286" r:id="rId5"/>
    <p:sldId id="272" r:id="rId6"/>
    <p:sldId id="273" r:id="rId7"/>
    <p:sldId id="274" r:id="rId8"/>
    <p:sldId id="275" r:id="rId9"/>
    <p:sldId id="269" r:id="rId10"/>
    <p:sldId id="268" r:id="rId11"/>
    <p:sldId id="270" r:id="rId12"/>
    <p:sldId id="282" r:id="rId13"/>
    <p:sldId id="283" r:id="rId14"/>
    <p:sldId id="271" r:id="rId15"/>
    <p:sldId id="284" r:id="rId16"/>
    <p:sldId id="276" r:id="rId17"/>
    <p:sldId id="278" r:id="rId18"/>
    <p:sldId id="287" r:id="rId19"/>
    <p:sldId id="289" r:id="rId20"/>
    <p:sldId id="288" r:id="rId21"/>
    <p:sldId id="279" r:id="rId22"/>
    <p:sldId id="290" r:id="rId23"/>
    <p:sldId id="280" r:id="rId24"/>
    <p:sldId id="291" r:id="rId25"/>
    <p:sldId id="292" r:id="rId2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98" autoAdjust="0"/>
    <p:restoredTop sz="94660"/>
  </p:normalViewPr>
  <p:slideViewPr>
    <p:cSldViewPr>
      <p:cViewPr>
        <p:scale>
          <a:sx n="43" d="100"/>
          <a:sy n="43" d="100"/>
        </p:scale>
        <p:origin x="-878" y="-211"/>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26.03.2020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26.03.2020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145032" y="1700808"/>
            <a:ext cx="9289032" cy="2808312"/>
          </a:xfrm>
        </p:spPr>
        <p:txBody>
          <a:bodyPr>
            <a:normAutofit/>
          </a:bodyPr>
          <a:lstStyle/>
          <a:p>
            <a:r>
              <a:rPr lang="ru-RU" sz="4800" b="1" dirty="0" smtClean="0">
                <a:latin typeface="Times New Roman" pitchFamily="18" charset="0"/>
                <a:cs typeface="Times New Roman" pitchFamily="18" charset="0"/>
              </a:rPr>
              <a:t>Периодический </a:t>
            </a:r>
            <a:r>
              <a:rPr lang="ru-RU" sz="4800" b="1" dirty="0" smtClean="0">
                <a:latin typeface="Times New Roman" pitchFamily="18" charset="0"/>
                <a:cs typeface="Times New Roman" pitchFamily="18" charset="0"/>
              </a:rPr>
              <a:t>закон.</a:t>
            </a:r>
            <a:br>
              <a:rPr lang="ru-RU" sz="4800" b="1" dirty="0" smtClean="0">
                <a:latin typeface="Times New Roman" pitchFamily="18" charset="0"/>
                <a:cs typeface="Times New Roman" pitchFamily="18" charset="0"/>
              </a:rPr>
            </a:br>
            <a:r>
              <a:rPr lang="ru-RU" sz="4800" b="1" dirty="0" smtClean="0">
                <a:latin typeface="Times New Roman" pitchFamily="18" charset="0"/>
                <a:cs typeface="Times New Roman" pitchFamily="18" charset="0"/>
              </a:rPr>
              <a:t> </a:t>
            </a:r>
            <a:r>
              <a:rPr lang="ru-RU" sz="4800" b="1" dirty="0" smtClean="0">
                <a:latin typeface="Times New Roman" pitchFamily="18" charset="0"/>
                <a:cs typeface="Times New Roman" pitchFamily="18" charset="0"/>
              </a:rPr>
              <a:t>П</a:t>
            </a:r>
            <a:r>
              <a:rPr lang="ru-RU" sz="4800" b="1" dirty="0" smtClean="0">
                <a:latin typeface="Times New Roman" pitchFamily="18" charset="0"/>
                <a:cs typeface="Times New Roman" pitchFamily="18" charset="0"/>
              </a:rPr>
              <a:t>ериодическая </a:t>
            </a:r>
            <a:r>
              <a:rPr lang="ru-RU" sz="4800" b="1" dirty="0" smtClean="0">
                <a:latin typeface="Times New Roman" pitchFamily="18" charset="0"/>
                <a:cs typeface="Times New Roman" pitchFamily="18" charset="0"/>
              </a:rPr>
              <a:t>система химических элементов</a:t>
            </a:r>
            <a:endParaRPr lang="ru-RU" sz="48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3mu.ru/wp-content/uploads/2015/10/tablitsa-Mendeleeva-A3-formata.jpg"/>
          <p:cNvPicPr>
            <a:picLocks noChangeAspect="1" noChangeArrowheads="1"/>
          </p:cNvPicPr>
          <p:nvPr/>
        </p:nvPicPr>
        <p:blipFill>
          <a:blip r:embed="rId2" cstate="print"/>
          <a:srcRect/>
          <a:stretch>
            <a:fillRect/>
          </a:stretch>
        </p:blipFill>
        <p:spPr bwMode="auto">
          <a:xfrm>
            <a:off x="251520" y="332656"/>
            <a:ext cx="8708493" cy="6165305"/>
          </a:xfrm>
          <a:prstGeom prst="rect">
            <a:avLst/>
          </a:prstGeom>
          <a:noFill/>
        </p:spPr>
      </p:pic>
      <p:sp>
        <p:nvSpPr>
          <p:cNvPr id="5" name="Прямоугольник 4"/>
          <p:cNvSpPr/>
          <p:nvPr/>
        </p:nvSpPr>
        <p:spPr>
          <a:xfrm>
            <a:off x="1115616" y="2276872"/>
            <a:ext cx="5328592"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467544" y="2708920"/>
            <a:ext cx="8229600" cy="1143000"/>
          </a:xfrm>
        </p:spPr>
        <p:txBody>
          <a:bodyPr>
            <a:normAutofit fontScale="90000"/>
          </a:bodyPr>
          <a:lstStyle/>
          <a:p>
            <a:r>
              <a:rPr lang="ru-RU" dirty="0" smtClean="0"/>
              <a:t>С возрастанием относительных атомных масс от </a:t>
            </a:r>
            <a:r>
              <a:rPr lang="ru-RU" dirty="0" smtClean="0"/>
              <a:t>натрия </a:t>
            </a:r>
            <a:r>
              <a:rPr lang="ru-RU" dirty="0" smtClean="0"/>
              <a:t>до </a:t>
            </a:r>
            <a:r>
              <a:rPr lang="ru-RU" dirty="0" smtClean="0"/>
              <a:t>хлора </a:t>
            </a:r>
            <a:r>
              <a:rPr lang="ru-RU" dirty="0" smtClean="0"/>
              <a:t>валентность в соединениях с кислородом увеличивается от 1 до </a:t>
            </a:r>
            <a:r>
              <a:rPr lang="ru-RU" dirty="0" smtClean="0"/>
              <a:t>7.</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3mu.ru/wp-content/uploads/2015/10/tablitsa-Mendeleeva-A3-formata.jpg"/>
          <p:cNvPicPr>
            <a:picLocks noChangeAspect="1" noChangeArrowheads="1"/>
          </p:cNvPicPr>
          <p:nvPr/>
        </p:nvPicPr>
        <p:blipFill>
          <a:blip r:embed="rId2" cstate="print"/>
          <a:srcRect/>
          <a:stretch>
            <a:fillRect/>
          </a:stretch>
        </p:blipFill>
        <p:spPr bwMode="auto">
          <a:xfrm>
            <a:off x="251520" y="260648"/>
            <a:ext cx="8708493" cy="6165305"/>
          </a:xfrm>
          <a:prstGeom prst="rect">
            <a:avLst/>
          </a:prstGeom>
          <a:noFill/>
        </p:spPr>
      </p:pic>
      <p:sp>
        <p:nvSpPr>
          <p:cNvPr id="3" name="Прямоугольник 2"/>
          <p:cNvSpPr/>
          <p:nvPr/>
        </p:nvSpPr>
        <p:spPr>
          <a:xfrm>
            <a:off x="1115616" y="5229200"/>
            <a:ext cx="5328592" cy="288032"/>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4" name="Прямоугольник 3"/>
          <p:cNvSpPr/>
          <p:nvPr/>
        </p:nvSpPr>
        <p:spPr>
          <a:xfrm>
            <a:off x="1115616" y="2204864"/>
            <a:ext cx="5328592" cy="360040"/>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3mu.ru/wp-content/uploads/2015/10/tablitsa-Mendeleeva-A3-formata.jpg"/>
          <p:cNvPicPr>
            <a:picLocks noChangeAspect="1" noChangeArrowheads="1"/>
          </p:cNvPicPr>
          <p:nvPr/>
        </p:nvPicPr>
        <p:blipFill>
          <a:blip r:embed="rId2" cstate="print"/>
          <a:srcRect/>
          <a:stretch>
            <a:fillRect/>
          </a:stretch>
        </p:blipFill>
        <p:spPr bwMode="auto">
          <a:xfrm>
            <a:off x="251520" y="332656"/>
            <a:ext cx="8708493" cy="6165305"/>
          </a:xfrm>
          <a:prstGeom prst="rect">
            <a:avLst/>
          </a:prstGeom>
          <a:noFill/>
        </p:spPr>
      </p:pic>
      <p:sp>
        <p:nvSpPr>
          <p:cNvPr id="3" name="Прямоугольник 2"/>
          <p:cNvSpPr/>
          <p:nvPr/>
        </p:nvSpPr>
        <p:spPr>
          <a:xfrm>
            <a:off x="3347864" y="2276872"/>
            <a:ext cx="3096344" cy="360040"/>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4" name="Прямоугольник 3"/>
          <p:cNvSpPr/>
          <p:nvPr/>
        </p:nvSpPr>
        <p:spPr>
          <a:xfrm>
            <a:off x="3347864" y="5517232"/>
            <a:ext cx="3024336" cy="216024"/>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467544" y="2564904"/>
            <a:ext cx="8229600" cy="1143000"/>
          </a:xfrm>
        </p:spPr>
        <p:txBody>
          <a:bodyPr>
            <a:normAutofit fontScale="90000"/>
          </a:bodyPr>
          <a:lstStyle/>
          <a:p>
            <a:pPr lvl="0"/>
            <a:r>
              <a:rPr lang="ru-RU" dirty="0" smtClean="0"/>
              <a:t>Начиная с элемента натрия наблюдается повторяемость свойств элементов предыдущего </a:t>
            </a:r>
            <a:r>
              <a:rPr lang="ru-RU" dirty="0" smtClean="0"/>
              <a:t>ряда</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3mu.ru/wp-content/uploads/2015/10/tablitsa-Mendeleeva-A3-formata.jpg"/>
          <p:cNvPicPr>
            <a:picLocks noChangeAspect="1" noChangeArrowheads="1"/>
          </p:cNvPicPr>
          <p:nvPr/>
        </p:nvPicPr>
        <p:blipFill>
          <a:blip r:embed="rId2" cstate="print"/>
          <a:srcRect/>
          <a:stretch>
            <a:fillRect/>
          </a:stretch>
        </p:blipFill>
        <p:spPr bwMode="auto">
          <a:xfrm>
            <a:off x="251520" y="332656"/>
            <a:ext cx="8708493" cy="6165305"/>
          </a:xfrm>
          <a:prstGeom prst="rect">
            <a:avLst/>
          </a:prstGeom>
          <a:noFill/>
        </p:spPr>
      </p:pic>
      <p:sp>
        <p:nvSpPr>
          <p:cNvPr id="3" name="Прямоугольник 2"/>
          <p:cNvSpPr/>
          <p:nvPr/>
        </p:nvSpPr>
        <p:spPr>
          <a:xfrm>
            <a:off x="1115616" y="2276872"/>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4" name="Прямоугольник 3"/>
          <p:cNvSpPr/>
          <p:nvPr/>
        </p:nvSpPr>
        <p:spPr>
          <a:xfrm>
            <a:off x="1115616" y="1916832"/>
            <a:ext cx="792088" cy="360040"/>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5" name="Прямоугольник 4"/>
          <p:cNvSpPr/>
          <p:nvPr/>
        </p:nvSpPr>
        <p:spPr>
          <a:xfrm>
            <a:off x="1907704" y="2276872"/>
            <a:ext cx="720080"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6" name="Прямоугольник 5"/>
          <p:cNvSpPr/>
          <p:nvPr/>
        </p:nvSpPr>
        <p:spPr>
          <a:xfrm>
            <a:off x="1907704" y="1916832"/>
            <a:ext cx="720080" cy="360040"/>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7" name="Прямоугольник 6"/>
          <p:cNvSpPr/>
          <p:nvPr/>
        </p:nvSpPr>
        <p:spPr>
          <a:xfrm>
            <a:off x="2627784" y="2276872"/>
            <a:ext cx="720080"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8" name="Прямоугольник 7"/>
          <p:cNvSpPr/>
          <p:nvPr/>
        </p:nvSpPr>
        <p:spPr>
          <a:xfrm>
            <a:off x="2627784" y="1916832"/>
            <a:ext cx="720080" cy="360040"/>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9" name="Прямоугольник 8"/>
          <p:cNvSpPr/>
          <p:nvPr/>
        </p:nvSpPr>
        <p:spPr>
          <a:xfrm>
            <a:off x="3419872" y="2276872"/>
            <a:ext cx="720080"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0" name="Прямоугольник 9"/>
          <p:cNvSpPr/>
          <p:nvPr/>
        </p:nvSpPr>
        <p:spPr>
          <a:xfrm>
            <a:off x="3419872" y="1916832"/>
            <a:ext cx="720080" cy="360040"/>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1" name="Прямоугольник 10"/>
          <p:cNvSpPr/>
          <p:nvPr/>
        </p:nvSpPr>
        <p:spPr>
          <a:xfrm>
            <a:off x="4139952" y="2276872"/>
            <a:ext cx="151216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2" name="Прямоугольник 11"/>
          <p:cNvSpPr/>
          <p:nvPr/>
        </p:nvSpPr>
        <p:spPr>
          <a:xfrm>
            <a:off x="6444208" y="1916832"/>
            <a:ext cx="720080" cy="720080"/>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heckerboard(across)">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heckerboard(across)">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checkerboard(across)">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checkerboard(across)">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467544" y="2996952"/>
            <a:ext cx="8229600" cy="1143000"/>
          </a:xfrm>
        </p:spPr>
        <p:txBody>
          <a:bodyPr>
            <a:normAutofit fontScale="90000"/>
          </a:bodyPr>
          <a:lstStyle/>
          <a:p>
            <a:r>
              <a:rPr lang="ru-RU" dirty="0" smtClean="0"/>
              <a:t>Заметив, что свойства элементов повторяются через определенный </a:t>
            </a:r>
            <a:br>
              <a:rPr lang="ru-RU" dirty="0" smtClean="0"/>
            </a:br>
            <a:r>
              <a:rPr lang="ru-RU" dirty="0" smtClean="0"/>
              <a:t>промежуток – период, Дмитрий Иванович расположил их друг под другом.</a:t>
            </a:r>
            <a:br>
              <a:rPr lang="ru-RU" dirty="0" smtClean="0"/>
            </a:br>
            <a:r>
              <a:rPr lang="ru-RU" dirty="0" smtClean="0"/>
              <a:t>При таком расположении элементов всех периодов получается </a:t>
            </a:r>
            <a:r>
              <a:rPr lang="ru-RU" dirty="0" smtClean="0"/>
              <a:t/>
            </a:r>
            <a:br>
              <a:rPr lang="ru-RU" dirty="0" smtClean="0"/>
            </a:br>
            <a:r>
              <a:rPr lang="ru-RU" u="sng" dirty="0" smtClean="0"/>
              <a:t>таблица </a:t>
            </a:r>
            <a:r>
              <a:rPr lang="ru-RU" u="sng" dirty="0" smtClean="0"/>
              <a:t>химических элементов </a:t>
            </a:r>
            <a:r>
              <a:rPr lang="ru-RU" u="sng" dirty="0" smtClean="0"/>
              <a:t/>
            </a:r>
            <a:br>
              <a:rPr lang="ru-RU" u="sng" dirty="0" smtClean="0"/>
            </a:br>
            <a:r>
              <a:rPr lang="ru-RU" u="sng" dirty="0" smtClean="0"/>
              <a:t>Д.И</a:t>
            </a:r>
            <a:r>
              <a:rPr lang="ru-RU" u="sng" dirty="0" smtClean="0"/>
              <a:t>. Менделеева</a:t>
            </a:r>
            <a:endParaRPr lang="ru-RU" u="sng"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p:txBody>
          <a:bodyPr/>
          <a:lstStyle/>
          <a:p>
            <a:endParaRPr lang="ru-RU"/>
          </a:p>
        </p:txBody>
      </p:sp>
      <p:pic>
        <p:nvPicPr>
          <p:cNvPr id="5" name="Picture 2" descr="http://3mu.ru/wp-content/uploads/2015/10/tablitsa-Mendeleeva-A3-formata.jpg"/>
          <p:cNvPicPr>
            <a:picLocks noChangeAspect="1" noChangeArrowheads="1"/>
          </p:cNvPicPr>
          <p:nvPr/>
        </p:nvPicPr>
        <p:blipFill>
          <a:blip r:embed="rId3" cstate="print"/>
          <a:srcRect/>
          <a:stretch>
            <a:fillRect/>
          </a:stretch>
        </p:blipFill>
        <p:spPr bwMode="auto">
          <a:xfrm>
            <a:off x="0" y="332656"/>
            <a:ext cx="9144000" cy="6343372"/>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p:txBody>
          <a:bodyPr/>
          <a:lstStyle/>
          <a:p>
            <a:endParaRPr lang="ru-RU"/>
          </a:p>
        </p:txBody>
      </p:sp>
      <p:pic>
        <p:nvPicPr>
          <p:cNvPr id="5" name="Picture 2" descr="http://3mu.ru/wp-content/uploads/2015/10/tablitsa-Mendeleeva-A3-formata.jpg"/>
          <p:cNvPicPr>
            <a:picLocks noChangeAspect="1" noChangeArrowheads="1"/>
          </p:cNvPicPr>
          <p:nvPr/>
        </p:nvPicPr>
        <p:blipFill>
          <a:blip r:embed="rId3" cstate="print"/>
          <a:srcRect/>
          <a:stretch>
            <a:fillRect/>
          </a:stretch>
        </p:blipFill>
        <p:spPr bwMode="auto">
          <a:xfrm>
            <a:off x="0" y="332656"/>
            <a:ext cx="9144000" cy="6343372"/>
          </a:xfrm>
          <a:prstGeom prst="rect">
            <a:avLst/>
          </a:prstGeom>
          <a:noFill/>
        </p:spPr>
      </p:pic>
      <p:sp>
        <p:nvSpPr>
          <p:cNvPr id="6" name="Прямоугольник 5"/>
          <p:cNvSpPr/>
          <p:nvPr/>
        </p:nvSpPr>
        <p:spPr>
          <a:xfrm>
            <a:off x="251520" y="1556792"/>
            <a:ext cx="648072" cy="115212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7" name="Прямоугольник 6"/>
          <p:cNvSpPr/>
          <p:nvPr/>
        </p:nvSpPr>
        <p:spPr>
          <a:xfrm>
            <a:off x="251520" y="2708920"/>
            <a:ext cx="648072" cy="2736304"/>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p:txBody>
          <a:bodyPr/>
          <a:lstStyle/>
          <a:p>
            <a:endParaRPr lang="ru-RU"/>
          </a:p>
        </p:txBody>
      </p:sp>
      <p:pic>
        <p:nvPicPr>
          <p:cNvPr id="5" name="Picture 2" descr="http://3mu.ru/wp-content/uploads/2015/10/tablitsa-Mendeleeva-A3-formata.jpg"/>
          <p:cNvPicPr>
            <a:picLocks noChangeAspect="1" noChangeArrowheads="1"/>
          </p:cNvPicPr>
          <p:nvPr/>
        </p:nvPicPr>
        <p:blipFill>
          <a:blip r:embed="rId3" cstate="print"/>
          <a:srcRect/>
          <a:stretch>
            <a:fillRect/>
          </a:stretch>
        </p:blipFill>
        <p:spPr bwMode="auto">
          <a:xfrm>
            <a:off x="0" y="260648"/>
            <a:ext cx="9144000" cy="6343372"/>
          </a:xfrm>
          <a:prstGeom prst="rect">
            <a:avLst/>
          </a:prstGeom>
          <a:noFill/>
        </p:spPr>
      </p:pic>
      <p:sp>
        <p:nvSpPr>
          <p:cNvPr id="6" name="Прямоугольник 5"/>
          <p:cNvSpPr/>
          <p:nvPr/>
        </p:nvSpPr>
        <p:spPr>
          <a:xfrm>
            <a:off x="899592" y="1844824"/>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7" name="Прямоугольник 6"/>
          <p:cNvSpPr/>
          <p:nvPr/>
        </p:nvSpPr>
        <p:spPr>
          <a:xfrm>
            <a:off x="899592" y="2204864"/>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8" name="Прямоугольник 7"/>
          <p:cNvSpPr/>
          <p:nvPr/>
        </p:nvSpPr>
        <p:spPr>
          <a:xfrm>
            <a:off x="899592" y="2636912"/>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9" name="Прямоугольник 8"/>
          <p:cNvSpPr/>
          <p:nvPr/>
        </p:nvSpPr>
        <p:spPr>
          <a:xfrm>
            <a:off x="899592" y="3429000"/>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0" name="Прямоугольник 9"/>
          <p:cNvSpPr/>
          <p:nvPr/>
        </p:nvSpPr>
        <p:spPr>
          <a:xfrm>
            <a:off x="899592" y="4221088"/>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1" name="Прямоугольник 10"/>
          <p:cNvSpPr/>
          <p:nvPr/>
        </p:nvSpPr>
        <p:spPr>
          <a:xfrm>
            <a:off x="899592" y="5013176"/>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2" name="Прямоугольник 11"/>
          <p:cNvSpPr/>
          <p:nvPr/>
        </p:nvSpPr>
        <p:spPr>
          <a:xfrm>
            <a:off x="6516216" y="1484784"/>
            <a:ext cx="792088" cy="115212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3" name="Прямоугольник 12"/>
          <p:cNvSpPr/>
          <p:nvPr/>
        </p:nvSpPr>
        <p:spPr>
          <a:xfrm>
            <a:off x="6516216" y="3068960"/>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4" name="Прямоугольник 13"/>
          <p:cNvSpPr/>
          <p:nvPr/>
        </p:nvSpPr>
        <p:spPr>
          <a:xfrm>
            <a:off x="6516216" y="3861048"/>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Прямоугольник 14"/>
          <p:cNvSpPr/>
          <p:nvPr/>
        </p:nvSpPr>
        <p:spPr>
          <a:xfrm>
            <a:off x="6516216" y="1484784"/>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6" name="Прямоугольник 15"/>
          <p:cNvSpPr/>
          <p:nvPr/>
        </p:nvSpPr>
        <p:spPr>
          <a:xfrm>
            <a:off x="6516216" y="4653136"/>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heckerboard(across)">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checkerboard(across)">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checkerboard(across)">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checkerboard(across)">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checkerboard(across)">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checkerboard(across)">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5004048" y="5661248"/>
            <a:ext cx="3610744" cy="994122"/>
          </a:xfrm>
        </p:spPr>
        <p:txBody>
          <a:bodyPr>
            <a:normAutofit/>
          </a:bodyPr>
          <a:lstStyle/>
          <a:p>
            <a:r>
              <a:rPr lang="ru-RU" sz="2000" b="1" dirty="0" smtClean="0"/>
              <a:t>Дмитрий Иванович Менделеев</a:t>
            </a:r>
            <a:endParaRPr lang="ru-RU" sz="2000" b="1" dirty="0"/>
          </a:p>
        </p:txBody>
      </p:sp>
      <p:pic>
        <p:nvPicPr>
          <p:cNvPr id="40962" name="Picture 2" descr="https://cont.ws/uploads/pic/2018/8/%D0%9B%D0%BE%D0%BC%D0%BE%D0%BD%D0%BE%D1%81%D0%BE%D0%B2%20%281%29.jpg"/>
          <p:cNvPicPr>
            <a:picLocks noChangeAspect="1" noChangeArrowheads="1"/>
          </p:cNvPicPr>
          <p:nvPr/>
        </p:nvPicPr>
        <p:blipFill>
          <a:blip r:embed="rId3" cstate="print"/>
          <a:srcRect/>
          <a:stretch>
            <a:fillRect/>
          </a:stretch>
        </p:blipFill>
        <p:spPr bwMode="auto">
          <a:xfrm>
            <a:off x="4788024" y="692696"/>
            <a:ext cx="4034229" cy="4869160"/>
          </a:xfrm>
          <a:prstGeom prst="rect">
            <a:avLst/>
          </a:prstGeom>
          <a:noFill/>
        </p:spPr>
      </p:pic>
      <p:pic>
        <p:nvPicPr>
          <p:cNvPr id="40964" name="Picture 4" descr="https://avatars.mds.yandex.net/get-zen_doc/1112142/pub_5c61378e53ed6f00ad78e791_5c6148ba56acc900ad344f46/scale_1200"/>
          <p:cNvPicPr>
            <a:picLocks noChangeAspect="1" noChangeArrowheads="1"/>
          </p:cNvPicPr>
          <p:nvPr/>
        </p:nvPicPr>
        <p:blipFill>
          <a:blip r:embed="rId4" cstate="print"/>
          <a:srcRect/>
          <a:stretch>
            <a:fillRect/>
          </a:stretch>
        </p:blipFill>
        <p:spPr bwMode="auto">
          <a:xfrm>
            <a:off x="251520" y="692696"/>
            <a:ext cx="4284213" cy="4104456"/>
          </a:xfrm>
          <a:prstGeom prst="rect">
            <a:avLst/>
          </a:prstGeom>
          <a:noFill/>
        </p:spPr>
      </p:pic>
      <p:sp>
        <p:nvSpPr>
          <p:cNvPr id="7" name="Прямоугольник 6"/>
          <p:cNvSpPr/>
          <p:nvPr/>
        </p:nvSpPr>
        <p:spPr>
          <a:xfrm>
            <a:off x="251520" y="5085184"/>
            <a:ext cx="4572000" cy="1015663"/>
          </a:xfrm>
          <a:prstGeom prst="rect">
            <a:avLst/>
          </a:prstGeom>
        </p:spPr>
        <p:txBody>
          <a:bodyPr>
            <a:spAutoFit/>
          </a:bodyPr>
          <a:lstStyle/>
          <a:p>
            <a:r>
              <a:rPr lang="ru-RU" sz="2000" b="1" dirty="0" smtClean="0"/>
              <a:t>Рукопись </a:t>
            </a:r>
            <a:r>
              <a:rPr lang="ru-RU" sz="2000" b="1" dirty="0" smtClean="0"/>
              <a:t>«Опыта системы элементов, основанной на их атомном весе и химическом сходстве». </a:t>
            </a:r>
            <a:endParaRPr lang="ru-RU" sz="20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p:txBody>
          <a:bodyPr/>
          <a:lstStyle/>
          <a:p>
            <a:endParaRPr lang="ru-RU"/>
          </a:p>
        </p:txBody>
      </p:sp>
      <p:pic>
        <p:nvPicPr>
          <p:cNvPr id="5" name="Picture 2" descr="http://3mu.ru/wp-content/uploads/2015/10/tablitsa-Mendeleeva-A3-formata.jpg"/>
          <p:cNvPicPr>
            <a:picLocks noChangeAspect="1" noChangeArrowheads="1"/>
          </p:cNvPicPr>
          <p:nvPr/>
        </p:nvPicPr>
        <p:blipFill>
          <a:blip r:embed="rId3" cstate="print"/>
          <a:srcRect/>
          <a:stretch>
            <a:fillRect/>
          </a:stretch>
        </p:blipFill>
        <p:spPr bwMode="auto">
          <a:xfrm>
            <a:off x="0" y="332656"/>
            <a:ext cx="9144000" cy="6343372"/>
          </a:xfrm>
          <a:prstGeom prst="rect">
            <a:avLst/>
          </a:prstGeom>
          <a:noFill/>
        </p:spPr>
      </p:pic>
      <p:sp>
        <p:nvSpPr>
          <p:cNvPr id="6" name="Прямоугольник 5"/>
          <p:cNvSpPr/>
          <p:nvPr/>
        </p:nvSpPr>
        <p:spPr>
          <a:xfrm>
            <a:off x="899592" y="1340768"/>
            <a:ext cx="360040" cy="216024"/>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7" name="Прямоугольник 6"/>
          <p:cNvSpPr/>
          <p:nvPr/>
        </p:nvSpPr>
        <p:spPr>
          <a:xfrm>
            <a:off x="1403648" y="1340768"/>
            <a:ext cx="360040" cy="216024"/>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395536" y="2852936"/>
            <a:ext cx="8229600" cy="1143000"/>
          </a:xfrm>
        </p:spPr>
        <p:txBody>
          <a:bodyPr>
            <a:normAutofit fontScale="90000"/>
          </a:bodyPr>
          <a:lstStyle/>
          <a:p>
            <a:r>
              <a:rPr lang="ru-RU" dirty="0" smtClean="0"/>
              <a:t>Следует учитывать, что в состав главных подгрупп (А) входят элементы как малых, так и больших периодов, т.е они начинаются или с 1 или со 2 го периода</a:t>
            </a:r>
            <a:br>
              <a:rPr lang="ru-RU" dirty="0" smtClean="0"/>
            </a:br>
            <a:r>
              <a:rPr lang="ru-RU" dirty="0" smtClean="0"/>
              <a:t>В состав побочных подгрупп входят элементы только больших периодов.</a:t>
            </a:r>
            <a:br>
              <a:rPr lang="ru-RU" dirty="0" smtClean="0"/>
            </a:b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p:txBody>
          <a:bodyPr/>
          <a:lstStyle/>
          <a:p>
            <a:endParaRPr lang="ru-RU"/>
          </a:p>
        </p:txBody>
      </p:sp>
      <p:pic>
        <p:nvPicPr>
          <p:cNvPr id="5" name="Picture 2" descr="http://3mu.ru/wp-content/uploads/2015/10/tablitsa-Mendeleeva-A3-formata.jpg"/>
          <p:cNvPicPr>
            <a:picLocks noChangeAspect="1" noChangeArrowheads="1"/>
          </p:cNvPicPr>
          <p:nvPr/>
        </p:nvPicPr>
        <p:blipFill>
          <a:blip r:embed="rId3" cstate="print"/>
          <a:srcRect/>
          <a:stretch>
            <a:fillRect/>
          </a:stretch>
        </p:blipFill>
        <p:spPr bwMode="auto">
          <a:xfrm>
            <a:off x="0" y="332656"/>
            <a:ext cx="9144000" cy="6343372"/>
          </a:xfrm>
          <a:prstGeom prst="rect">
            <a:avLst/>
          </a:prstGeom>
          <a:noFill/>
        </p:spPr>
      </p:pic>
      <p:sp>
        <p:nvSpPr>
          <p:cNvPr id="6" name="Прямоугольник 5"/>
          <p:cNvSpPr/>
          <p:nvPr/>
        </p:nvSpPr>
        <p:spPr>
          <a:xfrm>
            <a:off x="899592" y="1340768"/>
            <a:ext cx="360040" cy="216024"/>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7" name="Прямоугольник 6"/>
          <p:cNvSpPr/>
          <p:nvPr/>
        </p:nvSpPr>
        <p:spPr>
          <a:xfrm>
            <a:off x="323528" y="1628800"/>
            <a:ext cx="504056" cy="360040"/>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8" name="Прямоугольник 7"/>
          <p:cNvSpPr/>
          <p:nvPr/>
        </p:nvSpPr>
        <p:spPr>
          <a:xfrm>
            <a:off x="899592" y="1556792"/>
            <a:ext cx="792088" cy="1584176"/>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9" name="Прямоугольник 8"/>
          <p:cNvSpPr/>
          <p:nvPr/>
        </p:nvSpPr>
        <p:spPr>
          <a:xfrm>
            <a:off x="899592" y="3501008"/>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0" name="Прямоугольник 9"/>
          <p:cNvSpPr/>
          <p:nvPr/>
        </p:nvSpPr>
        <p:spPr>
          <a:xfrm>
            <a:off x="899592" y="4293096"/>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1" name="Прямоугольник 10"/>
          <p:cNvSpPr/>
          <p:nvPr/>
        </p:nvSpPr>
        <p:spPr>
          <a:xfrm>
            <a:off x="899592" y="5085184"/>
            <a:ext cx="792088" cy="432048"/>
          </a:xfrm>
          <a:prstGeom prst="rect">
            <a:avLst/>
          </a:prstGeom>
          <a:noFill/>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2" name="Прямоугольник 11"/>
          <p:cNvSpPr/>
          <p:nvPr/>
        </p:nvSpPr>
        <p:spPr>
          <a:xfrm>
            <a:off x="1403648" y="1340768"/>
            <a:ext cx="351656" cy="207640"/>
          </a:xfrm>
          <a:prstGeom prst="rect">
            <a:avLst/>
          </a:prstGeom>
          <a:noFill/>
          <a:ln w="571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4" name="Прямоугольник 13"/>
          <p:cNvSpPr/>
          <p:nvPr/>
        </p:nvSpPr>
        <p:spPr>
          <a:xfrm>
            <a:off x="395536" y="2996952"/>
            <a:ext cx="360040" cy="360040"/>
          </a:xfrm>
          <a:prstGeom prst="rect">
            <a:avLst/>
          </a:prstGeom>
          <a:noFill/>
          <a:ln w="571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5" name="Прямоугольник 14"/>
          <p:cNvSpPr/>
          <p:nvPr/>
        </p:nvSpPr>
        <p:spPr>
          <a:xfrm>
            <a:off x="899592" y="3140968"/>
            <a:ext cx="792088" cy="360040"/>
          </a:xfrm>
          <a:prstGeom prst="rect">
            <a:avLst/>
          </a:prstGeom>
          <a:noFill/>
          <a:ln w="571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6" name="Прямоугольник 15"/>
          <p:cNvSpPr/>
          <p:nvPr/>
        </p:nvSpPr>
        <p:spPr>
          <a:xfrm>
            <a:off x="899592" y="3933056"/>
            <a:ext cx="792088" cy="360040"/>
          </a:xfrm>
          <a:prstGeom prst="rect">
            <a:avLst/>
          </a:prstGeom>
          <a:noFill/>
          <a:ln w="571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17" name="Прямоугольник 16"/>
          <p:cNvSpPr/>
          <p:nvPr/>
        </p:nvSpPr>
        <p:spPr>
          <a:xfrm>
            <a:off x="899592" y="4725144"/>
            <a:ext cx="792088" cy="360040"/>
          </a:xfrm>
          <a:prstGeom prst="rect">
            <a:avLst/>
          </a:prstGeom>
          <a:noFill/>
          <a:ln w="5715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checkerboard(across)">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checkerboard(across)">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checkerboard(across)">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checkerboard(across)">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checkerboard(across)">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checkerboard(across)">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checkerboard(across)">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animBg="1"/>
      <p:bldP spid="15" grpId="0" animBg="1"/>
      <p:bldP spid="16"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323528" y="2852936"/>
            <a:ext cx="8229600" cy="1143000"/>
          </a:xfrm>
        </p:spPr>
        <p:txBody>
          <a:bodyPr>
            <a:normAutofit fontScale="90000"/>
          </a:bodyPr>
          <a:lstStyle/>
          <a:p>
            <a:r>
              <a:rPr lang="ru-RU" sz="3600" b="1" dirty="0" smtClean="0"/>
              <a:t>Для элементов, объединенных в одну группу, характерны следующие закономерности</a:t>
            </a:r>
            <a:r>
              <a:rPr lang="ru-RU" sz="3600" dirty="0" smtClean="0"/>
              <a:t/>
            </a:r>
            <a:br>
              <a:rPr lang="ru-RU" sz="3600" dirty="0" smtClean="0"/>
            </a:br>
            <a:r>
              <a:rPr lang="ru-RU" sz="3600" dirty="0" smtClean="0"/>
              <a:t>У элементов главных подгрупп высшая валентность, как правило, равна номеру группы. </a:t>
            </a:r>
            <a:r>
              <a:rPr lang="ru-RU" sz="3600" dirty="0" smtClean="0"/>
              <a:t>Из </a:t>
            </a:r>
            <a:r>
              <a:rPr lang="ru-RU" sz="3600" dirty="0" smtClean="0"/>
              <a:t>исключений этого правила являются кислород (его валентность всегда равна II) ,</a:t>
            </a:r>
            <a:r>
              <a:rPr lang="ru-RU" sz="3600" dirty="0" smtClean="0"/>
              <a:t>фтор </a:t>
            </a:r>
            <a:r>
              <a:rPr lang="ru-RU" sz="3600" dirty="0" smtClean="0"/>
              <a:t>(высшая валентность которого – </a:t>
            </a:r>
            <a:r>
              <a:rPr lang="ru-RU" sz="3600" dirty="0" smtClean="0"/>
              <a:t>I) и азот</a:t>
            </a:r>
            <a:r>
              <a:rPr lang="ru-RU" sz="3600" dirty="0" smtClean="0"/>
              <a:t>.</a:t>
            </a:r>
            <a:br>
              <a:rPr lang="ru-RU" sz="3600" dirty="0" smtClean="0"/>
            </a:br>
            <a:r>
              <a:rPr lang="ru-RU" sz="3600" dirty="0" smtClean="0"/>
              <a:t>В главных подгруппах сверху вниз металлические свойства усиливаются, неметаллические свойства ослабляются.</a:t>
            </a:r>
            <a:br>
              <a:rPr lang="ru-RU" sz="3600" dirty="0" smtClean="0"/>
            </a:br>
            <a:endParaRPr lang="ru-RU" sz="3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395536" y="3284984"/>
            <a:ext cx="8229600" cy="1143000"/>
          </a:xfrm>
        </p:spPr>
        <p:txBody>
          <a:bodyPr>
            <a:normAutofit fontScale="90000"/>
          </a:bodyPr>
          <a:lstStyle/>
          <a:p>
            <a:r>
              <a:rPr lang="ru-RU" sz="3600" dirty="0" smtClean="0"/>
              <a:t>2019 год - Международный год Периодической таблицы химических элементов прошел под эгидой ЮНЕСКО во многих странах мира - России, Франции, Германии, Испании, США, Японии, ЮАР, Индии, Великобритании и др. В  рамках Года таблицы были проведены выставки, фестивали, конференции, презентации, творческие конкурсы, викторины, посвященные 150-летию открытия Дмитрием Ивановичем Менделеевым Периодического закона химических </a:t>
            </a:r>
            <a:r>
              <a:rPr lang="ru-RU" sz="3600" dirty="0" smtClean="0"/>
              <a:t>элементов</a:t>
            </a:r>
            <a:r>
              <a:rPr lang="ru-RU" dirty="0" smtClean="0"/>
              <a:t/>
            </a:r>
            <a:br>
              <a:rPr lang="ru-RU" dirty="0" smtClean="0"/>
            </a:br>
            <a:r>
              <a:rPr lang="ru-RU" dirty="0" smtClean="0"/>
              <a:t> </a:t>
            </a:r>
            <a:br>
              <a:rPr lang="ru-RU" dirty="0" smtClean="0"/>
            </a:br>
            <a:endParaRPr lang="ru-RU"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467544" y="2924944"/>
            <a:ext cx="8229600" cy="1143000"/>
          </a:xfrm>
        </p:spPr>
        <p:txBody>
          <a:bodyPr>
            <a:normAutofit fontScale="90000"/>
          </a:bodyPr>
          <a:lstStyle/>
          <a:p>
            <a:r>
              <a:rPr lang="ru-RU" dirty="0" smtClean="0"/>
              <a:t>Домашним заданием  будет изучить параграфы 50-51, а также выполнить упражнения на стр. 176 упр.1-2 , тесты и  на стр.180 упр.1-3, тесты.</a:t>
            </a:r>
            <a:br>
              <a:rPr lang="ru-RU" dirty="0" smtClean="0"/>
            </a:b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323528" y="2780928"/>
            <a:ext cx="8229600" cy="1143000"/>
          </a:xfrm>
        </p:spPr>
        <p:txBody>
          <a:bodyPr>
            <a:normAutofit fontScale="90000"/>
          </a:bodyPr>
          <a:lstStyle/>
          <a:p>
            <a:r>
              <a:rPr lang="ru-RU" sz="3100" dirty="0" smtClean="0"/>
              <a:t>К середине XIX в. знаний о химических </a:t>
            </a:r>
            <a:r>
              <a:rPr lang="ru-RU" sz="3100" dirty="0" smtClean="0"/>
              <a:t>элементах стало </a:t>
            </a:r>
            <a:r>
              <a:rPr lang="ru-RU" sz="3100" dirty="0" smtClean="0"/>
              <a:t>достаточно, </a:t>
            </a:r>
            <a:r>
              <a:rPr lang="ru-RU" sz="3100" dirty="0" smtClean="0"/>
              <a:t>а </a:t>
            </a:r>
            <a:r>
              <a:rPr lang="ru-RU" sz="3100" dirty="0" smtClean="0"/>
              <a:t>число элементов </a:t>
            </a:r>
            <a:r>
              <a:rPr lang="ru-RU" sz="3100" dirty="0" smtClean="0"/>
              <a:t>возросло настолько</a:t>
            </a:r>
            <a:r>
              <a:rPr lang="ru-RU" sz="3100" dirty="0" smtClean="0"/>
              <a:t>, что в науке возникла естественная </a:t>
            </a:r>
            <a:br>
              <a:rPr lang="ru-RU" sz="3100" dirty="0" smtClean="0"/>
            </a:br>
            <a:r>
              <a:rPr lang="ru-RU" sz="3100" dirty="0" smtClean="0"/>
              <a:t>потребность в их классификации. Первые </a:t>
            </a:r>
            <a:r>
              <a:rPr lang="ru-RU" sz="3100" dirty="0" smtClean="0"/>
              <a:t>попытки классификации  элементов </a:t>
            </a:r>
            <a:r>
              <a:rPr lang="ru-RU" sz="3100" dirty="0" smtClean="0"/>
              <a:t>на металлы и </a:t>
            </a:r>
            <a:r>
              <a:rPr lang="ru-RU" sz="3100" dirty="0" smtClean="0"/>
              <a:t>неметаллы оказались </a:t>
            </a:r>
            <a:r>
              <a:rPr lang="ru-RU" sz="3100" dirty="0" smtClean="0"/>
              <a:t>несостоятельными. </a:t>
            </a:r>
            <a:br>
              <a:rPr lang="ru-RU" sz="3100" dirty="0" smtClean="0"/>
            </a:br>
            <a:r>
              <a:rPr lang="ru-RU" sz="3100" dirty="0" smtClean="0"/>
              <a:t>Предшественники Д.И. </a:t>
            </a:r>
            <a:r>
              <a:rPr lang="ru-RU" sz="3100" dirty="0" smtClean="0"/>
              <a:t>Менделеева  </a:t>
            </a:r>
            <a:br>
              <a:rPr lang="ru-RU" sz="3100" dirty="0" smtClean="0"/>
            </a:br>
            <a:r>
              <a:rPr lang="ru-RU" sz="3100" dirty="0" smtClean="0"/>
              <a:t> </a:t>
            </a:r>
            <a:r>
              <a:rPr lang="ru-RU" sz="3100" dirty="0" smtClean="0"/>
              <a:t>(И.В. </a:t>
            </a:r>
            <a:r>
              <a:rPr lang="ru-RU" sz="3100" dirty="0" err="1" smtClean="0"/>
              <a:t>Деберейнер</a:t>
            </a:r>
            <a:r>
              <a:rPr lang="ru-RU" sz="3100" dirty="0" smtClean="0"/>
              <a:t>, Дж.А. </a:t>
            </a:r>
            <a:r>
              <a:rPr lang="ru-RU" sz="3100" dirty="0" err="1" smtClean="0"/>
              <a:t>Ньюлендс</a:t>
            </a:r>
            <a:r>
              <a:rPr lang="ru-RU" sz="3100" dirty="0" smtClean="0"/>
              <a:t>, </a:t>
            </a:r>
            <a:br>
              <a:rPr lang="ru-RU" sz="3100" dirty="0" smtClean="0"/>
            </a:br>
            <a:r>
              <a:rPr lang="ru-RU" sz="3100" dirty="0" smtClean="0"/>
              <a:t>Л.Ю. Мейер) многое сделали для подготовки открытия периодического </a:t>
            </a:r>
            <a:br>
              <a:rPr lang="ru-RU" sz="3100" dirty="0" smtClean="0"/>
            </a:br>
            <a:r>
              <a:rPr lang="ru-RU" sz="3100" dirty="0" smtClean="0"/>
              <a:t>закона, но не смогли постичь истину.</a:t>
            </a:r>
            <a:br>
              <a:rPr lang="ru-RU" sz="3100" dirty="0" smtClean="0"/>
            </a:br>
            <a:endParaRPr lang="ru-RU" sz="31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323528" y="2996952"/>
            <a:ext cx="8229600" cy="1143000"/>
          </a:xfrm>
        </p:spPr>
        <p:txBody>
          <a:bodyPr>
            <a:normAutofit fontScale="90000"/>
          </a:bodyPr>
          <a:lstStyle/>
          <a:p>
            <a:r>
              <a:rPr lang="ru-RU" sz="3600" dirty="0" smtClean="0"/>
              <a:t>Ко времени открытия  Периодического закона было известно 63 </a:t>
            </a:r>
            <a:r>
              <a:rPr lang="ru-RU" sz="3600" dirty="0" smtClean="0"/>
              <a:t>химических элемента</a:t>
            </a:r>
            <a:r>
              <a:rPr lang="ru-RU" sz="3600" dirty="0" smtClean="0"/>
              <a:t>, </a:t>
            </a:r>
            <a:r>
              <a:rPr lang="ru-RU" sz="3600" dirty="0" smtClean="0"/>
              <a:t> существовало </a:t>
            </a:r>
            <a:r>
              <a:rPr lang="ru-RU" sz="3600" dirty="0" smtClean="0"/>
              <a:t>около 50 различных классификаций. Большинство ученых </a:t>
            </a:r>
            <a:br>
              <a:rPr lang="ru-RU" sz="3600" dirty="0" smtClean="0"/>
            </a:br>
            <a:r>
              <a:rPr lang="ru-RU" sz="3600" dirty="0" smtClean="0"/>
              <a:t>сравнивали между собой только сходные по свойствам элементы, поэтому не смогли открыть закон. Менделеев же сравнивал между собой все, в том числе и несходные элементы. </a:t>
            </a: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323528" y="2636912"/>
            <a:ext cx="8229600" cy="1143000"/>
          </a:xfrm>
        </p:spPr>
        <p:txBody>
          <a:bodyPr>
            <a:normAutofit fontScale="90000"/>
          </a:bodyPr>
          <a:lstStyle/>
          <a:p>
            <a:r>
              <a:rPr lang="ru-RU" sz="3100" dirty="0" smtClean="0">
                <a:latin typeface="Times New Roman" pitchFamily="18" charset="0"/>
                <a:cs typeface="Times New Roman" pitchFamily="18" charset="0"/>
              </a:rPr>
              <a:t>За основу классификации он взял относительную атомную массу и </a:t>
            </a:r>
            <a:r>
              <a:rPr lang="ru-RU" sz="3100" dirty="0" smtClean="0">
                <a:latin typeface="Times New Roman" pitchFamily="18" charset="0"/>
                <a:cs typeface="Times New Roman" pitchFamily="18" charset="0"/>
              </a:rPr>
              <a:t> свойства </a:t>
            </a:r>
            <a:r>
              <a:rPr lang="ru-RU" sz="3100" dirty="0" smtClean="0">
                <a:latin typeface="Times New Roman" pitchFamily="18" charset="0"/>
                <a:cs typeface="Times New Roman" pitchFamily="18" charset="0"/>
              </a:rPr>
              <a:t>химических элементов.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3100" dirty="0" smtClean="0">
                <a:latin typeface="Times New Roman" pitchFamily="18" charset="0"/>
                <a:cs typeface="Times New Roman" pitchFamily="18" charset="0"/>
              </a:rPr>
              <a:t>Как </a:t>
            </a:r>
            <a:r>
              <a:rPr lang="ru-RU" sz="3100" dirty="0" smtClean="0">
                <a:latin typeface="Times New Roman" pitchFamily="18" charset="0"/>
                <a:cs typeface="Times New Roman" pitchFamily="18" charset="0"/>
              </a:rPr>
              <a:t>же Менделеев пришел к своему открытию? </a:t>
            </a:r>
            <a:r>
              <a:rPr lang="ru-RU" sz="3100" dirty="0" smtClean="0">
                <a:latin typeface="Times New Roman" pitchFamily="18" charset="0"/>
                <a:cs typeface="Times New Roman" pitchFamily="18" charset="0"/>
              </a:rPr>
              <a:t/>
            </a:r>
            <a:br>
              <a:rPr lang="ru-RU" sz="3100" dirty="0" smtClean="0">
                <a:latin typeface="Times New Roman" pitchFamily="18" charset="0"/>
                <a:cs typeface="Times New Roman" pitchFamily="18" charset="0"/>
              </a:rPr>
            </a:br>
            <a:r>
              <a:rPr lang="ru-RU" sz="2700" dirty="0" smtClean="0"/>
              <a:t/>
            </a:r>
            <a:br>
              <a:rPr lang="ru-RU" sz="2700"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34817" name="Picture 1"/>
          <p:cNvPicPr>
            <a:picLocks noChangeAspect="1" noChangeArrowheads="1"/>
          </p:cNvPicPr>
          <p:nvPr/>
        </p:nvPicPr>
        <p:blipFill>
          <a:blip r:embed="rId3" cstate="print"/>
          <a:srcRect/>
          <a:stretch>
            <a:fillRect/>
          </a:stretch>
        </p:blipFill>
        <p:spPr bwMode="auto">
          <a:xfrm>
            <a:off x="0" y="2420888"/>
            <a:ext cx="9144000" cy="2349500"/>
          </a:xfrm>
          <a:prstGeom prst="rect">
            <a:avLst/>
          </a:prstGeom>
          <a:noFill/>
          <a:ln w="9525">
            <a:noFill/>
            <a:miter lim="800000"/>
            <a:headEnd/>
            <a:tailEnd/>
          </a:ln>
        </p:spPr>
      </p:pic>
      <p:sp>
        <p:nvSpPr>
          <p:cNvPr id="6" name="Прямоугольник 5"/>
          <p:cNvSpPr/>
          <p:nvPr/>
        </p:nvSpPr>
        <p:spPr>
          <a:xfrm>
            <a:off x="0" y="2492896"/>
            <a:ext cx="971600" cy="2232248"/>
          </a:xfrm>
          <a:prstGeom prst="rect">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
        <p:nvSpPr>
          <p:cNvPr id="7" name="Прямоугольник 6"/>
          <p:cNvSpPr/>
          <p:nvPr/>
        </p:nvSpPr>
        <p:spPr>
          <a:xfrm>
            <a:off x="971600" y="2492896"/>
            <a:ext cx="648072" cy="2232248"/>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1619672" y="2492896"/>
            <a:ext cx="7524328" cy="2232248"/>
          </a:xfrm>
          <a:prstGeom prst="rect">
            <a:avLst/>
          </a:prstGeom>
          <a:noFill/>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467544" y="2780928"/>
            <a:ext cx="8229600" cy="1143000"/>
          </a:xfrm>
        </p:spPr>
        <p:txBody>
          <a:bodyPr>
            <a:normAutofit fontScale="90000"/>
          </a:bodyPr>
          <a:lstStyle/>
          <a:p>
            <a:r>
              <a:rPr lang="ru-RU" dirty="0" smtClean="0"/>
              <a:t>В результате напряженного творческого труда он обнаружил в этой цепочке </a:t>
            </a:r>
            <a:br>
              <a:rPr lang="ru-RU" dirty="0" smtClean="0"/>
            </a:br>
            <a:r>
              <a:rPr lang="ru-RU" dirty="0" smtClean="0"/>
              <a:t>отрезки, в которых свойства химических элементов и образованных ими </a:t>
            </a:r>
            <a:br>
              <a:rPr lang="ru-RU" dirty="0" smtClean="0"/>
            </a:br>
            <a:r>
              <a:rPr lang="ru-RU" dirty="0" smtClean="0"/>
              <a:t>веществ изменялись сходным образом – </a:t>
            </a:r>
            <a:r>
              <a:rPr lang="ru-RU" u="sng" dirty="0" smtClean="0"/>
              <a:t>периодически</a:t>
            </a:r>
            <a:r>
              <a:rPr lang="ru-RU" dirty="0" smtClean="0"/>
              <a:t>.</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395536" y="3284984"/>
            <a:ext cx="8229600" cy="1143000"/>
          </a:xfrm>
        </p:spPr>
        <p:txBody>
          <a:bodyPr>
            <a:normAutofit fontScale="90000"/>
          </a:bodyPr>
          <a:lstStyle/>
          <a:p>
            <a:r>
              <a:rPr lang="ru-RU" sz="3600" dirty="0" smtClean="0"/>
              <a:t>На основании своих наблюдений 1 марта 1869 года Менделеев сделал  вывод </a:t>
            </a:r>
            <a:r>
              <a:rPr lang="ru-RU" sz="3600" dirty="0" smtClean="0"/>
              <a:t>– сформулировал </a:t>
            </a:r>
            <a:br>
              <a:rPr lang="ru-RU" sz="3600" dirty="0" smtClean="0"/>
            </a:br>
            <a:r>
              <a:rPr lang="ru-RU" dirty="0" smtClean="0"/>
              <a:t>Периодический </a:t>
            </a:r>
            <a:r>
              <a:rPr lang="ru-RU" dirty="0" smtClean="0"/>
              <a:t>закон</a:t>
            </a:r>
            <a:r>
              <a:rPr lang="ru-RU" dirty="0" smtClean="0"/>
              <a:t>:</a:t>
            </a:r>
            <a:br>
              <a:rPr lang="ru-RU" dirty="0" smtClean="0"/>
            </a:br>
            <a:r>
              <a:rPr lang="ru-RU" dirty="0" smtClean="0"/>
              <a:t> </a:t>
            </a:r>
            <a:r>
              <a:rPr lang="ru-RU" dirty="0" smtClean="0"/>
              <a:t>«Свойства простых тел, а также формы и свойства соединений элементов находятся в периодической зависимости от величины атомных весов элементов»</a:t>
            </a:r>
            <a:br>
              <a:rPr lang="ru-RU" dirty="0" smtClean="0"/>
            </a:b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descr="https://i.pinimg.com/originals/d4/5d/52/d45d52604ab4b262e0add13a226c8f75.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Заголовок 3"/>
          <p:cNvSpPr>
            <a:spLocks noGrp="1"/>
          </p:cNvSpPr>
          <p:nvPr>
            <p:ph type="title"/>
          </p:nvPr>
        </p:nvSpPr>
        <p:spPr>
          <a:xfrm>
            <a:off x="323528" y="2852936"/>
            <a:ext cx="8229600" cy="1143000"/>
          </a:xfrm>
        </p:spPr>
        <p:txBody>
          <a:bodyPr>
            <a:normAutofit fontScale="90000"/>
          </a:bodyPr>
          <a:lstStyle/>
          <a:p>
            <a:pPr lvl="0"/>
            <a:r>
              <a:rPr lang="ru-RU" dirty="0" smtClean="0"/>
              <a:t> В </a:t>
            </a:r>
            <a:r>
              <a:rPr lang="ru-RU" dirty="0" smtClean="0"/>
              <a:t>ряду от </a:t>
            </a:r>
            <a:r>
              <a:rPr lang="ru-RU" dirty="0" smtClean="0"/>
              <a:t>натрия  </a:t>
            </a:r>
            <a:r>
              <a:rPr lang="ru-RU" dirty="0" smtClean="0"/>
              <a:t>до </a:t>
            </a:r>
            <a:r>
              <a:rPr lang="ru-RU" dirty="0" smtClean="0"/>
              <a:t>хлора </a:t>
            </a:r>
            <a:r>
              <a:rPr lang="ru-RU" dirty="0" smtClean="0"/>
              <a:t>с возрастанием относительных атомных масс наблюдается постепенное ослабление металлических и усиление неметаллических свойств.</a:t>
            </a:r>
            <a:br>
              <a:rPr lang="ru-RU" dirty="0" smtClean="0"/>
            </a:b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1196</TotalTime>
  <Words>238</Words>
  <Application>Microsoft Office PowerPoint</Application>
  <PresentationFormat>Экран (4:3)</PresentationFormat>
  <Paragraphs>16</Paragraphs>
  <Slides>25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25</vt:i4>
      </vt:variant>
    </vt:vector>
  </HeadingPairs>
  <TitlesOfParts>
    <vt:vector size="26" baseType="lpstr">
      <vt:lpstr>Тема Office</vt:lpstr>
      <vt:lpstr>Периодический закон.  Периодическая система химических элементов</vt:lpstr>
      <vt:lpstr>Дмитрий Иванович Менделеев</vt:lpstr>
      <vt:lpstr>К середине XIX в. знаний о химических элементах стало достаточно, а число элементов возросло настолько, что в науке возникла естественная  потребность в их классификации. Первые попытки классификации  элементов на металлы и неметаллы оказались несостоятельными.  Предшественники Д.И. Менделеева    (И.В. Деберейнер, Дж.А. Ньюлендс,  Л.Ю. Мейер) многое сделали для подготовки открытия периодического  закона, но не смогли постичь истину. </vt:lpstr>
      <vt:lpstr>Ко времени открытия  Периодического закона было известно 63 химических элемента,  существовало около 50 различных классификаций. Большинство ученых  сравнивали между собой только сходные по свойствам элементы, поэтому не смогли открыть закон. Менделеев же сравнивал между собой все, в том числе и несходные элементы.  </vt:lpstr>
      <vt:lpstr>За основу классификации он взял относительную атомную массу и  свойства химических элементов.    Как же Менделеев пришел к своему открытию?    </vt:lpstr>
      <vt:lpstr>Слайд 6</vt:lpstr>
      <vt:lpstr>В результате напряженного творческого труда он обнаружил в этой цепочке  отрезки, в которых свойства химических элементов и образованных ими  веществ изменялись сходным образом – периодически.</vt:lpstr>
      <vt:lpstr>На основании своих наблюдений 1 марта 1869 года Менделеев сделал  вывод – сформулировал  Периодический закон:  «Свойства простых тел, а также формы и свойства соединений элементов находятся в периодической зависимости от величины атомных весов элементов» </vt:lpstr>
      <vt:lpstr> В ряду от натрия  до хлора с возрастанием относительных атомных масс наблюдается постепенное ослабление металлических и усиление неметаллических свойств. </vt:lpstr>
      <vt:lpstr>Слайд 10</vt:lpstr>
      <vt:lpstr>С возрастанием относительных атомных масс от натрия до хлора валентность в соединениях с кислородом увеличивается от 1 до 7.</vt:lpstr>
      <vt:lpstr>Слайд 12</vt:lpstr>
      <vt:lpstr>Слайд 13</vt:lpstr>
      <vt:lpstr>Начиная с элемента натрия наблюдается повторяемость свойств элементов предыдущего ряда </vt:lpstr>
      <vt:lpstr>Слайд 15</vt:lpstr>
      <vt:lpstr>Заметив, что свойства элементов повторяются через определенный  промежуток – период, Дмитрий Иванович расположил их друг под другом. При таком расположении элементов всех периодов получается  таблица химических элементов  Д.И. Менделеева</vt:lpstr>
      <vt:lpstr>Слайд 17</vt:lpstr>
      <vt:lpstr>Слайд 18</vt:lpstr>
      <vt:lpstr>Слайд 19</vt:lpstr>
      <vt:lpstr>Слайд 20</vt:lpstr>
      <vt:lpstr>Следует учитывать, что в состав главных подгрупп (А) входят элементы как малых, так и больших периодов, т.е они начинаются или с 1 или со 2 го периода В состав побочных подгрупп входят элементы только больших периодов. </vt:lpstr>
      <vt:lpstr>Слайд 22</vt:lpstr>
      <vt:lpstr>Для элементов, объединенных в одну группу, характерны следующие закономерности У элементов главных подгрупп высшая валентность, как правило, равна номеру группы. Из исключений этого правила являются кислород (его валентность всегда равна II) ,фтор (высшая валентность которого – I) и азот. В главных подгруппах сверху вниз металлические свойства усиливаются, неметаллические свойства ослабляются. </vt:lpstr>
      <vt:lpstr>2019 год - Международный год Периодической таблицы химических элементов прошел под эгидой ЮНЕСКО во многих странах мира - России, Франции, Германии, Испании, США, Японии, ЮАР, Индии, Великобритании и др. В  рамках Года таблицы были проведены выставки, фестивали, конференции, презентации, творческие конкурсы, викторины, посвященные 150-летию открытия Дмитрием Ивановичем Менделеевым Периодического закона химических элементов   </vt:lpstr>
      <vt:lpstr>Домашним заданием  будет изучить параграфы 50-51, а также выполнить упражнения на стр. 176 упр.1-2 , тесты и  на стр.180 упр.1-3, тесты.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Периодический закон и периодическая система химических элементов</dc:title>
  <dc:creator>Rusana</dc:creator>
  <cp:lastModifiedBy>asus</cp:lastModifiedBy>
  <cp:revision>5</cp:revision>
  <dcterms:created xsi:type="dcterms:W3CDTF">2020-03-24T09:29:55Z</dcterms:created>
  <dcterms:modified xsi:type="dcterms:W3CDTF">2020-03-26T20:28:12Z</dcterms:modified>
</cp:coreProperties>
</file>