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3" r:id="rId5"/>
    <p:sldId id="259" r:id="rId6"/>
    <p:sldId id="260" r:id="rId7"/>
    <p:sldId id="264" r:id="rId8"/>
    <p:sldId id="262" r:id="rId9"/>
    <p:sldId id="265" r:id="rId10"/>
    <p:sldId id="266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0033CC"/>
    <a:srgbClr val="990099"/>
    <a:srgbClr val="000099"/>
    <a:srgbClr val="1C4576"/>
    <a:srgbClr val="0E2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64" autoAdjust="0"/>
  </p:normalViewPr>
  <p:slideViewPr>
    <p:cSldViewPr>
      <p:cViewPr varScale="1">
        <p:scale>
          <a:sx n="73" d="100"/>
          <a:sy n="73" d="100"/>
        </p:scale>
        <p:origin x="12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Химия\Him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836712"/>
            <a:ext cx="5832648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2636912"/>
            <a:ext cx="5040560" cy="7920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7F73D12-0B43-458B-B559-476713458649}" type="datetimeFigureOut">
              <a:rPr lang="ru-RU"/>
              <a:pPr>
                <a:defRPr/>
              </a:pPr>
              <a:t>27.03.2020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5A02E5CF-6AB5-4F39-9232-0B0BCCA251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5451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219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Химия\HimiaSl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835150" y="274638"/>
            <a:ext cx="68516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763713" y="1600200"/>
            <a:ext cx="6923087" cy="506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7515225" y="6550025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400" smtClean="0">
                <a:solidFill>
                  <a:srgbClr val="A6A6A6"/>
                </a:solidFill>
                <a:latin typeface="Ariston" pitchFamily="66" charset="0"/>
              </a:rPr>
              <a:t>ProPowerPoint.Ru</a:t>
            </a:r>
            <a:endParaRPr lang="ru-RU" sz="1400" smtClean="0">
              <a:solidFill>
                <a:srgbClr val="A6A6A6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s://himija-online.ru/wp-content/uploads/2017/11/%D0%B3%D0%B8%D0%B4%D1%80%D0%BE%D0%BA%D1%81%D0%B8%D0%B4-%D0%BC%D0%B5%D1%82%D0%B8%D0%BB%D0%B0%D0%BC%D0%BC%D0%BE%D0%BD%D0%B8%D1%8F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himija-online.ru/himija-online.ru/wp-content/uploads/2017/11/%D0%B2%D0%B7%D0%B0%D0%B8%D0%BC%D0%BE%D0%B4%D0%B5%D0%B9%D1%81%D1%82%D0%B2%D0%B8%D0%B5-%D1%81-%D0%B0%D0%B7%D0%BE%D1%82%D0%B8%D1%81%D1%82%D0%BE%D0%B9-%D0%BA%D0%B8%D1%81%D0%BB%D0%BE%D1%82%D0%BE%D0%B9.jpg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hyperlink" Target="https://himija-online.ru/wp-content/uploads/2017/11/%D0%BE%D1%81%D0%BD.-%D1%81%D0%B2-%D0%B2%D0%B0_%D0%B0%D0%BD%D0%B8%D0%BB%D0%B8%D0%BD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imija-online.ru/wp-content/uploads/2017/11/%D0%B3%D0%B0%D0%BB%D0%BE%D0%B3%D0%B5%D0%BD%D0%B8%D1%80%D0%BE%D0%B2%D0%B0%D0%BD%D0%B8%D0%B5.jpg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himija-online.ru/wp-content/uploads/2017/11/%D1%81%D1%83%D0%BB%D1%8C%D1%84%D0%B8%D1%80%D0%BE%D0%B2%D0%B0%D0%BD%D0%B8%D0%B5-%D0%B0%D0%BC%D0%B8%D0%BD%D0%BE%D0%B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ru.wikipedia.org/wiki/%D0%A0%D0%B5%D0%B0%D0%BA%D1%86%D0%B8%D1%8F_%D0%97%D0%B8%D0%BD%D0%B8%D0%BD%D0%B0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himija-online.ru/wp-content/uploads/2017/11/%D1%83%D0%B2%D0%B5%D0%BB%D0%B8%D1%87%D0%B5%D0%BD%D0%B8%D0%B5-%D0%BE%D1%81%D0%BD%D0%BE%D0%B2%D0%BD%D1%8B%D1%85-%D1%81%D0%B2-%D0%B22.jp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%D0%9C%D0%B5%D1%82%D0%B8%D0%BB%D0%B4%D0%B8%D1%84%D0%B5%D0%BD%D0%B8%D0%BB%D0%B0%D0%BC%D0%B8%D0%BD&amp;action=edit&amp;redlink=1" TargetMode="External"/><Relationship Id="rId2" Type="http://schemas.openxmlformats.org/officeDocument/2006/relationships/hyperlink" Target="http://ru.wikipedia.org/w/index.php?title=%D0%9C%D0%B5%D1%82%D0%B8%D0%BB%D0%BF%D1%80%D0%BE%D0%BF%D0%B8%D0%BB%D0%B0%D0%BC%D0%B8%D0%BD&amp;action=edit&amp;redlink=1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.wikipedia.org/wiki/%D0%90%D0%BD%D0%B8%D0%BB%D0%B8%D0%BD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5733256"/>
            <a:ext cx="5040313" cy="7921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химии ЯСШ №11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Красовская Инна Михайловна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55976" y="609329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771837" y="404664"/>
            <a:ext cx="6048350" cy="1624260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000" b="1" i="1" dirty="0" smtClean="0">
                <a:solidFill>
                  <a:srgbClr val="D60093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ПОНЯТИЕ ОБ АМИНАХ.</a:t>
            </a:r>
          </a:p>
          <a:p>
            <a:pPr algn="ctr"/>
            <a:r>
              <a:rPr lang="ru-RU" sz="4000" b="1" i="1" dirty="0" smtClean="0">
                <a:solidFill>
                  <a:srgbClr val="D60093"/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АНИЛИН</a:t>
            </a:r>
            <a:endParaRPr lang="ru-RU" sz="4000" b="1" i="1" dirty="0">
              <a:solidFill>
                <a:srgbClr val="D60093"/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012" y="2227059"/>
            <a:ext cx="2880320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188640"/>
            <a:ext cx="6851650" cy="850106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</a:rPr>
              <a:t>ФИЗИЧЕСКИЕ СВОЙСТВА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1" y="908720"/>
            <a:ext cx="7427169" cy="5068888"/>
          </a:xfrm>
        </p:spPr>
        <p:txBody>
          <a:bodyPr/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Низшие</a:t>
            </a:r>
            <a:r>
              <a:rPr lang="ru-RU" sz="2000" b="1" dirty="0" smtClean="0"/>
              <a:t> предельные амины</a:t>
            </a:r>
            <a:r>
              <a:rPr lang="ru-RU" sz="2000" b="1" dirty="0"/>
              <a:t> (</a:t>
            </a:r>
            <a:r>
              <a:rPr lang="ru-RU" sz="2000" b="1" i="1" dirty="0"/>
              <a:t>метиламин, </a:t>
            </a:r>
            <a:r>
              <a:rPr lang="ru-RU" sz="2000" b="1" i="1" dirty="0" err="1" smtClean="0"/>
              <a:t>диметиламин</a:t>
            </a:r>
            <a:r>
              <a:rPr lang="ru-RU" sz="2000" b="1" i="1" dirty="0" smtClean="0"/>
              <a:t> </a:t>
            </a:r>
            <a:r>
              <a:rPr lang="ru-RU" sz="2000" b="1" i="1" dirty="0"/>
              <a:t>и триметиламин</a:t>
            </a:r>
            <a:r>
              <a:rPr lang="ru-RU" sz="2000" b="1" dirty="0"/>
              <a:t>) – </a:t>
            </a:r>
            <a:r>
              <a:rPr lang="ru-RU" sz="2000" b="1" dirty="0" smtClean="0"/>
              <a:t>газы (с </a:t>
            </a:r>
            <a:r>
              <a:rPr lang="ru-RU" sz="2000" b="1" dirty="0"/>
              <a:t>запахом </a:t>
            </a:r>
            <a:r>
              <a:rPr lang="ru-RU" sz="2000" b="1" dirty="0" smtClean="0"/>
              <a:t>аммиака).</a:t>
            </a:r>
            <a:r>
              <a:rPr lang="ru-RU" sz="2000" b="1" dirty="0"/>
              <a:t> 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  Средние  </a:t>
            </a:r>
            <a:r>
              <a:rPr lang="ru-RU" sz="2000" b="1" dirty="0" smtClean="0"/>
              <a:t>члены </a:t>
            </a:r>
            <a:r>
              <a:rPr lang="ru-RU" sz="2000" b="1" dirty="0"/>
              <a:t>гомологического ряда (С</a:t>
            </a:r>
            <a:r>
              <a:rPr lang="ru-RU" sz="2000" b="1" baseline="-25000" dirty="0"/>
              <a:t>4</a:t>
            </a:r>
            <a:r>
              <a:rPr lang="ru-RU" sz="2000" b="1" dirty="0"/>
              <a:t>-С</a:t>
            </a:r>
            <a:r>
              <a:rPr lang="ru-RU" sz="2000" b="1" baseline="-25000" dirty="0"/>
              <a:t>15</a:t>
            </a:r>
            <a:r>
              <a:rPr lang="ru-RU" sz="2000" b="1" dirty="0"/>
              <a:t>) – жидкости (с </a:t>
            </a:r>
            <a:r>
              <a:rPr lang="ru-RU" sz="2000" b="1" dirty="0" smtClean="0"/>
              <a:t>   </a:t>
            </a:r>
          </a:p>
          <a:p>
            <a:pPr marL="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 резким запахом </a:t>
            </a:r>
            <a:r>
              <a:rPr lang="ru-RU" sz="2000" b="1" dirty="0"/>
              <a:t>тухлой рыбы</a:t>
            </a:r>
            <a:r>
              <a:rPr lang="ru-RU" sz="2000" b="1" dirty="0" smtClean="0"/>
              <a:t>). </a:t>
            </a:r>
          </a:p>
          <a:p>
            <a:pPr marL="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 </a:t>
            </a:r>
            <a:r>
              <a:rPr lang="ru-RU" sz="2000" b="1" dirty="0">
                <a:solidFill>
                  <a:srgbClr val="FF0000"/>
                </a:solidFill>
              </a:rPr>
              <a:t>В</a:t>
            </a:r>
            <a:r>
              <a:rPr lang="ru-RU" sz="2000" b="1" dirty="0" smtClean="0">
                <a:solidFill>
                  <a:srgbClr val="FF0000"/>
                </a:solidFill>
              </a:rPr>
              <a:t>ысшие </a:t>
            </a:r>
            <a:r>
              <a:rPr lang="ru-RU" sz="2000" b="1" dirty="0"/>
              <a:t>амины (с С</a:t>
            </a:r>
            <a:r>
              <a:rPr lang="ru-RU" sz="2000" b="1" baseline="-25000" dirty="0"/>
              <a:t>16</a:t>
            </a:r>
            <a:r>
              <a:rPr lang="ru-RU" sz="2000" b="1" dirty="0"/>
              <a:t>...)  – </a:t>
            </a:r>
            <a:r>
              <a:rPr lang="ru-RU" sz="2000" b="1" dirty="0" smtClean="0"/>
              <a:t>твёрдые </a:t>
            </a:r>
            <a:r>
              <a:rPr lang="ru-RU" sz="2000" b="1" dirty="0"/>
              <a:t>вещества </a:t>
            </a:r>
            <a:r>
              <a:rPr lang="ru-RU" sz="2000" b="1" dirty="0" smtClean="0"/>
              <a:t>без запаха.      </a:t>
            </a:r>
          </a:p>
          <a:p>
            <a:pPr marL="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 </a:t>
            </a:r>
            <a:r>
              <a:rPr lang="ru-RU" sz="2000" b="1" dirty="0" smtClean="0">
                <a:solidFill>
                  <a:srgbClr val="FF0000"/>
                </a:solidFill>
              </a:rPr>
              <a:t>Ароматические</a:t>
            </a:r>
            <a:r>
              <a:rPr lang="ru-RU" sz="2000" b="1" dirty="0" smtClean="0"/>
              <a:t> </a:t>
            </a:r>
            <a:r>
              <a:rPr lang="ru-RU" sz="2000" b="1" dirty="0"/>
              <a:t>амины – бесцветные высококипящие </a:t>
            </a:r>
            <a:r>
              <a:rPr lang="ru-RU" sz="2000" b="1" dirty="0" smtClean="0"/>
              <a:t> </a:t>
            </a:r>
          </a:p>
          <a:p>
            <a:pPr marL="0" indent="0">
              <a:buNone/>
            </a:pPr>
            <a:r>
              <a:rPr lang="ru-RU" sz="2000" b="1" dirty="0"/>
              <a:t> </a:t>
            </a:r>
            <a:r>
              <a:rPr lang="ru-RU" sz="2000" b="1" dirty="0" smtClean="0"/>
              <a:t>     жидкости </a:t>
            </a:r>
            <a:r>
              <a:rPr lang="ru-RU" sz="2000" b="1" dirty="0"/>
              <a:t>или </a:t>
            </a:r>
            <a:r>
              <a:rPr lang="ru-RU" sz="2000" b="1" dirty="0" smtClean="0"/>
              <a:t>твёрдые </a:t>
            </a:r>
            <a:r>
              <a:rPr lang="ru-RU" sz="2000" b="1" dirty="0"/>
              <a:t>вещества.</a:t>
            </a:r>
          </a:p>
          <a:p>
            <a:r>
              <a:rPr lang="ru-RU" sz="2000" b="1" dirty="0" smtClean="0"/>
              <a:t>Первые </a:t>
            </a:r>
            <a:r>
              <a:rPr lang="ru-RU" sz="2000" b="1" dirty="0"/>
              <a:t>представители аминов хорошо растворимы в </a:t>
            </a:r>
            <a:r>
              <a:rPr lang="ru-RU" sz="2000" b="1" dirty="0" smtClean="0"/>
              <a:t>воде, благодаря образованию водородных связей с молекулами воды: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 smtClean="0"/>
          </a:p>
          <a:p>
            <a:r>
              <a:rPr lang="ru-RU" sz="2000" b="1" dirty="0" smtClean="0"/>
              <a:t> </a:t>
            </a:r>
            <a:r>
              <a:rPr lang="ru-RU" sz="2000" b="1" dirty="0"/>
              <a:t>С увеличением числа и размеров углеводородных радикалов растворимость аминов в </a:t>
            </a:r>
            <a:r>
              <a:rPr lang="ru-RU" sz="2000" b="1" dirty="0" smtClean="0"/>
              <a:t>воде уменьшается. Высшие амины не растворимы.</a:t>
            </a:r>
            <a:endParaRPr lang="ru-RU" sz="2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4077072"/>
            <a:ext cx="3939462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00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6851104" cy="548680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Химические свойства</a:t>
            </a:r>
            <a:endParaRPr lang="ru-RU" sz="4000" b="1" i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80" y="726742"/>
            <a:ext cx="7596336" cy="3609489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FF0000"/>
                </a:solidFill>
                <a:cs typeface="Calibri" panose="020F0502020204030204" pitchFamily="34" charset="0"/>
              </a:rPr>
              <a:t>Амины – органические основания.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FF0000"/>
                </a:solidFill>
                <a:cs typeface="Calibri" panose="020F0502020204030204" pitchFamily="34" charset="0"/>
              </a:rPr>
              <a:t>1. Взаимодействие с водой:</a:t>
            </a:r>
            <a:r>
              <a:rPr lang="ru-RU" sz="2000" b="1" dirty="0" smtClean="0">
                <a:cs typeface="Calibri" panose="020F0502020204030204" pitchFamily="34" charset="0"/>
              </a:rPr>
              <a:t> за счёт </a:t>
            </a:r>
            <a:r>
              <a:rPr lang="ru-RU" sz="2000" b="1" dirty="0" err="1" smtClean="0">
                <a:cs typeface="Calibri" panose="020F0502020204030204" pitchFamily="34" charset="0"/>
              </a:rPr>
              <a:t>неподелённой</a:t>
            </a:r>
            <a:r>
              <a:rPr lang="ru-RU" sz="2000" b="1" dirty="0" smtClean="0">
                <a:cs typeface="Calibri" panose="020F0502020204030204" pitchFamily="34" charset="0"/>
              </a:rPr>
              <a:t> </a:t>
            </a:r>
            <a:r>
              <a:rPr lang="ru-RU" sz="2000" b="1" dirty="0">
                <a:cs typeface="Calibri" panose="020F0502020204030204" pitchFamily="34" charset="0"/>
              </a:rPr>
              <a:t>пары электронов атома азота амины способны присоединять </a:t>
            </a:r>
            <a:r>
              <a:rPr lang="ru-RU" sz="2000" b="1" dirty="0" smtClean="0">
                <a:cs typeface="Calibri" panose="020F0502020204030204" pitchFamily="34" charset="0"/>
              </a:rPr>
              <a:t>протон </a:t>
            </a:r>
            <a:r>
              <a:rPr lang="ru-RU" sz="2000" b="1" dirty="0" smtClean="0">
                <a:solidFill>
                  <a:srgbClr val="FF0000"/>
                </a:solidFill>
                <a:cs typeface="Calibri" panose="020F0502020204030204" pitchFamily="34" charset="0"/>
              </a:rPr>
              <a:t>из воды</a:t>
            </a:r>
            <a:r>
              <a:rPr lang="ru-RU" sz="2000" b="1" dirty="0" smtClean="0">
                <a:cs typeface="Calibri" panose="020F0502020204030204" pitchFamily="34" charset="0"/>
              </a:rPr>
              <a:t>, </a:t>
            </a:r>
            <a:r>
              <a:rPr lang="ru-RU" sz="2000" b="1" dirty="0">
                <a:cs typeface="Calibri" panose="020F0502020204030204" pitchFamily="34" charset="0"/>
              </a:rPr>
              <a:t>проявляя </a:t>
            </a:r>
            <a:r>
              <a:rPr lang="ru-RU" sz="2000" b="1" dirty="0"/>
              <a:t>при этом основные свойства. </a:t>
            </a:r>
            <a:endParaRPr lang="ru-RU" sz="2000" b="1" dirty="0" smtClean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endParaRPr lang="ru-RU" sz="2000" b="1" dirty="0"/>
          </a:p>
          <a:p>
            <a:pPr marL="0" indent="0" algn="just">
              <a:buNone/>
            </a:pPr>
            <a:endParaRPr lang="ru-RU" sz="2000" b="1" dirty="0" smtClean="0"/>
          </a:p>
          <a:p>
            <a:pPr marL="0" indent="0" algn="just">
              <a:buNone/>
            </a:pPr>
            <a:r>
              <a:rPr lang="ru-RU" sz="2000" b="1" dirty="0" smtClean="0"/>
              <a:t>  </a:t>
            </a:r>
            <a:endParaRPr lang="ru-RU" sz="20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altLang="ru-RU" sz="1600" b="1" dirty="0" smtClean="0">
                <a:cs typeface="Calibri" panose="020F0502020204030204" pitchFamily="34" charset="0"/>
              </a:rPr>
              <a:t>  </a:t>
            </a:r>
          </a:p>
          <a:p>
            <a:pPr marL="0" indent="0">
              <a:buNone/>
            </a:pPr>
            <a:r>
              <a:rPr lang="ru-RU" altLang="ru-RU" sz="1600" b="1" dirty="0" smtClean="0">
                <a:latin typeface="Lucida Sans Unicode" panose="020B0602030504020204" pitchFamily="34" charset="0"/>
              </a:rPr>
              <a:t>  Азот – </a:t>
            </a:r>
            <a:r>
              <a:rPr lang="ru-RU" altLang="ru-RU" sz="1600" b="1" u="sng" dirty="0" smtClean="0">
                <a:solidFill>
                  <a:srgbClr val="990099"/>
                </a:solidFill>
                <a:latin typeface="Lucida Sans Unicode" panose="020B0602030504020204" pitchFamily="34" charset="0"/>
              </a:rPr>
              <a:t>донор</a:t>
            </a:r>
            <a:r>
              <a:rPr lang="ru-RU" altLang="ru-RU" sz="1600" b="1" dirty="0" smtClean="0">
                <a:latin typeface="Lucida Sans Unicode" panose="020B0602030504020204" pitchFamily="34" charset="0"/>
              </a:rPr>
              <a:t> электронной пары.</a:t>
            </a:r>
          </a:p>
          <a:p>
            <a:pPr marL="0" indent="0">
              <a:buNone/>
            </a:pPr>
            <a:r>
              <a:rPr lang="ru-RU" altLang="ru-RU" sz="1600" b="1" dirty="0" smtClean="0">
                <a:latin typeface="Lucida Sans Unicode" panose="020B0602030504020204" pitchFamily="34" charset="0"/>
              </a:rPr>
              <a:t>  Протон Н</a:t>
            </a:r>
            <a:r>
              <a:rPr lang="ru-RU" altLang="ru-RU" sz="1600" b="1" baseline="30000" dirty="0" smtClean="0">
                <a:latin typeface="Lucida Sans Unicode" panose="020B0602030504020204" pitchFamily="34" charset="0"/>
              </a:rPr>
              <a:t>+</a:t>
            </a:r>
            <a:r>
              <a:rPr lang="ru-RU" altLang="ru-RU" sz="1600" b="1" dirty="0" smtClean="0">
                <a:latin typeface="Lucida Sans Unicode" panose="020B0602030504020204" pitchFamily="34" charset="0"/>
              </a:rPr>
              <a:t> - </a:t>
            </a:r>
            <a:r>
              <a:rPr lang="ru-RU" altLang="ru-RU" sz="1600" b="1" u="sng" dirty="0" smtClean="0">
                <a:solidFill>
                  <a:srgbClr val="990099"/>
                </a:solidFill>
                <a:latin typeface="Lucida Sans Unicode" panose="020B0602030504020204" pitchFamily="34" charset="0"/>
              </a:rPr>
              <a:t>акцептор</a:t>
            </a:r>
            <a:r>
              <a:rPr lang="ru-RU" altLang="ru-RU" sz="1600" b="1" dirty="0" smtClean="0">
                <a:latin typeface="Lucida Sans Unicode" panose="020B0602030504020204" pitchFamily="34" charset="0"/>
              </a:rPr>
              <a:t> электронов, образуя ион RNH</a:t>
            </a:r>
            <a:r>
              <a:rPr lang="ru-RU" altLang="ru-RU" sz="1600" b="1" baseline="-25000" dirty="0" smtClean="0">
                <a:latin typeface="Lucida Sans Unicode" panose="020B0602030504020204" pitchFamily="34" charset="0"/>
              </a:rPr>
              <a:t>3</a:t>
            </a:r>
            <a:r>
              <a:rPr lang="ru-RU" altLang="ru-RU" sz="1600" b="1" baseline="30000" dirty="0" smtClean="0">
                <a:latin typeface="Lucida Sans Unicode" panose="020B0602030504020204" pitchFamily="34" charset="0"/>
              </a:rPr>
              <a:t>+</a:t>
            </a:r>
            <a:r>
              <a:rPr lang="ru-RU" altLang="ru-RU" sz="1600" b="1" dirty="0" smtClean="0">
                <a:latin typeface="Lucida Sans Unicode" panose="020B0602030504020204" pitchFamily="34" charset="0"/>
              </a:rPr>
              <a:t>. </a:t>
            </a:r>
          </a:p>
          <a:p>
            <a:pPr marL="0" indent="0">
              <a:buNone/>
            </a:pPr>
            <a:endParaRPr lang="ru-RU" altLang="ru-RU" sz="1600" b="1" dirty="0" smtClean="0">
              <a:latin typeface="Lucida Sans Unicode" panose="020B0602030504020204" pitchFamily="34" charset="0"/>
            </a:endParaRPr>
          </a:p>
        </p:txBody>
      </p:sp>
      <p:pic>
        <p:nvPicPr>
          <p:cNvPr id="4" name="Рисунок 3" descr="https://himija-online.ru/wp-content/uploads/2017/11/%D0%B3%D0%B8%D0%B4%D1%80%D0%BE%D0%BA%D1%81%D0%B8%D0%B4-%D0%BC%D0%B5%D1%82%D0%B8%D0%BB%D0%B0%D0%BC%D0%BC%D0%BE%D0%BD%D0%B8%D1%8F.jp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465" y="2313626"/>
            <a:ext cx="5001565" cy="144016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835696" y="5522404"/>
            <a:ext cx="66962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endParaRPr lang="en-US" altLang="ru-RU" sz="1800" b="1" dirty="0" smtClean="0">
              <a:latin typeface="Lucida Sans Unicode" panose="020B0602030504020204" pitchFamily="34" charset="0"/>
            </a:endParaRPr>
          </a:p>
          <a:p>
            <a:pPr eaLnBrk="1" hangingPunct="1"/>
            <a:r>
              <a:rPr lang="en-US" altLang="ru-RU" sz="1800" b="1" dirty="0" smtClean="0">
                <a:latin typeface="Lucida Sans Unicode" panose="020B0602030504020204" pitchFamily="34" charset="0"/>
              </a:rPr>
              <a:t>C</a:t>
            </a:r>
            <a:r>
              <a:rPr lang="en-US" altLang="ru-RU" sz="1800" b="1" baseline="-25000" dirty="0" smtClean="0">
                <a:latin typeface="Lucida Sans Unicode" panose="020B0602030504020204" pitchFamily="34" charset="0"/>
              </a:rPr>
              <a:t>2</a:t>
            </a:r>
            <a:r>
              <a:rPr lang="en-US" altLang="ru-RU" sz="1800" b="1" dirty="0" smtClean="0">
                <a:latin typeface="Lucida Sans Unicode" panose="020B0602030504020204" pitchFamily="34" charset="0"/>
              </a:rPr>
              <a:t>H</a:t>
            </a:r>
            <a:r>
              <a:rPr lang="en-US" altLang="ru-RU" sz="1800" b="1" baseline="-25000" dirty="0" smtClean="0">
                <a:latin typeface="Lucida Sans Unicode" panose="020B0602030504020204" pitchFamily="34" charset="0"/>
              </a:rPr>
              <a:t>5</a:t>
            </a:r>
            <a:r>
              <a:rPr lang="en-US" altLang="ru-RU" sz="1800" b="1" dirty="0" smtClean="0">
                <a:latin typeface="Lucida Sans Unicode" panose="020B0602030504020204" pitchFamily="34" charset="0"/>
              </a:rPr>
              <a:t>NH</a:t>
            </a:r>
            <a:r>
              <a:rPr lang="en-US" altLang="ru-RU" sz="1800" b="1" baseline="-25000" dirty="0" smtClean="0">
                <a:latin typeface="Lucida Sans Unicode" panose="020B0602030504020204" pitchFamily="34" charset="0"/>
              </a:rPr>
              <a:t>2</a:t>
            </a:r>
            <a:r>
              <a:rPr lang="en-US" altLang="ru-RU" sz="1800" b="1" dirty="0" smtClean="0">
                <a:latin typeface="Lucida Sans Unicode" panose="020B0602030504020204" pitchFamily="34" charset="0"/>
              </a:rPr>
              <a:t> + </a:t>
            </a:r>
            <a:r>
              <a:rPr lang="en-US" altLang="ru-RU" sz="1800" b="1" dirty="0" err="1" smtClean="0">
                <a:latin typeface="Lucida Sans Unicode" panose="020B0602030504020204" pitchFamily="34" charset="0"/>
              </a:rPr>
              <a:t>HCl</a:t>
            </a:r>
            <a:r>
              <a:rPr lang="en-US" altLang="ru-RU" sz="1800" b="1" dirty="0" smtClean="0">
                <a:latin typeface="Lucida Sans Unicode" panose="020B0602030504020204" pitchFamily="34" charset="0"/>
              </a:rPr>
              <a:t> = [C</a:t>
            </a:r>
            <a:r>
              <a:rPr lang="en-US" altLang="ru-RU" sz="1800" b="1" baseline="-25000" dirty="0" smtClean="0">
                <a:latin typeface="Lucida Sans Unicode" panose="020B0602030504020204" pitchFamily="34" charset="0"/>
              </a:rPr>
              <a:t>2</a:t>
            </a:r>
            <a:r>
              <a:rPr lang="en-US" altLang="ru-RU" sz="1800" b="1" dirty="0" smtClean="0">
                <a:latin typeface="Lucida Sans Unicode" panose="020B0602030504020204" pitchFamily="34" charset="0"/>
              </a:rPr>
              <a:t>H</a:t>
            </a:r>
            <a:r>
              <a:rPr lang="en-US" altLang="ru-RU" sz="1800" b="1" baseline="-25000" dirty="0" smtClean="0">
                <a:latin typeface="Lucida Sans Unicode" panose="020B0602030504020204" pitchFamily="34" charset="0"/>
              </a:rPr>
              <a:t>5</a:t>
            </a:r>
            <a:r>
              <a:rPr lang="en-US" altLang="ru-RU" sz="1800" b="1" dirty="0" smtClean="0">
                <a:latin typeface="Lucida Sans Unicode" panose="020B0602030504020204" pitchFamily="34" charset="0"/>
              </a:rPr>
              <a:t>NH</a:t>
            </a:r>
            <a:r>
              <a:rPr lang="en-US" altLang="ru-RU" sz="1800" b="1" baseline="-25000" dirty="0" smtClean="0">
                <a:latin typeface="Lucida Sans Unicode" panose="020B0602030504020204" pitchFamily="34" charset="0"/>
              </a:rPr>
              <a:t>3</a:t>
            </a:r>
            <a:r>
              <a:rPr lang="en-US" altLang="ru-RU" sz="1800" b="1" dirty="0" smtClean="0">
                <a:latin typeface="Lucida Sans Unicode" panose="020B0602030504020204" pitchFamily="34" charset="0"/>
              </a:rPr>
              <a:t>]</a:t>
            </a:r>
            <a:r>
              <a:rPr lang="en-US" altLang="ru-RU" sz="1800" b="1" baseline="30000" dirty="0" smtClean="0">
                <a:latin typeface="Lucida Sans Unicode" panose="020B0602030504020204" pitchFamily="34" charset="0"/>
              </a:rPr>
              <a:t>+</a:t>
            </a:r>
            <a:r>
              <a:rPr lang="en-US" altLang="ru-RU" sz="1800" b="1" dirty="0" smtClean="0">
                <a:latin typeface="Lucida Sans Unicode" panose="020B0602030504020204" pitchFamily="34" charset="0"/>
              </a:rPr>
              <a:t>Cl</a:t>
            </a:r>
            <a:r>
              <a:rPr lang="en-US" altLang="ru-RU" sz="1800" b="1" baseline="30000" dirty="0" smtClean="0">
                <a:latin typeface="Lucida Sans Unicode" panose="020B0602030504020204" pitchFamily="34" charset="0"/>
              </a:rPr>
              <a:t>-</a:t>
            </a:r>
            <a:r>
              <a:rPr lang="ru-RU" altLang="ru-RU" sz="1800" b="1" baseline="30000" dirty="0" smtClean="0">
                <a:latin typeface="Lucida Sans Unicode" panose="020B0602030504020204" pitchFamily="34" charset="0"/>
              </a:rPr>
              <a:t> </a:t>
            </a:r>
            <a:r>
              <a:rPr lang="ru-RU" altLang="ru-RU" sz="1800" b="1" dirty="0" smtClean="0">
                <a:latin typeface="Lucida Sans Unicode" panose="020B0602030504020204" pitchFamily="34" charset="0"/>
              </a:rPr>
              <a:t> - хлорид </a:t>
            </a:r>
            <a:r>
              <a:rPr lang="ru-RU" altLang="ru-RU" sz="1800" b="1" dirty="0" err="1" smtClean="0">
                <a:latin typeface="Lucida Sans Unicode" panose="020B0602030504020204" pitchFamily="34" charset="0"/>
              </a:rPr>
              <a:t>этиламмония</a:t>
            </a:r>
            <a:endParaRPr lang="en-US" altLang="ru-RU" sz="1800" b="1" baseline="30000" dirty="0" smtClean="0">
              <a:latin typeface="Lucida Sans Unicode" panose="020B0602030504020204" pitchFamily="34" charset="0"/>
            </a:endParaRPr>
          </a:p>
          <a:p>
            <a:pPr eaLnBrk="1" hangingPunct="1"/>
            <a:r>
              <a:rPr lang="en-US" altLang="ru-RU" sz="1800" b="1" dirty="0" smtClean="0">
                <a:latin typeface="Lucida Sans Unicode" panose="020B0602030504020204" pitchFamily="34" charset="0"/>
              </a:rPr>
              <a:t>	</a:t>
            </a:r>
            <a:endParaRPr lang="ru-RU" altLang="ru-RU" sz="1800" b="1" dirty="0" smtClean="0">
              <a:latin typeface="Lucida Sans Unicode" panose="020B0602030504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65563" y="4820311"/>
            <a:ext cx="74212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eaLnBrk="1" hangingPunct="1">
              <a:buFontTx/>
              <a:buAutoNum type="arabicParenR" startAt="2"/>
            </a:pPr>
            <a:r>
              <a:rPr lang="ru-RU" altLang="ru-RU" sz="20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ru-RU" sz="2000" b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ru-RU" altLang="ru-RU" sz="2000" b="1" dirty="0" smtClean="0">
                <a:solidFill>
                  <a:srgbClr val="FF0000"/>
                </a:solidFill>
                <a:latin typeface="+mn-lt"/>
              </a:rPr>
              <a:t> неорганическими кислотами </a:t>
            </a:r>
            <a:r>
              <a:rPr lang="ru-RU" altLang="ru-RU" sz="2000" b="1" dirty="0" smtClean="0">
                <a:latin typeface="+mn-lt"/>
              </a:rPr>
              <a:t>амины образуют соли, в большинстве случаев растворимые в воде: </a:t>
            </a:r>
            <a:endParaRPr lang="en-US" altLang="ru-RU" sz="20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5650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8664" y="321193"/>
            <a:ext cx="6851650" cy="936104"/>
          </a:xfrm>
        </p:spPr>
        <p:txBody>
          <a:bodyPr/>
          <a:lstStyle/>
          <a:p>
            <a:pPr algn="l"/>
            <a:r>
              <a:rPr lang="ru-RU" altLang="ru-RU" sz="4000" b="1" dirty="0" smtClean="0">
                <a:solidFill>
                  <a:srgbClr val="FF0000"/>
                </a:solidFill>
              </a:rPr>
              <a:t/>
            </a:r>
            <a:br>
              <a:rPr lang="ru-RU" altLang="ru-RU" sz="4000" b="1" dirty="0" smtClean="0">
                <a:solidFill>
                  <a:srgbClr val="FF0000"/>
                </a:solidFill>
              </a:rPr>
            </a:br>
            <a:r>
              <a:rPr lang="ru-RU" altLang="ru-RU" sz="2400" b="1" dirty="0" smtClean="0">
                <a:solidFill>
                  <a:srgbClr val="FF0000"/>
                </a:solidFill>
              </a:rPr>
              <a:t>3) С карбоновыми кислотами:</a:t>
            </a:r>
            <a:br>
              <a:rPr lang="ru-RU" altLang="ru-RU" sz="2400" b="1" dirty="0" smtClean="0">
                <a:solidFill>
                  <a:srgbClr val="FF0000"/>
                </a:solidFill>
              </a:rPr>
            </a:br>
            <a:r>
              <a:rPr lang="ru-RU" altLang="ru-RU" sz="2400" b="1" dirty="0" smtClean="0">
                <a:solidFill>
                  <a:srgbClr val="FF0000"/>
                </a:solidFill>
                <a:latin typeface="Lucida Sans Unicode" panose="020B0602030504020204" pitchFamily="34" charset="0"/>
              </a:rPr>
              <a:t/>
            </a:r>
            <a:br>
              <a:rPr lang="ru-RU" altLang="ru-RU" sz="2400" b="1" dirty="0" smtClean="0">
                <a:solidFill>
                  <a:srgbClr val="FF0000"/>
                </a:solidFill>
                <a:latin typeface="Lucida Sans Unicode" panose="020B0602030504020204" pitchFamily="34" charset="0"/>
              </a:rPr>
            </a:br>
            <a:endParaRPr lang="ru-RU" altLang="ru-RU" sz="2400" dirty="0">
              <a:latin typeface="Lucida Sans Unicode" panose="020B0602030504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656692"/>
            <a:ext cx="6923087" cy="1116125"/>
          </a:xfrm>
        </p:spPr>
        <p:txBody>
          <a:bodyPr/>
          <a:lstStyle/>
          <a:p>
            <a:pPr marL="0" indent="0">
              <a:buNone/>
            </a:pPr>
            <a:r>
              <a:rPr lang="ru-RU" altLang="ru-RU" b="1" dirty="0" smtClean="0">
                <a:latin typeface="Lucida Sans Unicode" panose="020B0602030504020204" pitchFamily="34" charset="0"/>
              </a:rPr>
              <a:t>    </a:t>
            </a:r>
            <a:endParaRPr lang="en-US" altLang="ru-RU" sz="2000" b="1" baseline="-250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878021"/>
            <a:ext cx="4752528" cy="118949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95736" y="3365196"/>
            <a:ext cx="482453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altLang="ru-RU" sz="2400" b="1" dirty="0" smtClean="0">
                <a:effectLst/>
              </a:rPr>
              <a:t>9CH</a:t>
            </a:r>
            <a:r>
              <a:rPr lang="en-US" altLang="ru-RU" sz="2400" b="1" baseline="-25000" dirty="0" smtClean="0">
                <a:effectLst/>
              </a:rPr>
              <a:t>3</a:t>
            </a:r>
            <a:r>
              <a:rPr lang="en-US" altLang="ru-RU" sz="2400" b="1" dirty="0" smtClean="0">
                <a:effectLst/>
              </a:rPr>
              <a:t>NH</a:t>
            </a:r>
            <a:r>
              <a:rPr lang="en-US" altLang="ru-RU" sz="2400" b="1" baseline="-25000" dirty="0" smtClean="0">
                <a:effectLst/>
              </a:rPr>
              <a:t>2</a:t>
            </a:r>
            <a:r>
              <a:rPr lang="en-US" altLang="ru-RU" sz="2400" b="1" dirty="0" smtClean="0">
                <a:effectLst/>
              </a:rPr>
              <a:t>+9O</a:t>
            </a:r>
            <a:r>
              <a:rPr lang="en-US" altLang="ru-RU" sz="2400" b="1" baseline="-25000" dirty="0" smtClean="0">
                <a:effectLst/>
              </a:rPr>
              <a:t>2</a:t>
            </a:r>
            <a:r>
              <a:rPr lang="en-US" altLang="ru-RU" sz="2400" b="1" dirty="0" smtClean="0">
                <a:effectLst/>
              </a:rPr>
              <a:t> </a:t>
            </a:r>
            <a:r>
              <a:rPr lang="en-US" altLang="ru-RU" sz="2400" b="1" dirty="0" smtClean="0">
                <a:effectLst/>
                <a:cs typeface="Arial" panose="020B0604020202020204" pitchFamily="34" charset="0"/>
              </a:rPr>
              <a:t>→4CO</a:t>
            </a:r>
            <a:r>
              <a:rPr lang="en-US" altLang="ru-RU" sz="2400" b="1" baseline="-25000" dirty="0" smtClean="0">
                <a:effectLst/>
                <a:cs typeface="Arial" panose="020B0604020202020204" pitchFamily="34" charset="0"/>
              </a:rPr>
              <a:t>2</a:t>
            </a:r>
            <a:r>
              <a:rPr lang="en-US" altLang="ru-RU" sz="2400" b="1" dirty="0" smtClean="0">
                <a:effectLst/>
                <a:cs typeface="Arial" panose="020B0604020202020204" pitchFamily="34" charset="0"/>
              </a:rPr>
              <a:t>+2N</a:t>
            </a:r>
            <a:r>
              <a:rPr lang="en-US" altLang="ru-RU" sz="2400" b="1" baseline="-25000" dirty="0" smtClean="0">
                <a:effectLst/>
                <a:cs typeface="Arial" panose="020B0604020202020204" pitchFamily="34" charset="0"/>
              </a:rPr>
              <a:t>2</a:t>
            </a:r>
            <a:r>
              <a:rPr lang="en-US" altLang="ru-RU" sz="2400" b="1" dirty="0" smtClean="0">
                <a:effectLst/>
                <a:cs typeface="Arial" panose="020B0604020202020204" pitchFamily="34" charset="0"/>
              </a:rPr>
              <a:t>+10</a:t>
            </a:r>
            <a:r>
              <a:rPr lang="en-US" altLang="ru-RU" sz="2400" b="1" dirty="0" smtClean="0">
                <a:effectLst/>
              </a:rPr>
              <a:t>H</a:t>
            </a:r>
            <a:r>
              <a:rPr lang="en-US" altLang="ru-RU" sz="2400" b="1" baseline="-25000" dirty="0" smtClean="0">
                <a:effectLst/>
                <a:cs typeface="Arial" panose="020B0604020202020204" pitchFamily="34" charset="0"/>
              </a:rPr>
              <a:t>2</a:t>
            </a:r>
            <a:r>
              <a:rPr lang="en-US" altLang="ru-RU" sz="2400" b="1" dirty="0" smtClean="0">
                <a:effectLst/>
              </a:rPr>
              <a:t>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67260" y="2343027"/>
            <a:ext cx="7383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+mn-lt"/>
              </a:rPr>
              <a:t>4) Реакции горения - </a:t>
            </a:r>
            <a:r>
              <a:rPr lang="ru-RU" sz="2400" b="1" dirty="0" smtClean="0">
                <a:latin typeface="+mn-lt"/>
              </a:rPr>
              <a:t>в результате образуется </a:t>
            </a:r>
          </a:p>
          <a:p>
            <a:r>
              <a:rPr lang="ru-RU" sz="2400" b="1" dirty="0" smtClean="0">
                <a:latin typeface="+mn-lt"/>
              </a:rPr>
              <a:t>углекислый газ, вода и свободный азот:</a:t>
            </a:r>
            <a:endParaRPr lang="ru-RU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28664" y="4156466"/>
            <a:ext cx="7146180" cy="784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  <a:spcAft>
                <a:spcPts val="750"/>
              </a:spcAft>
            </a:pPr>
            <a:r>
              <a:rPr lang="ru-RU" sz="18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5) Взаимодействие с азотистой кислотой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180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(отличие первичных аминов от вторичных и третичных)</a:t>
            </a:r>
            <a:endParaRPr lang="ru-RU" sz="20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5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Качественная реакция на амины!</a:t>
            </a:r>
            <a:endParaRPr lang="ru-RU" sz="20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https://himija-online.ru/wp-content/uploads/2017/11/%D0%B2%D0%B7%D0%B0%D0%B8%D0%BC%D0%BE%D0%B4%D0%B5%D0%B9%D1%81%D1%82%D0%B2%D0%B8%D0%B5-%D1%81-%D0%B0%D0%B7%D0%BE%D1%82%D0%B8%D1%81%D1%82%D0%BE%D0%B9-%D0%BA%D0%B8%D1%81%D0%BB%D0%BE%D1%82%D0%BE%D0%B9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995" y="4941168"/>
            <a:ext cx="5084018" cy="10875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564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713" y="116632"/>
            <a:ext cx="6851650" cy="706090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АНИЛИН</a:t>
            </a:r>
            <a:endParaRPr lang="ru-RU" b="1" i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2437" y="738598"/>
            <a:ext cx="7107931" cy="1392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8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Анилин (</a:t>
            </a:r>
            <a:r>
              <a:rPr lang="ru-RU" sz="1800" b="1" dirty="0" err="1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фениламин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lang="ru-RU" sz="1800" b="1" dirty="0" err="1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аминобензол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) С</a:t>
            </a:r>
            <a:r>
              <a:rPr lang="ru-RU" sz="1800" b="1" baseline="-25000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6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H</a:t>
            </a:r>
            <a:r>
              <a:rPr lang="ru-RU" sz="1800" b="1" baseline="-25000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5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NH</a:t>
            </a:r>
            <a:r>
              <a:rPr lang="ru-RU" sz="1800" b="1" baseline="-25000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 – важнейший представитель первичных ароматических аминов,</a:t>
            </a:r>
            <a:r>
              <a:rPr lang="ru-RU" b="1" dirty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в котором атом азота аминогруппы непосредственно связан с углеродом </a:t>
            </a:r>
            <a:r>
              <a:rPr lang="ru-RU" sz="1800" b="1" dirty="0" err="1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бензольного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кольца.</a:t>
            </a:r>
            <a:endParaRPr lang="ru-RU" sz="2000" b="1" dirty="0" smtClean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ts val="1500"/>
              </a:lnSpc>
              <a:spcAft>
                <a:spcPts val="0"/>
              </a:spcAft>
            </a:pPr>
            <a:r>
              <a:rPr lang="ru-RU" sz="1800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2131287"/>
            <a:ext cx="4692203" cy="185583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907385" y="4077072"/>
            <a:ext cx="4129111" cy="2513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18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Анилин представляет собой бесцветную прозрачную маслянистую жидкость с характерным запахом, </a:t>
            </a:r>
            <a:r>
              <a:rPr lang="ru-RU" sz="1800" b="1" dirty="0" err="1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малорастворим</a:t>
            </a:r>
            <a:r>
              <a:rPr lang="ru-RU" sz="18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в воде, тяжелее воды. </a:t>
            </a:r>
          </a:p>
          <a:p>
            <a:pPr algn="just">
              <a:spcAft>
                <a:spcPts val="750"/>
              </a:spcAft>
            </a:pPr>
            <a:r>
              <a:rPr lang="ru-RU" sz="18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На воздухе быстро окисляется и приобретает желто-коричневую окраску.  </a:t>
            </a:r>
          </a:p>
          <a:p>
            <a:pPr algn="just">
              <a:spcAft>
                <a:spcPts val="750"/>
              </a:spcAft>
            </a:pPr>
            <a:r>
              <a:rPr lang="ru-RU" sz="1800" b="1" dirty="0" smtClean="0">
                <a:solidFill>
                  <a:srgbClr val="FF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                АНИЛИН ЯДОВИТ!</a:t>
            </a:r>
            <a:endParaRPr lang="ru-RU" sz="2000" b="1" dirty="0">
              <a:solidFill>
                <a:srgbClr val="FF0000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3746" y="4365104"/>
            <a:ext cx="3143507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18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274638"/>
            <a:ext cx="6851650" cy="634082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СТРОЕНИЕ МОЛЕКУЛЫ АНИЛИНА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908720"/>
            <a:ext cx="7452320" cy="5068888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Неподелённая электронная пара атома азота втягивается в p-электронную систему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бензольного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кольца,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этого на атоме азота уменьшается электронная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плотность, основные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аминогруппы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уменьшаются. </a:t>
            </a: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анилин является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слабым органическим основанием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чем предельные амины и аммиак.</a:t>
            </a:r>
            <a:r>
              <a:rPr lang="ru-RU" b="1" i="1" dirty="0"/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приводит к тому, что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анилин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водой не реагирует и не изменяет окраску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индикатора!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smtClean="0"/>
              <a:t>Ряд </a:t>
            </a:r>
            <a:r>
              <a:rPr lang="ru-RU" sz="2000" b="1" dirty="0"/>
              <a:t>увеличения основных свойств аминов:</a:t>
            </a:r>
          </a:p>
          <a:p>
            <a:endParaRPr lang="ru-RU" altLang="ru-RU" b="1" dirty="0">
              <a:latin typeface="Lucida Sans Unicode" panose="020B0602030504020204" pitchFamily="34" charset="0"/>
            </a:endParaRPr>
          </a:p>
          <a:p>
            <a:pPr marL="0" indent="0">
              <a:buNone/>
            </a:pPr>
            <a:endParaRPr lang="ru-RU" altLang="ru-RU" b="1" dirty="0" smtClean="0">
              <a:latin typeface="Lucida Sans Unicode" panose="020B0602030504020204" pitchFamily="34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156840"/>
            <a:ext cx="3517697" cy="19691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640" y="2156841"/>
            <a:ext cx="3590061" cy="1969178"/>
          </a:xfrm>
          <a:prstGeom prst="rect">
            <a:avLst/>
          </a:prstGeom>
        </p:spPr>
      </p:pic>
      <p:pic>
        <p:nvPicPr>
          <p:cNvPr id="7" name="Рисунок 6" descr="https://himija-online.ru/wp-content/uploads/2017/11/%D0%BE%D1%81%D0%BD.-%D1%81%D0%B2-%D0%B2%D0%B0_%D0%B0%D0%BD%D0%B8%D0%BB%D0%B8%D0%BD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460" y="6032799"/>
            <a:ext cx="4688210" cy="6015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474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262" y="48847"/>
            <a:ext cx="7283152" cy="643849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00B050"/>
                </a:solidFill>
              </a:rPr>
              <a:t>ХИМИЧЕСКИЕ СВОЙСТВА АНИЛИНА</a:t>
            </a:r>
            <a:endParaRPr lang="ru-RU" sz="3600" b="1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721249"/>
            <a:ext cx="6923087" cy="452379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ru-RU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altLang="ru-RU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alt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[C</a:t>
            </a:r>
            <a:r>
              <a:rPr lang="en-US" altLang="ru-RU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ru-RU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altLang="ru-RU" sz="20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altLang="ru-RU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altLang="ru-RU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хлорид </a:t>
            </a:r>
            <a:r>
              <a:rPr lang="ru-RU" alt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фениламмония</a:t>
            </a:r>
            <a:endParaRPr lang="en-US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6715" y="2726664"/>
            <a:ext cx="2011854" cy="170702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476224" y="2240728"/>
            <a:ext cx="73539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2. Влияние аминогруппы: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 В </a:t>
            </a:r>
            <a:r>
              <a:rPr lang="ru-RU" sz="2000" b="1" dirty="0" err="1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бензольном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кольце, напротив, электронная плотность увеличивается, причем наиболее сильно в </a:t>
            </a:r>
            <a:r>
              <a:rPr lang="ru-RU" sz="2000" b="1" i="1" dirty="0" err="1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орто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пара- 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положениях (2,4,6 –положения): </a:t>
            </a:r>
            <a:endParaRPr lang="ru-RU" sz="2000" b="1" dirty="0" smtClean="0">
              <a:latin typeface="+mn-lt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03649" y="691691"/>
            <a:ext cx="77403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effectLst/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  1. 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Влияние </a:t>
            </a:r>
            <a:r>
              <a:rPr lang="ru-RU" sz="2000" b="1" dirty="0" err="1" smtClean="0">
                <a:solidFill>
                  <a:srgbClr val="FF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бензольного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 кольца: 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основные свойства у анилина слабее, чем алифатических аминов, поэтому</a:t>
            </a:r>
            <a:r>
              <a:rPr lang="ru-RU" sz="2000" b="1" dirty="0" smtClean="0">
                <a:latin typeface="+mn-lt"/>
              </a:rPr>
              <a:t> по аминогруппе он взаимодействует лишь с сильными кислотами (</a:t>
            </a:r>
            <a:r>
              <a:rPr lang="ru-RU" sz="2000" b="1" dirty="0" err="1" smtClean="0">
                <a:latin typeface="+mn-lt"/>
              </a:rPr>
              <a:t>HCl</a:t>
            </a:r>
            <a:r>
              <a:rPr lang="ru-RU" sz="2000" b="1" dirty="0" smtClean="0">
                <a:latin typeface="+mn-lt"/>
              </a:rPr>
              <a:t>, H</a:t>
            </a:r>
            <a:r>
              <a:rPr lang="ru-RU" sz="2000" b="1" baseline="-25000" dirty="0" smtClean="0">
                <a:latin typeface="+mn-lt"/>
              </a:rPr>
              <a:t>2</a:t>
            </a:r>
            <a:r>
              <a:rPr lang="ru-RU" sz="2000" b="1" dirty="0" smtClean="0">
                <a:latin typeface="+mn-lt"/>
              </a:rPr>
              <a:t>SO</a:t>
            </a:r>
            <a:r>
              <a:rPr lang="ru-RU" sz="2000" b="1" baseline="-25000" dirty="0" smtClean="0">
                <a:latin typeface="+mn-lt"/>
              </a:rPr>
              <a:t>4</a:t>
            </a:r>
            <a:r>
              <a:rPr lang="ru-RU" sz="2000" b="1" dirty="0" smtClean="0">
                <a:latin typeface="+mn-lt"/>
              </a:rPr>
              <a:t>): </a:t>
            </a:r>
          </a:p>
          <a:p>
            <a:r>
              <a:rPr lang="ru-RU" sz="1800" b="1" dirty="0" smtClean="0">
                <a:solidFill>
                  <a:srgbClr val="FF0000"/>
                </a:solidFill>
                <a:effectLst/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111111"/>
                </a:solidFill>
                <a:effectLst/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2000" b="1" dirty="0"/>
          </a:p>
        </p:txBody>
      </p:sp>
      <p:pic>
        <p:nvPicPr>
          <p:cNvPr id="18" name="Рисунок 17" descr="https://himija-online.ru/wp-content/uploads/2017/11/%D0%B3%D0%B0%D0%BB%D0%BE%D0%B3%D0%B5%D0%BD%D0%B8%D1%80%D0%BE%D0%B2%D0%B0%D0%BD%D0%B8%D0%B5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374" y="4581128"/>
            <a:ext cx="3729929" cy="20882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Прямоугольник 14"/>
          <p:cNvSpPr/>
          <p:nvPr/>
        </p:nvSpPr>
        <p:spPr>
          <a:xfrm>
            <a:off x="1691680" y="3924282"/>
            <a:ext cx="4752528" cy="881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FF0000"/>
                </a:solidFill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Качественная реакция на анилин!</a:t>
            </a:r>
          </a:p>
          <a:p>
            <a:pPr algn="just">
              <a:lnSpc>
                <a:spcPts val="1500"/>
              </a:lnSpc>
              <a:spcAft>
                <a:spcPts val="0"/>
              </a:spcAft>
            </a:pPr>
            <a:r>
              <a:rPr lang="ru-RU" b="1" dirty="0">
                <a:latin typeface="+mn-lt"/>
              </a:rPr>
              <a:t>Анилин энергично реагирует с бромной водой с образованием </a:t>
            </a:r>
            <a:r>
              <a:rPr lang="ru-RU" b="1" i="1" dirty="0">
                <a:latin typeface="+mn-lt"/>
              </a:rPr>
              <a:t>белого осадка</a:t>
            </a:r>
            <a:r>
              <a:rPr lang="ru-RU" b="1" dirty="0">
                <a:latin typeface="+mn-lt"/>
              </a:rPr>
              <a:t> 2,4,6-триброманилина. </a:t>
            </a:r>
            <a:endParaRPr lang="ru-RU" sz="2000" b="1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7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himija-online.ru/wp-content/uploads/2017/11/%D1%81%D1%83%D0%BB%D1%8C%D1%84%D0%B8%D1%80%D0%BE%D0%B2%D0%B0%D0%BD%D0%B8%D0%B5-%D0%B0%D0%BC%D0%B8%D0%BD%D0%BE%D0%B2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4664"/>
            <a:ext cx="3960440" cy="187220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619672" y="115128"/>
            <a:ext cx="7056784" cy="6742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  <a:spcAft>
                <a:spcPts val="750"/>
              </a:spcAft>
            </a:pPr>
            <a:r>
              <a:rPr lang="ru-RU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2. </a:t>
            </a:r>
            <a:r>
              <a:rPr lang="ru-RU" sz="20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Сульфирование</a:t>
            </a:r>
          </a:p>
          <a:p>
            <a:pPr algn="just">
              <a:lnSpc>
                <a:spcPts val="1500"/>
              </a:lnSpc>
              <a:spcAft>
                <a:spcPts val="750"/>
              </a:spcAft>
            </a:pPr>
            <a:endParaRPr lang="ru-RU" sz="2000" b="1" dirty="0" smtClean="0">
              <a:solidFill>
                <a:srgbClr val="00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500"/>
              </a:lnSpc>
              <a:spcAft>
                <a:spcPts val="750"/>
              </a:spcAft>
            </a:pPr>
            <a:endParaRPr lang="ru-RU" sz="2000" b="1" dirty="0" smtClean="0">
              <a:solidFill>
                <a:srgbClr val="00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500"/>
              </a:lnSpc>
              <a:spcAft>
                <a:spcPts val="750"/>
              </a:spcAft>
            </a:pPr>
            <a:endParaRPr lang="ru-RU" sz="2000" b="1" dirty="0" smtClean="0">
              <a:solidFill>
                <a:srgbClr val="000000"/>
              </a:solidFill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500"/>
              </a:lnSpc>
              <a:spcAft>
                <a:spcPts val="750"/>
              </a:spcAft>
            </a:pPr>
            <a:endParaRPr lang="ru-RU" sz="2000" b="1" dirty="0">
              <a:solidFill>
                <a:srgbClr val="00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500"/>
              </a:lnSpc>
              <a:spcAft>
                <a:spcPts val="750"/>
              </a:spcAft>
            </a:pPr>
            <a:endParaRPr lang="ru-RU" sz="2000" b="1" dirty="0" smtClean="0">
              <a:solidFill>
                <a:srgbClr val="000000"/>
              </a:solidFill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500"/>
              </a:lnSpc>
              <a:spcAft>
                <a:spcPts val="750"/>
              </a:spcAft>
            </a:pPr>
            <a:endParaRPr lang="ru-RU" sz="2000" b="1" dirty="0">
              <a:solidFill>
                <a:srgbClr val="000000"/>
              </a:solidFill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500"/>
              </a:lnSpc>
              <a:spcAft>
                <a:spcPts val="750"/>
              </a:spcAft>
            </a:pPr>
            <a:endParaRPr lang="ru-RU" sz="2000" b="1" dirty="0" smtClean="0">
              <a:solidFill>
                <a:srgbClr val="000000"/>
              </a:solidFill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500"/>
              </a:lnSpc>
              <a:spcAft>
                <a:spcPts val="750"/>
              </a:spcAft>
            </a:pPr>
            <a:r>
              <a:rPr lang="ru-RU" sz="2000" b="1" dirty="0" smtClean="0">
                <a:solidFill>
                  <a:srgbClr val="000000"/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Сульфаниловая кислота является важным реагентом для синтеза лекарств (сульфаниламидных препаратов).   </a:t>
            </a:r>
          </a:p>
          <a:p>
            <a:pPr algn="just">
              <a:lnSpc>
                <a:spcPts val="1500"/>
              </a:lnSpc>
              <a:spcAft>
                <a:spcPts val="75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3. Окисление анилина: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А)</a:t>
            </a:r>
            <a:r>
              <a:rPr lang="en-US" sz="2000" b="1" dirty="0" smtClean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качественная реакция</a:t>
            </a:r>
          </a:p>
          <a:p>
            <a:r>
              <a:rPr lang="ru-RU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 на анилин </a:t>
            </a:r>
            <a:r>
              <a:rPr lang="ru-RU" sz="2000" b="1" dirty="0" smtClean="0">
                <a:latin typeface="+mn-lt"/>
                <a:cs typeface="Times New Roman" panose="02020603050405020304" pitchFamily="18" charset="0"/>
              </a:rPr>
              <a:t>реакция </a:t>
            </a:r>
            <a:r>
              <a:rPr lang="ru-RU" sz="2000" b="1" dirty="0">
                <a:latin typeface="+mn-lt"/>
                <a:cs typeface="Times New Roman" panose="02020603050405020304" pitchFamily="18" charset="0"/>
              </a:rPr>
              <a:t>хромовой </a:t>
            </a:r>
            <a:endParaRPr lang="ru-RU" sz="2000" b="1" dirty="0" smtClean="0">
              <a:latin typeface="+mn-lt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+mn-lt"/>
                <a:cs typeface="Times New Roman" panose="02020603050405020304" pitchFamily="18" charset="0"/>
              </a:rPr>
              <a:t>с</a:t>
            </a:r>
            <a:r>
              <a:rPr lang="ru-RU" sz="2000" b="1" dirty="0" smtClean="0">
                <a:latin typeface="+mn-lt"/>
                <a:cs typeface="Times New Roman" panose="02020603050405020304" pitchFamily="18" charset="0"/>
              </a:rPr>
              <a:t>меси </a:t>
            </a:r>
            <a:r>
              <a:rPr lang="ru-RU" sz="2000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К</a:t>
            </a:r>
            <a:r>
              <a:rPr lang="ru-RU" sz="1400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Cr</a:t>
            </a:r>
            <a:r>
              <a:rPr lang="en-US" sz="1400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O</a:t>
            </a:r>
            <a:r>
              <a:rPr lang="en-US" sz="1400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7</a:t>
            </a:r>
            <a:r>
              <a:rPr lang="en-US" sz="2000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+ H</a:t>
            </a:r>
            <a:r>
              <a:rPr lang="en-US" sz="1400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2</a:t>
            </a:r>
            <a:r>
              <a:rPr lang="en-US" sz="2000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SO</a:t>
            </a:r>
            <a:r>
              <a:rPr lang="en-US" sz="1400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4</a:t>
            </a:r>
            <a:r>
              <a:rPr lang="ru-RU" sz="2000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+mn-lt"/>
                <a:cs typeface="Times New Roman" panose="02020603050405020304" pitchFamily="18" charset="0"/>
              </a:rPr>
              <a:t>с анилином, </a:t>
            </a:r>
            <a:endParaRPr lang="ru-RU" sz="2000" b="1" dirty="0" smtClean="0">
              <a:latin typeface="+mn-lt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+mn-lt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latin typeface="+mn-lt"/>
                <a:cs typeface="Times New Roman" panose="02020603050405020304" pitchFamily="18" charset="0"/>
              </a:rPr>
              <a:t>результате </a:t>
            </a:r>
            <a:r>
              <a:rPr lang="ru-RU" sz="2000" b="1" dirty="0" smtClean="0">
                <a:latin typeface="+mn-lt"/>
                <a:cs typeface="Times New Roman" panose="02020603050405020304" pitchFamily="18" charset="0"/>
              </a:rPr>
              <a:t>образуется краситель</a:t>
            </a:r>
          </a:p>
          <a:p>
            <a:r>
              <a:rPr lang="ru-RU" sz="2000" b="1" dirty="0">
                <a:latin typeface="+mn-lt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latin typeface="+mn-lt"/>
                <a:cs typeface="Times New Roman" panose="02020603050405020304" pitchFamily="18" charset="0"/>
              </a:rPr>
              <a:t>  </a:t>
            </a:r>
            <a:r>
              <a:rPr lang="ru-RU" sz="2000" b="1" i="1" u="sng" dirty="0" smtClean="0">
                <a:latin typeface="+mn-lt"/>
                <a:cs typeface="Times New Roman" panose="02020603050405020304" pitchFamily="18" charset="0"/>
              </a:rPr>
              <a:t>«чёрный анилин».</a:t>
            </a:r>
          </a:p>
          <a:p>
            <a:r>
              <a:rPr lang="ru-RU" sz="20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Б</a:t>
            </a:r>
            <a:r>
              <a:rPr lang="ru-RU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) </a:t>
            </a:r>
            <a:r>
              <a:rPr lang="ru-RU" sz="2000" b="1" dirty="0" smtClean="0">
                <a:cs typeface="Times New Roman" panose="02020603050405020304" pitchFamily="18" charset="0"/>
              </a:rPr>
              <a:t>чувствительной реакцией</a:t>
            </a:r>
          </a:p>
          <a:p>
            <a:r>
              <a:rPr lang="ru-RU" sz="2000" b="1" dirty="0" smtClean="0">
                <a:cs typeface="Times New Roman" panose="02020603050405020304" pitchFamily="18" charset="0"/>
              </a:rPr>
              <a:t> </a:t>
            </a:r>
            <a:r>
              <a:rPr lang="ru-RU" sz="2000" b="1" dirty="0">
                <a:cs typeface="Times New Roman" panose="02020603050405020304" pitchFamily="18" charset="0"/>
              </a:rPr>
              <a:t>на </a:t>
            </a:r>
            <a:r>
              <a:rPr lang="ru-RU" sz="2000" b="1" dirty="0" smtClean="0">
                <a:latin typeface="+mn-lt"/>
                <a:cs typeface="Times New Roman" panose="02020603050405020304" pitchFamily="18" charset="0"/>
              </a:rPr>
              <a:t>анилин является окисление</a:t>
            </a:r>
          </a:p>
          <a:p>
            <a:r>
              <a:rPr lang="ru-RU" sz="20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+mn-lt"/>
                <a:cs typeface="Times New Roman" panose="02020603050405020304" pitchFamily="18" charset="0"/>
              </a:rPr>
              <a:t>анилина </a:t>
            </a:r>
            <a:r>
              <a:rPr lang="ru-RU" sz="2000" b="1" dirty="0" smtClean="0">
                <a:latin typeface="+mn-lt"/>
                <a:cs typeface="Times New Roman" panose="02020603050405020304" pitchFamily="18" charset="0"/>
              </a:rPr>
              <a:t> хлорной известью </a:t>
            </a:r>
          </a:p>
          <a:p>
            <a:r>
              <a:rPr lang="ru-RU" b="1" dirty="0" err="1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Ca</a:t>
            </a:r>
            <a:r>
              <a:rPr lang="ru-RU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(</a:t>
            </a:r>
            <a:r>
              <a:rPr lang="ru-RU" b="1" dirty="0" err="1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Cl</a:t>
            </a:r>
            <a:r>
              <a:rPr lang="ru-RU" b="1" dirty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) </a:t>
            </a:r>
            <a:r>
              <a:rPr lang="ru-RU" b="1" dirty="0" err="1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OCl</a:t>
            </a:r>
            <a:r>
              <a:rPr lang="ru-RU" b="1" dirty="0" smtClean="0">
                <a:solidFill>
                  <a:srgbClr val="0033CC"/>
                </a:solidFill>
                <a:latin typeface="+mn-lt"/>
                <a:cs typeface="Times New Roman" panose="02020603050405020304" pitchFamily="18" charset="0"/>
              </a:rPr>
              <a:t>,   </a:t>
            </a:r>
            <a:r>
              <a:rPr lang="ru-RU" sz="2000" b="1" dirty="0" smtClean="0">
                <a:latin typeface="+mn-lt"/>
                <a:cs typeface="Times New Roman" panose="02020603050405020304" pitchFamily="18" charset="0"/>
              </a:rPr>
              <a:t>при котором появляется </a:t>
            </a:r>
            <a:r>
              <a:rPr lang="ru-RU" sz="2400" b="1" dirty="0" smtClean="0">
                <a:solidFill>
                  <a:srgbClr val="990099"/>
                </a:solidFill>
                <a:latin typeface="+mn-lt"/>
                <a:cs typeface="Times New Roman" panose="02020603050405020304" pitchFamily="18" charset="0"/>
              </a:rPr>
              <a:t>фиолетовое окрашивание</a:t>
            </a:r>
            <a:r>
              <a:rPr lang="ru-RU" b="1" dirty="0" smtClean="0">
                <a:latin typeface="+mn-lt"/>
                <a:cs typeface="Times New Roman" panose="02020603050405020304" pitchFamily="18" charset="0"/>
              </a:rPr>
              <a:t>.   </a:t>
            </a:r>
            <a:r>
              <a:rPr lang="ru-RU" sz="2000" b="1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Эти реакции лежат в основе получения анилиновых красителей.</a:t>
            </a:r>
            <a:endParaRPr lang="ru-RU" sz="2000" b="1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424" y="2996952"/>
            <a:ext cx="344157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6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9431" y="0"/>
            <a:ext cx="6851650" cy="562074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</a:rPr>
              <a:t>ПОЛУЧЕНИЕ АМИНОВ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5000" y="4665014"/>
            <a:ext cx="7493991" cy="252028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altLang="ru-RU" sz="2000" b="1" dirty="0" smtClean="0">
                <a:solidFill>
                  <a:srgbClr val="FF0000"/>
                </a:solidFill>
              </a:rPr>
              <a:t>2. Промышленный способ - восстановление </a:t>
            </a:r>
            <a:r>
              <a:rPr lang="ru-RU" altLang="ru-RU" sz="2000" b="1" dirty="0">
                <a:solidFill>
                  <a:srgbClr val="FF0000"/>
                </a:solidFill>
              </a:rPr>
              <a:t>водородом </a:t>
            </a:r>
            <a:r>
              <a:rPr lang="ru-RU" altLang="ru-RU" sz="2000" b="1" dirty="0"/>
              <a:t>в присутствии катализатора и при высокой температуре:</a:t>
            </a:r>
          </a:p>
          <a:p>
            <a:pPr>
              <a:lnSpc>
                <a:spcPct val="90000"/>
              </a:lnSpc>
              <a:buNone/>
            </a:pPr>
            <a:r>
              <a:rPr lang="ru-RU" altLang="ru-RU" sz="2000" b="1" dirty="0" smtClean="0">
                <a:cs typeface="Arial" panose="020B0604020202020204" pitchFamily="34" charset="0"/>
              </a:rPr>
              <a:t>    </a:t>
            </a:r>
            <a:r>
              <a:rPr lang="en-US" altLang="ru-RU" sz="2000" b="1" dirty="0" smtClean="0">
                <a:cs typeface="Arial" panose="020B0604020202020204" pitchFamily="34" charset="0"/>
              </a:rPr>
              <a:t>C</a:t>
            </a:r>
            <a:r>
              <a:rPr lang="en-US" altLang="ru-RU" sz="2000" b="1" baseline="-25000" dirty="0" smtClean="0">
                <a:cs typeface="Arial" panose="020B0604020202020204" pitchFamily="34" charset="0"/>
              </a:rPr>
              <a:t>6</a:t>
            </a:r>
            <a:r>
              <a:rPr lang="en-US" altLang="ru-RU" sz="2000" b="1" dirty="0" smtClean="0">
                <a:cs typeface="Arial" panose="020B0604020202020204" pitchFamily="34" charset="0"/>
              </a:rPr>
              <a:t>H</a:t>
            </a:r>
            <a:r>
              <a:rPr lang="en-US" altLang="ru-RU" sz="2000" b="1" baseline="-25000" dirty="0" smtClean="0">
                <a:cs typeface="Arial" panose="020B0604020202020204" pitchFamily="34" charset="0"/>
              </a:rPr>
              <a:t>5</a:t>
            </a:r>
            <a:r>
              <a:rPr lang="en-US" altLang="ru-RU" sz="2000" b="1" dirty="0" smtClean="0">
                <a:cs typeface="Arial" panose="020B0604020202020204" pitchFamily="34" charset="0"/>
              </a:rPr>
              <a:t>NO</a:t>
            </a:r>
            <a:r>
              <a:rPr lang="en-US" altLang="ru-RU" sz="2000" b="1" baseline="-25000" dirty="0" smtClean="0">
                <a:cs typeface="Arial" panose="020B0604020202020204" pitchFamily="34" charset="0"/>
              </a:rPr>
              <a:t>2</a:t>
            </a:r>
            <a:r>
              <a:rPr lang="en-US" altLang="ru-RU" sz="2000" b="1" dirty="0" smtClean="0">
                <a:cs typeface="Arial" panose="020B0604020202020204" pitchFamily="34" charset="0"/>
              </a:rPr>
              <a:t>+3H</a:t>
            </a:r>
            <a:r>
              <a:rPr lang="en-US" altLang="ru-RU" sz="2000" b="1" baseline="-25000" dirty="0" smtClean="0">
                <a:cs typeface="Arial" panose="020B0604020202020204" pitchFamily="34" charset="0"/>
              </a:rPr>
              <a:t>2</a:t>
            </a:r>
            <a:r>
              <a:rPr lang="en-US" altLang="ru-RU" sz="2000" b="1" dirty="0" smtClean="0">
                <a:cs typeface="Arial" panose="020B0604020202020204" pitchFamily="34" charset="0"/>
              </a:rPr>
              <a:t> →</a:t>
            </a:r>
            <a:r>
              <a:rPr lang="en-US" altLang="ru-RU" sz="2000" b="1" dirty="0">
                <a:cs typeface="Arial" panose="020B0604020202020204" pitchFamily="34" charset="0"/>
              </a:rPr>
              <a:t>C</a:t>
            </a:r>
            <a:r>
              <a:rPr lang="en-US" altLang="ru-RU" sz="2000" b="1" baseline="-25000" dirty="0">
                <a:cs typeface="Arial" panose="020B0604020202020204" pitchFamily="34" charset="0"/>
              </a:rPr>
              <a:t>6</a:t>
            </a:r>
            <a:r>
              <a:rPr lang="en-US" altLang="ru-RU" sz="2000" b="1" dirty="0">
                <a:cs typeface="Arial" panose="020B0604020202020204" pitchFamily="34" charset="0"/>
              </a:rPr>
              <a:t>H</a:t>
            </a:r>
            <a:r>
              <a:rPr lang="en-US" altLang="ru-RU" sz="2000" b="1" baseline="-25000" dirty="0">
                <a:cs typeface="Arial" panose="020B0604020202020204" pitchFamily="34" charset="0"/>
              </a:rPr>
              <a:t>5</a:t>
            </a:r>
            <a:r>
              <a:rPr lang="en-US" altLang="ru-RU" sz="2000" b="1" dirty="0">
                <a:solidFill>
                  <a:srgbClr val="FF0000"/>
                </a:solidFill>
                <a:cs typeface="Arial" panose="020B0604020202020204" pitchFamily="34" charset="0"/>
              </a:rPr>
              <a:t>NH</a:t>
            </a:r>
            <a:r>
              <a:rPr lang="en-US" altLang="ru-RU" sz="2000" b="1" baseline="-25000" dirty="0">
                <a:solidFill>
                  <a:srgbClr val="FF0000"/>
                </a:solidFill>
                <a:cs typeface="Arial" panose="020B0604020202020204" pitchFamily="34" charset="0"/>
              </a:rPr>
              <a:t>2</a:t>
            </a:r>
            <a:r>
              <a:rPr lang="en-US" altLang="ru-RU" sz="2000" b="1" dirty="0">
                <a:cs typeface="Arial" panose="020B0604020202020204" pitchFamily="34" charset="0"/>
              </a:rPr>
              <a:t>+</a:t>
            </a:r>
            <a:r>
              <a:rPr lang="ru-RU" altLang="ru-RU" sz="2000" b="1" dirty="0">
                <a:cs typeface="Arial" panose="020B0604020202020204" pitchFamily="34" charset="0"/>
              </a:rPr>
              <a:t>2</a:t>
            </a:r>
            <a:r>
              <a:rPr lang="en-US" altLang="ru-RU" sz="2000" b="1" dirty="0" smtClean="0">
                <a:cs typeface="Arial" panose="020B0604020202020204" pitchFamily="34" charset="0"/>
              </a:rPr>
              <a:t>H</a:t>
            </a:r>
            <a:r>
              <a:rPr lang="en-US" altLang="ru-RU" sz="2000" b="1" baseline="-25000" dirty="0" smtClean="0">
                <a:cs typeface="Arial" panose="020B0604020202020204" pitchFamily="34" charset="0"/>
              </a:rPr>
              <a:t>2</a:t>
            </a:r>
            <a:r>
              <a:rPr lang="en-US" altLang="ru-RU" sz="2000" b="1" dirty="0" smtClean="0">
                <a:cs typeface="Arial" panose="020B0604020202020204" pitchFamily="34" charset="0"/>
              </a:rPr>
              <a:t>O</a:t>
            </a:r>
            <a:endParaRPr lang="ru-RU" altLang="ru-RU" sz="2000" b="1" dirty="0" smtClean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3. Лабораторный способ – </a:t>
            </a:r>
            <a:r>
              <a:rPr lang="ru-RU" sz="2000" b="1" dirty="0" smtClean="0"/>
              <a:t>восстановление нитробензола </a:t>
            </a:r>
            <a:r>
              <a:rPr lang="ru-RU" sz="2000" b="1" dirty="0"/>
              <a:t>атомарным </a:t>
            </a:r>
            <a:r>
              <a:rPr lang="ru-RU" sz="2000" b="1" dirty="0" smtClean="0"/>
              <a:t>водородом:</a:t>
            </a:r>
            <a:endParaRPr lang="ru-RU" sz="2000" dirty="0"/>
          </a:p>
          <a:p>
            <a:pPr>
              <a:lnSpc>
                <a:spcPct val="90000"/>
              </a:lnSpc>
              <a:buNone/>
            </a:pPr>
            <a:r>
              <a:rPr lang="pt-BR" altLang="ru-RU" sz="2000" b="1" dirty="0" smtClean="0"/>
              <a:t>C</a:t>
            </a:r>
            <a:r>
              <a:rPr lang="pt-BR" altLang="ru-RU" sz="2000" b="1" baseline="-25000" dirty="0" smtClean="0"/>
              <a:t>6</a:t>
            </a:r>
            <a:r>
              <a:rPr lang="pt-BR" altLang="ru-RU" sz="2000" b="1" dirty="0" smtClean="0"/>
              <a:t>H</a:t>
            </a:r>
            <a:r>
              <a:rPr lang="pt-BR" altLang="ru-RU" sz="2000" b="1" baseline="-25000" dirty="0" smtClean="0"/>
              <a:t>5</a:t>
            </a:r>
            <a:r>
              <a:rPr lang="pt-BR" altLang="ru-RU" sz="2000" b="1" dirty="0" smtClean="0"/>
              <a:t>NO</a:t>
            </a:r>
            <a:r>
              <a:rPr lang="pt-BR" altLang="ru-RU" sz="2000" b="1" baseline="-25000" dirty="0" smtClean="0"/>
              <a:t>2</a:t>
            </a:r>
            <a:r>
              <a:rPr lang="pt-BR" altLang="ru-RU" sz="2000" dirty="0" smtClean="0"/>
              <a:t> + </a:t>
            </a:r>
            <a:r>
              <a:rPr lang="ru-RU" altLang="ru-RU" sz="2000" b="1" dirty="0" smtClean="0"/>
              <a:t>3</a:t>
            </a:r>
            <a:r>
              <a:rPr lang="pt-BR" altLang="ru-RU" sz="2000" b="1" dirty="0" smtClean="0"/>
              <a:t>Fe</a:t>
            </a:r>
            <a:r>
              <a:rPr lang="pt-BR" altLang="ru-RU" sz="2000" dirty="0" smtClean="0"/>
              <a:t> + </a:t>
            </a:r>
            <a:r>
              <a:rPr lang="en-US" altLang="ru-RU" sz="2000" b="1" dirty="0" smtClean="0"/>
              <a:t>6</a:t>
            </a:r>
            <a:r>
              <a:rPr lang="pt-BR" altLang="ru-RU" sz="2000" b="1" dirty="0" smtClean="0"/>
              <a:t>HCl→</a:t>
            </a:r>
            <a:r>
              <a:rPr lang="pt-BR" altLang="ru-RU" sz="2000" dirty="0" smtClean="0"/>
              <a:t> </a:t>
            </a:r>
            <a:r>
              <a:rPr lang="pt-BR" altLang="ru-RU" sz="2000" b="1" dirty="0" smtClean="0"/>
              <a:t>C</a:t>
            </a:r>
            <a:r>
              <a:rPr lang="pt-BR" altLang="ru-RU" sz="2000" b="1" baseline="-25000" dirty="0" smtClean="0"/>
              <a:t>6</a:t>
            </a:r>
            <a:r>
              <a:rPr lang="pt-BR" altLang="ru-RU" sz="2000" b="1" dirty="0" smtClean="0"/>
              <a:t>H</a:t>
            </a:r>
            <a:r>
              <a:rPr lang="pt-BR" altLang="ru-RU" sz="2000" b="1" baseline="-25000" dirty="0" smtClean="0"/>
              <a:t>5</a:t>
            </a:r>
            <a:r>
              <a:rPr lang="pt-BR" altLang="ru-RU" sz="2000" b="1" dirty="0" smtClean="0"/>
              <a:t>NH</a:t>
            </a:r>
            <a:r>
              <a:rPr lang="pt-BR" altLang="ru-RU" sz="2000" b="1" baseline="-25000" dirty="0" smtClean="0"/>
              <a:t>2</a:t>
            </a:r>
            <a:r>
              <a:rPr lang="pt-BR" altLang="ru-RU" sz="2000" dirty="0" smtClean="0"/>
              <a:t> + </a:t>
            </a:r>
            <a:r>
              <a:rPr lang="pt-BR" altLang="ru-RU" sz="2000" b="1" dirty="0" smtClean="0"/>
              <a:t>3FeCl2  +2H2O </a:t>
            </a:r>
            <a:endParaRPr lang="ru-RU" altLang="ru-RU" sz="2000" b="1" dirty="0" smtClean="0"/>
          </a:p>
          <a:p>
            <a:pPr>
              <a:lnSpc>
                <a:spcPct val="90000"/>
              </a:lnSpc>
              <a:buNone/>
            </a:pPr>
            <a:endParaRPr lang="en-US" altLang="ru-RU" sz="2000" b="1" dirty="0"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604745"/>
            <a:ext cx="648072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Восстановление </a:t>
            </a:r>
            <a:r>
              <a:rPr lang="ru-RU" sz="2000" b="1" dirty="0" err="1">
                <a:solidFill>
                  <a:srgbClr val="FF0000"/>
                </a:solidFill>
              </a:rPr>
              <a:t>нитросоединений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/>
              <a:t>— </a:t>
            </a:r>
            <a:r>
              <a:rPr lang="ru-RU" sz="2000" b="1" dirty="0" smtClean="0">
                <a:hlinkClick r:id="rId2" tooltip="Реакция Зинина"/>
              </a:rPr>
              <a:t>реакция Зинина</a:t>
            </a:r>
            <a:r>
              <a:rPr lang="ru-RU" sz="2000" b="1" dirty="0" smtClean="0"/>
              <a:t>. </a:t>
            </a:r>
            <a:r>
              <a:rPr lang="ru-RU" b="1" dirty="0" smtClean="0"/>
              <a:t>Эту реакцию </a:t>
            </a:r>
            <a:r>
              <a:rPr lang="ru-RU" b="1" dirty="0"/>
              <a:t>впервые осуществил </a:t>
            </a:r>
            <a:r>
              <a:rPr lang="ru-RU" b="1" dirty="0" smtClean="0"/>
              <a:t>Николай Николаевич</a:t>
            </a:r>
            <a:r>
              <a:rPr lang="ru-RU" b="1" dirty="0"/>
              <a:t> Зинин </a:t>
            </a:r>
            <a:r>
              <a:rPr lang="ru-RU" b="1" dirty="0" smtClean="0"/>
              <a:t>в 1842 году</a:t>
            </a:r>
            <a:r>
              <a:rPr lang="ru-RU" b="1" dirty="0"/>
              <a:t>, действуя на нитробензол сульфидом аммония: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22624" y="1864247"/>
            <a:ext cx="63470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pt-BR" altLang="ru-RU" sz="1800" b="1" dirty="0" smtClean="0">
                <a:latin typeface="Lucida Sans Unicode" panose="020B0602030504020204" pitchFamily="34" charset="0"/>
              </a:rPr>
              <a:t>C</a:t>
            </a:r>
            <a:r>
              <a:rPr lang="pt-BR" altLang="ru-RU" sz="1800" b="1" baseline="-25000" dirty="0" smtClean="0">
                <a:latin typeface="Lucida Sans Unicode" panose="020B0602030504020204" pitchFamily="34" charset="0"/>
              </a:rPr>
              <a:t>6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H</a:t>
            </a:r>
            <a:r>
              <a:rPr lang="pt-BR" altLang="ru-RU" sz="1800" b="1" baseline="-25000" dirty="0" smtClean="0">
                <a:latin typeface="Lucida Sans Unicode" panose="020B0602030504020204" pitchFamily="34" charset="0"/>
              </a:rPr>
              <a:t>5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NO</a:t>
            </a:r>
            <a:r>
              <a:rPr lang="pt-BR" altLang="ru-RU" sz="1800" b="1" baseline="-25000" dirty="0" smtClean="0">
                <a:latin typeface="Lucida Sans Unicode" panose="020B0602030504020204" pitchFamily="34" charset="0"/>
              </a:rPr>
              <a:t>2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 </a:t>
            </a:r>
            <a:r>
              <a:rPr lang="pt-BR" altLang="ru-RU" sz="1800" dirty="0" smtClean="0">
                <a:latin typeface="Lucida Sans Unicode" panose="020B0602030504020204" pitchFamily="34" charset="0"/>
              </a:rPr>
              <a:t>+ 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3(NH</a:t>
            </a:r>
            <a:r>
              <a:rPr lang="pt-BR" altLang="ru-RU" sz="1800" b="1" baseline="-25000" dirty="0" smtClean="0">
                <a:latin typeface="Lucida Sans Unicode" panose="020B0602030504020204" pitchFamily="34" charset="0"/>
              </a:rPr>
              <a:t>4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)</a:t>
            </a:r>
            <a:r>
              <a:rPr lang="pt-BR" altLang="ru-RU" sz="1800" b="1" baseline="-25000" dirty="0" smtClean="0">
                <a:latin typeface="Lucida Sans Unicode" panose="020B0602030504020204" pitchFamily="34" charset="0"/>
              </a:rPr>
              <a:t>2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S</a:t>
            </a:r>
            <a:r>
              <a:rPr lang="pt-BR" altLang="ru-RU" sz="1800" dirty="0" smtClean="0">
                <a:latin typeface="Lucida Sans Unicode" panose="020B0602030504020204" pitchFamily="34" charset="0"/>
              </a:rPr>
              <a:t> 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→</a:t>
            </a:r>
            <a:r>
              <a:rPr lang="pt-BR" altLang="ru-RU" sz="1800" dirty="0" smtClean="0">
                <a:latin typeface="Lucida Sans Unicode" panose="020B0602030504020204" pitchFamily="34" charset="0"/>
              </a:rPr>
              <a:t> 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C</a:t>
            </a:r>
            <a:r>
              <a:rPr lang="pt-BR" altLang="ru-RU" sz="1800" b="1" baseline="-25000" dirty="0" smtClean="0">
                <a:latin typeface="Lucida Sans Unicode" panose="020B0602030504020204" pitchFamily="34" charset="0"/>
              </a:rPr>
              <a:t>6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H</a:t>
            </a:r>
            <a:r>
              <a:rPr lang="pt-BR" altLang="ru-RU" sz="1800" b="1" baseline="-25000" dirty="0" smtClean="0">
                <a:latin typeface="Lucida Sans Unicode" panose="020B0602030504020204" pitchFamily="34" charset="0"/>
              </a:rPr>
              <a:t>5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NH</a:t>
            </a:r>
            <a:r>
              <a:rPr lang="pt-BR" altLang="ru-RU" sz="1800" b="1" baseline="-25000" dirty="0" smtClean="0">
                <a:latin typeface="Lucida Sans Unicode" panose="020B0602030504020204" pitchFamily="34" charset="0"/>
              </a:rPr>
              <a:t>2</a:t>
            </a:r>
            <a:r>
              <a:rPr lang="pt-BR" altLang="ru-RU" sz="1800" dirty="0" smtClean="0">
                <a:latin typeface="Lucida Sans Unicode" panose="020B0602030504020204" pitchFamily="34" charset="0"/>
              </a:rPr>
              <a:t> + 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6NH</a:t>
            </a:r>
            <a:r>
              <a:rPr lang="pt-BR" altLang="ru-RU" sz="1800" b="1" baseline="-25000" dirty="0" smtClean="0">
                <a:latin typeface="Lucida Sans Unicode" panose="020B0602030504020204" pitchFamily="34" charset="0"/>
              </a:rPr>
              <a:t>3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 </a:t>
            </a:r>
            <a:r>
              <a:rPr lang="pt-BR" altLang="ru-RU" sz="1800" dirty="0" smtClean="0">
                <a:latin typeface="Lucida Sans Unicode" panose="020B0602030504020204" pitchFamily="34" charset="0"/>
              </a:rPr>
              <a:t>+ 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3S</a:t>
            </a:r>
            <a:r>
              <a:rPr lang="pt-BR" altLang="ru-RU" sz="1800" dirty="0" smtClean="0">
                <a:latin typeface="Lucida Sans Unicode" panose="020B0602030504020204" pitchFamily="34" charset="0"/>
              </a:rPr>
              <a:t> + 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2H</a:t>
            </a:r>
            <a:r>
              <a:rPr lang="pt-BR" altLang="ru-RU" sz="1800" b="1" baseline="-25000" dirty="0" smtClean="0">
                <a:latin typeface="Lucida Sans Unicode" panose="020B0602030504020204" pitchFamily="34" charset="0"/>
              </a:rPr>
              <a:t>2</a:t>
            </a:r>
            <a:r>
              <a:rPr lang="pt-BR" altLang="ru-RU" sz="1800" b="1" dirty="0" smtClean="0">
                <a:latin typeface="Lucida Sans Unicode" panose="020B0602030504020204" pitchFamily="34" charset="0"/>
              </a:rPr>
              <a:t>O</a:t>
            </a:r>
            <a:endParaRPr lang="ru-RU" altLang="ru-RU" sz="1800" dirty="0">
              <a:latin typeface="Lucida Sans Unicode" panose="020B0602030504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063" y="308787"/>
            <a:ext cx="2774505" cy="348025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-19351" y="2233579"/>
            <a:ext cx="914400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b="1" dirty="0" smtClean="0">
                <a:solidFill>
                  <a:srgbClr val="0070C0"/>
                </a:solidFill>
                <a:latin typeface="Lucida Sans Unicode" panose="020B0602030504020204" pitchFamily="34" charset="0"/>
              </a:rPr>
              <a:t>                                      </a:t>
            </a:r>
            <a:r>
              <a:rPr lang="ru-RU" altLang="ru-RU" sz="2000" b="1" dirty="0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Зинин Н. Н. </a:t>
            </a:r>
            <a:r>
              <a:rPr lang="ru-RU" altLang="ru-RU" b="1" dirty="0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Выдающийся русский химик-органик,            </a:t>
            </a:r>
          </a:p>
          <a:p>
            <a:pPr eaLnBrk="1" hangingPunct="1"/>
            <a:r>
              <a:rPr lang="ru-RU" altLang="ru-RU" b="1" dirty="0">
                <a:solidFill>
                  <a:srgbClr val="FF0000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b="1" dirty="0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                                     академик Петербургской академии наук, первый </a:t>
            </a:r>
          </a:p>
          <a:p>
            <a:pPr eaLnBrk="1" hangingPunct="1"/>
            <a:r>
              <a:rPr lang="ru-RU" altLang="ru-RU" b="1" dirty="0">
                <a:solidFill>
                  <a:srgbClr val="FF0000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b="1" dirty="0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                                     президент Русского химического общества. </a:t>
            </a:r>
          </a:p>
          <a:p>
            <a:pPr eaLnBrk="1" hangingPunct="1"/>
            <a:r>
              <a:rPr lang="ru-RU" altLang="ru-RU" b="1" dirty="0">
                <a:solidFill>
                  <a:srgbClr val="FF0000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b="1" dirty="0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                                     (13.08.1812 — 06.02.1880)</a:t>
            </a:r>
            <a:r>
              <a:rPr lang="ru-RU" dirty="0">
                <a:solidFill>
                  <a:srgbClr val="FF0000"/>
                </a:solidFill>
              </a:rPr>
              <a:t> </a:t>
            </a:r>
            <a:endParaRPr lang="ru-RU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ru-RU" sz="2000" b="1" dirty="0" smtClean="0">
                <a:solidFill>
                  <a:srgbClr val="FF0000"/>
                </a:solidFill>
              </a:rPr>
              <a:t>                                          </a:t>
            </a:r>
            <a:r>
              <a:rPr lang="ru-RU" sz="2000" b="1" dirty="0" smtClean="0">
                <a:solidFill>
                  <a:srgbClr val="0070C0"/>
                </a:solidFill>
              </a:rPr>
              <a:t>Известный </a:t>
            </a:r>
            <a:r>
              <a:rPr lang="ru-RU" sz="2000" b="1" dirty="0">
                <a:solidFill>
                  <a:srgbClr val="0070C0"/>
                </a:solidFill>
              </a:rPr>
              <a:t>химик А. Гофман сказал: «Если бы Зинин не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eaLnBrk="1" hangingPunct="1"/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                        сделал </a:t>
            </a:r>
            <a:r>
              <a:rPr lang="ru-RU" sz="2000" b="1" dirty="0">
                <a:solidFill>
                  <a:srgbClr val="0070C0"/>
                </a:solidFill>
              </a:rPr>
              <a:t>ничего более, кроме превращения нитробензола в </a:t>
            </a:r>
            <a:r>
              <a:rPr lang="ru-RU" sz="2000" b="1" dirty="0" smtClean="0">
                <a:solidFill>
                  <a:srgbClr val="0070C0"/>
                </a:solidFill>
              </a:rPr>
              <a:t>анилин</a:t>
            </a:r>
            <a:r>
              <a:rPr lang="ru-RU" sz="2000" b="1" dirty="0">
                <a:solidFill>
                  <a:srgbClr val="0070C0"/>
                </a:solidFill>
              </a:rPr>
              <a:t>,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eaLnBrk="1" hangingPunct="1"/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                        то </a:t>
            </a:r>
            <a:r>
              <a:rPr lang="ru-RU" sz="2000" b="1" dirty="0">
                <a:solidFill>
                  <a:srgbClr val="0070C0"/>
                </a:solidFill>
              </a:rPr>
              <a:t>и тогда его имя осталось бы записанным </a:t>
            </a:r>
            <a:r>
              <a:rPr lang="ru-RU" sz="2000" b="1" dirty="0" smtClean="0">
                <a:solidFill>
                  <a:srgbClr val="0070C0"/>
                </a:solidFill>
              </a:rPr>
              <a:t>золотыми </a:t>
            </a:r>
            <a:r>
              <a:rPr lang="ru-RU" sz="2000" b="1" dirty="0">
                <a:solidFill>
                  <a:srgbClr val="0070C0"/>
                </a:solidFill>
              </a:rPr>
              <a:t>буквами в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pPr eaLnBrk="1" hangingPunct="1"/>
            <a:r>
              <a:rPr lang="ru-RU" sz="2000" b="1" dirty="0">
                <a:solidFill>
                  <a:srgbClr val="0070C0"/>
                </a:solidFill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                         истории </a:t>
            </a:r>
            <a:r>
              <a:rPr lang="ru-RU" sz="2000" b="1" dirty="0">
                <a:solidFill>
                  <a:srgbClr val="0070C0"/>
                </a:solidFill>
              </a:rPr>
              <a:t>химии».</a:t>
            </a:r>
            <a:endParaRPr lang="ru-RU" altLang="ru-RU" sz="2000" b="1" dirty="0">
              <a:solidFill>
                <a:srgbClr val="0070C0"/>
              </a:solidFill>
              <a:latin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28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9724" y="305260"/>
            <a:ext cx="6851650" cy="490066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ПРИМЕНЕНИЕ АМИНОВ</a:t>
            </a:r>
            <a:endParaRPr lang="ru-RU" sz="36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2505" y="780232"/>
            <a:ext cx="6923087" cy="5068888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Амины используются при получении: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лекарственных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веществ: </a:t>
            </a:r>
          </a:p>
          <a:p>
            <a:pPr marL="0" indent="0"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обезболивающее и жаропонижающее </a:t>
            </a:r>
          </a:p>
          <a:p>
            <a:pPr marL="0" indent="0"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парацетамол; для наркоза – </a:t>
            </a:r>
            <a:r>
              <a:rPr lang="ru-RU" alt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анасте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0" indent="0">
              <a:buNone/>
            </a:pPr>
            <a:r>
              <a:rPr lang="ru-RU" alt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зин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новокаин; </a:t>
            </a:r>
            <a:r>
              <a:rPr lang="ru-RU" alt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противобактериаль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marL="0" indent="0">
              <a:buNone/>
            </a:pPr>
            <a:r>
              <a:rPr lang="ru-RU" alt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ое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средство стрептоцид;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- для получения устойчивых </a:t>
            </a:r>
            <a:r>
              <a:rPr lang="ru-RU" alt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анили</a:t>
            </a:r>
            <a:endParaRPr lang="ru-RU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новых красителей всех окрасок от</a:t>
            </a:r>
          </a:p>
          <a:p>
            <a:pPr marL="0" indent="0"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чёрного до фиолетового;</a:t>
            </a:r>
          </a:p>
          <a:p>
            <a:pPr marL="0" indent="0">
              <a:buNone/>
            </a:pPr>
            <a:endParaRPr lang="ru-RU" alt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для производства косметики и краски</a:t>
            </a:r>
          </a:p>
          <a:p>
            <a:pPr marL="0" indent="0">
              <a:buNone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для волос;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как сырьё для производства резины,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пластмасс (полиуретан) и  синтетических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тканей (нейлон);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фотореактивов и взрывчатых веществ (</a:t>
            </a:r>
            <a:r>
              <a:rPr lang="ru-RU" alt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гексил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6856" y="1124744"/>
            <a:ext cx="2700300" cy="18002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174" y="3068960"/>
            <a:ext cx="2232248" cy="148546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272" y="4077072"/>
            <a:ext cx="2108448" cy="180476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725144"/>
            <a:ext cx="2066578" cy="179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45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274638"/>
            <a:ext cx="6851650" cy="634082"/>
          </a:xfrm>
        </p:spPr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ПРОВЕРЬ СЕБЯ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908720"/>
            <a:ext cx="6995095" cy="5068888"/>
          </a:xfrm>
        </p:spPr>
        <p:txBody>
          <a:bodyPr/>
          <a:lstStyle/>
          <a:p>
            <a:pPr marL="0" lv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Общая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 предельных алифатических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аминов:</a:t>
            </a:r>
          </a:p>
          <a:p>
            <a:pPr marL="0" lv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 C</a:t>
            </a:r>
            <a:r>
              <a:rPr lang="ru-RU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2n+2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     Б) C</a:t>
            </a:r>
            <a:r>
              <a:rPr lang="ru-RU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2n+3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     В) C</a:t>
            </a:r>
            <a:r>
              <a:rPr lang="ru-RU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2n+1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ru-RU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C</a:t>
            </a:r>
            <a:r>
              <a:rPr lang="ru-RU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u-RU" sz="18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2n+4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Вещество </a:t>
            </a:r>
            <a:r>
              <a:rPr lang="ru-RU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метилэтиламин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относится к аминам: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а) первичным      б) вторичным      в) третичным     г) четвертичным</a:t>
            </a:r>
          </a:p>
          <a:p>
            <a:pPr marL="0" lv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Название  вещества  СН3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СН – СН2 –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СН3</a:t>
            </a:r>
          </a:p>
          <a:p>
            <a:pPr marL="0" lv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lang="he-IL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׀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NH2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А)3-аминобутан Б)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метилэтиламин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В)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2-аминобутан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Г)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бутиламин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Более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основные свойства проявляет:</a:t>
            </a:r>
          </a:p>
          <a:p>
            <a:pPr marL="457200" lvl="1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А)аммиак 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)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диметиламин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В) анилин    Г) метиламин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истинность суждения о свойствах и получении анилина.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А. Анилин легче реагирует с бромом, чем бензол.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Б. Анилин образуется при окислении нитробензола.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1.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верно только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2.верно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Б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3.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оба высказывания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верны         4. оба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высказывания неверны</a:t>
            </a:r>
          </a:p>
          <a:p>
            <a:pPr marL="457200" lvl="1" indent="0"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AutoNum type="arabicParenR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69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6851650" cy="1143000"/>
          </a:xfrm>
        </p:spPr>
        <p:txBody>
          <a:bodyPr/>
          <a:lstStyle/>
          <a:p>
            <a:r>
              <a:rPr lang="ru-RU" altLang="ru-RU" b="1" i="1" dirty="0" smtClean="0">
                <a:solidFill>
                  <a:srgbClr val="0070C0"/>
                </a:solidFill>
              </a:rPr>
              <a:t>Используемый учебник</a:t>
            </a:r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2843808" y="1331913"/>
            <a:ext cx="4476155" cy="4789710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Химия. 10 класс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r>
              <a:rPr lang="ru-RU" sz="2800" dirty="0" smtClean="0"/>
              <a:t> </a:t>
            </a:r>
            <a:r>
              <a:rPr lang="ru-RU" sz="2800" dirty="0"/>
              <a:t>учебник для общеобразовательных организаций с приложением на электронном носителе (</a:t>
            </a:r>
            <a:r>
              <a:rPr lang="en-US" sz="2800" dirty="0"/>
              <a:t>DVD</a:t>
            </a:r>
            <a:r>
              <a:rPr lang="ru-RU" sz="2800" dirty="0" smtClean="0"/>
              <a:t>):</a:t>
            </a:r>
          </a:p>
          <a:p>
            <a:pPr marL="0" indent="0">
              <a:buNone/>
            </a:pPr>
            <a:r>
              <a:rPr lang="ru-RU" sz="2800" dirty="0" smtClean="0"/>
              <a:t> </a:t>
            </a:r>
            <a:r>
              <a:rPr lang="ru-RU" sz="2800" dirty="0"/>
              <a:t>базовый уровень/ Г. Е. Рудзитис, Ф.Г. Фельдман.– М.: Просвещение, 2014.</a:t>
            </a:r>
          </a:p>
          <a:p>
            <a:endParaRPr lang="ru-RU" alt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32" y="1743061"/>
            <a:ext cx="2593752" cy="3371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ОТВЕТЫ</a:t>
            </a:r>
            <a:endParaRPr lang="ru-RU" sz="4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1.в</a:t>
            </a:r>
          </a:p>
          <a:p>
            <a:pPr marL="0" indent="0">
              <a:buNone/>
            </a:pPr>
            <a:r>
              <a:rPr lang="ru-RU" dirty="0" smtClean="0"/>
              <a:t>2.б</a:t>
            </a:r>
          </a:p>
          <a:p>
            <a:pPr marL="0" indent="0">
              <a:buNone/>
            </a:pPr>
            <a:r>
              <a:rPr lang="ru-RU" dirty="0" smtClean="0"/>
              <a:t>3.в</a:t>
            </a:r>
          </a:p>
          <a:p>
            <a:pPr marL="0" indent="0">
              <a:buNone/>
            </a:pPr>
            <a:r>
              <a:rPr lang="ru-RU" dirty="0" smtClean="0"/>
              <a:t>4.б</a:t>
            </a:r>
          </a:p>
          <a:p>
            <a:pPr marL="0" indent="0">
              <a:buNone/>
            </a:pPr>
            <a:r>
              <a:rPr lang="ru-RU" dirty="0" smtClean="0"/>
              <a:t>5.1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988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ДОМАШНЕЕ ЗАДАНИЕ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Изучить §36 </a:t>
            </a:r>
          </a:p>
          <a:p>
            <a:r>
              <a:rPr lang="ru-RU" dirty="0" smtClean="0"/>
              <a:t>Ответить на вопросы №2,4 (стр.173)</a:t>
            </a:r>
          </a:p>
          <a:p>
            <a:r>
              <a:rPr lang="ru-RU" dirty="0" smtClean="0"/>
              <a:t>Решить задачу №7 (стр.173)</a:t>
            </a:r>
          </a:p>
          <a:p>
            <a:r>
              <a:rPr lang="ru-RU" dirty="0" smtClean="0"/>
              <a:t>Творческое задание: составьте </a:t>
            </a:r>
            <a:r>
              <a:rPr lang="ru-RU" dirty="0" err="1" smtClean="0"/>
              <a:t>синквейн</a:t>
            </a:r>
            <a:r>
              <a:rPr lang="ru-RU" dirty="0" smtClean="0"/>
              <a:t> по теме «Анилин»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925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711" y="188640"/>
            <a:ext cx="6923087" cy="5068888"/>
          </a:xfrm>
        </p:spPr>
        <p:txBody>
          <a:bodyPr/>
          <a:lstStyle/>
          <a:p>
            <a:pPr marL="0" indent="0">
              <a:buNone/>
            </a:pPr>
            <a:r>
              <a:rPr lang="ru-RU" sz="4800" b="1" i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 </a:t>
            </a:r>
          </a:p>
          <a:p>
            <a:pPr marL="0" indent="0">
              <a:buNone/>
            </a:pPr>
            <a:r>
              <a:rPr lang="ru-RU" sz="4800" b="1" i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4800" b="1" i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Успехов вам в учёбе!</a:t>
            </a:r>
            <a:endParaRPr lang="ru-RU" sz="4800" b="1" i="1" dirty="0">
              <a:solidFill>
                <a:srgbClr val="D6009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552833"/>
            <a:ext cx="7380287" cy="430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21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</a:rPr>
              <a:t>ОПРЕДЕЛЕНИЕ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4" name="AutoShape 2" descr="Картинки по запросу &quot;фото учебник химия 10 класс рудзитис&quot;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1763713" y="1196752"/>
            <a:ext cx="6923087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 algn="just"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Амины</a:t>
            </a:r>
            <a:r>
              <a:rPr lang="ru-RU" altLang="ru-RU" sz="2000" b="1" dirty="0" smtClean="0">
                <a:solidFill>
                  <a:srgbClr val="FF0000"/>
                </a:solidFill>
              </a:rPr>
              <a:t> </a:t>
            </a:r>
            <a:r>
              <a:rPr lang="ru-RU" altLang="ru-RU" sz="2000" b="1" dirty="0" smtClean="0">
                <a:solidFill>
                  <a:srgbClr val="000099"/>
                </a:solidFill>
              </a:rPr>
              <a:t>-</a:t>
            </a:r>
            <a:r>
              <a:rPr lang="ru-RU" altLang="ru-RU" sz="2000" dirty="0" smtClean="0">
                <a:solidFill>
                  <a:srgbClr val="000099"/>
                </a:solidFill>
              </a:rPr>
              <a:t> </a:t>
            </a:r>
            <a:r>
              <a:rPr lang="ru-RU" altLang="ru-RU" sz="2000" b="1" dirty="0" smtClean="0">
                <a:solidFill>
                  <a:srgbClr val="000099"/>
                </a:solidFill>
                <a:latin typeface="Arial Black" panose="020B0A04020102020204" pitchFamily="34" charset="0"/>
              </a:rPr>
              <a:t>производные </a:t>
            </a:r>
            <a:r>
              <a:rPr lang="ru-RU" altLang="ru-RU" sz="2000" b="1" dirty="0">
                <a:solidFill>
                  <a:srgbClr val="000099"/>
                </a:solidFill>
                <a:latin typeface="Arial Black" panose="020B0A04020102020204" pitchFamily="34" charset="0"/>
              </a:rPr>
              <a:t>аммиака, в молекуле которого один или несколько атомов водорода замещены на углеводородные радикалы</a:t>
            </a:r>
            <a:r>
              <a:rPr lang="ru-RU" altLang="ru-RU" sz="2000" b="1" dirty="0" smtClean="0">
                <a:solidFill>
                  <a:srgbClr val="000099"/>
                </a:solidFill>
                <a:latin typeface="Arial Black" panose="020B0A04020102020204" pitchFamily="34" charset="0"/>
              </a:rPr>
              <a:t>.</a:t>
            </a:r>
            <a:endParaRPr lang="ru-RU" sz="2800" dirty="0">
              <a:solidFill>
                <a:srgbClr val="000099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713" y="2564904"/>
            <a:ext cx="659389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 smtClean="0">
                <a:solidFill>
                  <a:srgbClr val="000099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состав первичных аминов входит группа – 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</a:t>
            </a:r>
            <a:r>
              <a:rPr lang="ru-RU" sz="2000" b="1" baseline="-25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ru-RU" sz="2000" b="1" dirty="0" smtClean="0">
                <a:solidFill>
                  <a:srgbClr val="000099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которую называют 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аминогруппой.</a:t>
            </a:r>
            <a:endParaRPr lang="ru-RU" sz="2000" b="1" dirty="0">
              <a:solidFill>
                <a:srgbClr val="FF0000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2000" b="1" dirty="0" smtClean="0">
              <a:solidFill>
                <a:srgbClr val="000099"/>
              </a:solidFill>
              <a:effectLst/>
              <a:latin typeface="Arial Black" panose="020B0A040201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0099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Общая формула первичных аминов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inherit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 – NH</a:t>
            </a:r>
            <a:r>
              <a:rPr lang="ru-RU" sz="2000" b="1" baseline="-25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ru-RU" sz="2000" dirty="0">
                <a:solidFill>
                  <a:srgbClr val="000000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000099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или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</a:t>
            </a:r>
            <a:r>
              <a:rPr lang="ru-RU" sz="2000" b="1" baseline="-25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</a:t>
            </a:r>
            <a:r>
              <a:rPr lang="ru-RU" sz="2000" b="1" baseline="-25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2n+1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NH</a:t>
            </a:r>
            <a:r>
              <a:rPr lang="ru-RU" sz="2000" b="1" baseline="-25000" dirty="0" smtClean="0">
                <a:solidFill>
                  <a:srgbClr val="FF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20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4487579"/>
            <a:ext cx="68516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ru-RU" altLang="ru-RU" sz="1800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   Низшие амины из-за запаха долгое время принимали   </a:t>
            </a:r>
          </a:p>
          <a:p>
            <a:pPr algn="just" eaLnBrk="1" hangingPunct="1"/>
            <a:r>
              <a:rPr lang="ru-RU" altLang="ru-RU" b="1" dirty="0">
                <a:solidFill>
                  <a:srgbClr val="000099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  </a:t>
            </a:r>
            <a:r>
              <a:rPr lang="ru-RU" altLang="ru-RU" sz="1800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за аммиак, пока в 1849 г. Ш. </a:t>
            </a:r>
            <a:r>
              <a:rPr lang="ru-RU" altLang="ru-RU" sz="1800" b="1" dirty="0" err="1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Вюрц</a:t>
            </a:r>
            <a:r>
              <a:rPr lang="ru-RU" altLang="ru-RU" sz="1800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 (Франция) не    </a:t>
            </a:r>
          </a:p>
          <a:p>
            <a:pPr algn="just" eaLnBrk="1" hangingPunct="1"/>
            <a:r>
              <a:rPr lang="ru-RU" altLang="ru-RU" b="1" dirty="0">
                <a:solidFill>
                  <a:srgbClr val="000099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  в</a:t>
            </a:r>
            <a:r>
              <a:rPr lang="ru-RU" altLang="ru-RU" sz="1800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ыяснил, что в отличие от аммиака, они горят на </a:t>
            </a:r>
          </a:p>
          <a:p>
            <a:pPr algn="just" eaLnBrk="1" hangingPunct="1"/>
            <a:r>
              <a:rPr lang="ru-RU" altLang="ru-RU" b="1" dirty="0">
                <a:solidFill>
                  <a:srgbClr val="000099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  в</a:t>
            </a:r>
            <a:r>
              <a:rPr lang="ru-RU" altLang="ru-RU" sz="1800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оздухе с образованием углекислого газа.  Амины </a:t>
            </a:r>
          </a:p>
          <a:p>
            <a:pPr algn="just" eaLnBrk="1" hangingPunct="1"/>
            <a:r>
              <a:rPr lang="ru-RU" altLang="ru-RU" b="1" dirty="0">
                <a:solidFill>
                  <a:srgbClr val="000099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  </a:t>
            </a:r>
            <a:r>
              <a:rPr lang="ru-RU" altLang="ru-RU" sz="1800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образуются при гниении рыбы, могут содержаться </a:t>
            </a:r>
          </a:p>
          <a:p>
            <a:pPr algn="just" eaLnBrk="1" hangingPunct="1"/>
            <a:r>
              <a:rPr lang="ru-RU" altLang="ru-RU" b="1" dirty="0">
                <a:solidFill>
                  <a:srgbClr val="000099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   </a:t>
            </a:r>
            <a:r>
              <a:rPr lang="ru-RU" altLang="ru-RU" sz="1800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и в селёдочном рассоле, амины по запаху сходны </a:t>
            </a:r>
          </a:p>
          <a:p>
            <a:pPr algn="just" eaLnBrk="1" hangingPunct="1"/>
            <a:r>
              <a:rPr lang="ru-RU" altLang="ru-RU" b="1" dirty="0">
                <a:solidFill>
                  <a:srgbClr val="000099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   </a:t>
            </a:r>
            <a:r>
              <a:rPr lang="ru-RU" altLang="ru-RU" sz="1800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с аммиаком.</a:t>
            </a:r>
          </a:p>
          <a:p>
            <a:pPr algn="just" eaLnBrk="1" hangingPunct="1"/>
            <a:r>
              <a:rPr lang="ru-RU" altLang="ru-RU" b="1" dirty="0">
                <a:solidFill>
                  <a:srgbClr val="000099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b="1" dirty="0" smtClean="0">
                <a:solidFill>
                  <a:srgbClr val="000099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b="1" dirty="0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ШАРЛЬ ВЮРЦ   (</a:t>
            </a:r>
            <a:r>
              <a:rPr lang="ru-RU" b="1" dirty="0" smtClean="0">
                <a:solidFill>
                  <a:srgbClr val="FF0000"/>
                </a:solidFill>
              </a:rPr>
              <a:t>26 </a:t>
            </a:r>
            <a:r>
              <a:rPr lang="ru-RU" b="1" dirty="0">
                <a:solidFill>
                  <a:srgbClr val="FF0000"/>
                </a:solidFill>
              </a:rPr>
              <a:t>ноября 1817 г. – 12 мая 1884 г</a:t>
            </a:r>
            <a:r>
              <a:rPr lang="ru-RU" b="1" dirty="0" smtClean="0">
                <a:solidFill>
                  <a:srgbClr val="FF0000"/>
                </a:solidFill>
              </a:rPr>
              <a:t>.)</a:t>
            </a:r>
            <a:endParaRPr lang="ru-RU" altLang="ru-RU" sz="1800" b="1" dirty="0">
              <a:solidFill>
                <a:srgbClr val="FF0000"/>
              </a:solidFill>
              <a:latin typeface="Lucida Sans Unicode" panose="020B0602030504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4218384"/>
            <a:ext cx="1979712" cy="263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3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0"/>
            <a:ext cx="6851650" cy="692696"/>
          </a:xfrm>
        </p:spPr>
        <p:txBody>
          <a:bodyPr/>
          <a:lstStyle/>
          <a:p>
            <a:r>
              <a:rPr lang="ru-RU" sz="2800" b="1" i="1" dirty="0">
                <a:solidFill>
                  <a:srgbClr val="00B050"/>
                </a:solidFill>
                <a:latin typeface="Arial Black" panose="020B0A04020102020204" pitchFamily="34" charset="0"/>
              </a:rPr>
              <a:t>СТРОЕНИЕ АМИНОВ</a:t>
            </a:r>
            <a:endParaRPr lang="ru-RU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9752" y="1700808"/>
            <a:ext cx="4888508" cy="12073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403648" y="476672"/>
            <a:ext cx="756084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33CC"/>
                </a:solidFill>
                <a:latin typeface="Arial Black" panose="020B0A04020102020204" pitchFamily="34" charset="0"/>
              </a:rPr>
              <a:t>Амины имеют сходное с аммиаком </a:t>
            </a:r>
            <a:r>
              <a:rPr lang="en-US" b="1" dirty="0" smtClean="0">
                <a:solidFill>
                  <a:srgbClr val="0033CC"/>
                </a:solidFill>
                <a:latin typeface="Arial Black" panose="020B0A04020102020204" pitchFamily="34" charset="0"/>
              </a:rPr>
              <a:t>NH</a:t>
            </a:r>
            <a:r>
              <a:rPr lang="en-US" sz="1400" b="1" dirty="0" smtClean="0">
                <a:solidFill>
                  <a:srgbClr val="0033CC"/>
                </a:solidFill>
                <a:latin typeface="Arial Black" panose="020B0A04020102020204" pitchFamily="34" charset="0"/>
              </a:rPr>
              <a:t>3</a:t>
            </a:r>
            <a:r>
              <a:rPr lang="en-US" b="1" dirty="0" smtClean="0">
                <a:solidFill>
                  <a:srgbClr val="0033CC"/>
                </a:solidFill>
                <a:latin typeface="Arial Black" panose="020B0A04020102020204" pitchFamily="34" charset="0"/>
              </a:rPr>
              <a:t> </a:t>
            </a:r>
            <a:r>
              <a:rPr lang="ru-RU" b="1" dirty="0" smtClean="0">
                <a:solidFill>
                  <a:srgbClr val="0033CC"/>
                </a:solidFill>
                <a:latin typeface="Arial Black" panose="020B0A04020102020204" pitchFamily="34" charset="0"/>
              </a:rPr>
              <a:t>строение и проявляют подобные с ним свойства.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Атом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азота 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аммиаке 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молекулах аминов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тетраэдрическую ориентацию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орбиталей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пространстве: </a:t>
            </a: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из четырех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орбиталей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участвуют в образовании σ-связей N-C и N-H.  На четвертой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орбитали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находится </a:t>
            </a:r>
            <a:r>
              <a:rPr lang="ru-RU" b="1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неподелённая</a:t>
            </a:r>
            <a:r>
              <a:rPr lang="ru-RU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электронная пара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обусловливает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свойства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аминов.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 сравнению с аммиаком,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амины более сильные основания,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в молекулах аминов к атому азота смещаются электронные плотности от углеводородных радикалов, что усиливает его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свойства.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033CC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Рисунок 6" descr="https://himija-online.ru/wp-content/uploads/2017/11/%D1%83%D0%B2%D0%B5%D0%BB%D0%B8%D1%87%D0%B5%D0%BD%D0%B8%D0%B5-%D0%BE%D1%81%D0%BD%D0%BE%D0%B2%D0%BD%D1%8B%D1%85-%D1%81%D0%B2-%D0%B22.jpg">
            <a:hlinkClick r:id="rId3"/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672011"/>
            <a:ext cx="4896544" cy="1668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4248" y="4719185"/>
            <a:ext cx="1629365" cy="1613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3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274638"/>
            <a:ext cx="6851650" cy="634082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НОМЕНКЛАТУРА АМИНОВ</a:t>
            </a:r>
            <a:endParaRPr lang="ru-RU" sz="3200" b="1" i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6228" y="908720"/>
            <a:ext cx="7740352" cy="5068888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1" dirty="0" smtClean="0">
                <a:latin typeface="Lucida Sans Unicode" panose="020B0602030504020204" pitchFamily="34" charset="0"/>
              </a:rPr>
              <a:t>       Название образуется путём соединения названия органического </a:t>
            </a:r>
            <a:r>
              <a:rPr lang="ru-RU" altLang="ru-RU" sz="2000" b="1" dirty="0" err="1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органического</a:t>
            </a:r>
            <a:r>
              <a:rPr lang="ru-RU" altLang="ru-RU" sz="2000" b="1" dirty="0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 радикала 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+ слово </a:t>
            </a:r>
            <a:r>
              <a:rPr lang="ru-RU" altLang="ru-RU" sz="2000" b="1" dirty="0">
                <a:solidFill>
                  <a:srgbClr val="0070C0"/>
                </a:solidFill>
                <a:latin typeface="Lucida Sans Unicode" panose="020B0602030504020204" pitchFamily="34" charset="0"/>
              </a:rPr>
              <a:t>«амин»: </a:t>
            </a:r>
            <a:endParaRPr lang="ru-RU" altLang="ru-RU" sz="2000" b="1" dirty="0" smtClean="0">
              <a:solidFill>
                <a:srgbClr val="0070C0"/>
              </a:solidFill>
              <a:latin typeface="Lucida Sans Unicode" panose="020B0602030504020204" pitchFamily="34" charset="0"/>
            </a:endParaRPr>
          </a:p>
          <a:p>
            <a:pPr marL="0" indent="0">
              <a:buNone/>
            </a:pPr>
            <a:r>
              <a:rPr lang="ru-RU" altLang="ru-RU" sz="2000" b="1" dirty="0">
                <a:solidFill>
                  <a:srgbClr val="0070C0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sz="2000" b="1" dirty="0" smtClean="0">
                <a:solidFill>
                  <a:srgbClr val="0070C0"/>
                </a:solidFill>
                <a:latin typeface="Lucida Sans Unicode" panose="020B0602030504020204" pitchFamily="34" charset="0"/>
              </a:rPr>
              <a:t>                 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CH</a:t>
            </a:r>
            <a:r>
              <a:rPr lang="ru-RU" altLang="ru-RU" sz="2000" b="1" baseline="-25000" dirty="0" smtClean="0">
                <a:latin typeface="Lucida Sans Unicode" panose="020B0602030504020204" pitchFamily="34" charset="0"/>
              </a:rPr>
              <a:t>3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-NН</a:t>
            </a:r>
            <a:r>
              <a:rPr lang="ru-RU" altLang="ru-RU" sz="2000" b="1" baseline="-25000" dirty="0" smtClean="0">
                <a:latin typeface="Lucida Sans Unicode" panose="020B0602030504020204" pitchFamily="34" charset="0"/>
              </a:rPr>
              <a:t>2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 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–</a:t>
            </a:r>
            <a:r>
              <a:rPr lang="ru-RU" altLang="ru-RU" sz="2000" b="1" dirty="0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метил</a:t>
            </a:r>
            <a:r>
              <a:rPr lang="ru-RU" altLang="ru-RU" sz="2000" b="1" dirty="0" smtClean="0">
                <a:solidFill>
                  <a:schemeClr val="accent1"/>
                </a:solidFill>
                <a:latin typeface="Lucida Sans Unicode" panose="020B0602030504020204" pitchFamily="34" charset="0"/>
              </a:rPr>
              <a:t>амин</a:t>
            </a:r>
            <a:endParaRPr lang="ru-RU" altLang="ru-RU" sz="2000" b="1" dirty="0">
              <a:solidFill>
                <a:schemeClr val="accent1"/>
              </a:solidFill>
              <a:latin typeface="Lucida Sans Unicode" panose="020B0602030504020204" pitchFamily="34" charset="0"/>
            </a:endParaRPr>
          </a:p>
          <a:p>
            <a:pPr marL="0" indent="0">
              <a:buNone/>
            </a:pPr>
            <a:r>
              <a:rPr lang="ru-RU" altLang="ru-RU" sz="2000" b="1" dirty="0" smtClean="0">
                <a:latin typeface="Lucida Sans Unicode" panose="020B0602030504020204" pitchFamily="34" charset="0"/>
              </a:rPr>
              <a:t>     Группы 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упоминают в алфавитном порядке: </a:t>
            </a:r>
          </a:p>
          <a:p>
            <a:pPr marL="0" indent="0">
              <a:buNone/>
            </a:pPr>
            <a:r>
              <a:rPr lang="ru-RU" altLang="ru-RU" sz="2000" b="1" dirty="0" smtClean="0">
                <a:latin typeface="Lucida Sans Unicode" panose="020B0602030504020204" pitchFamily="34" charset="0"/>
              </a:rPr>
              <a:t>                  CH</a:t>
            </a:r>
            <a:r>
              <a:rPr lang="ru-RU" altLang="ru-RU" sz="2000" b="1" baseline="-25000" dirty="0" smtClean="0">
                <a:latin typeface="Lucida Sans Unicode" panose="020B0602030504020204" pitchFamily="34" charset="0"/>
              </a:rPr>
              <a:t>3 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– NН - C</a:t>
            </a:r>
            <a:r>
              <a:rPr lang="ru-RU" altLang="ru-RU" sz="2000" b="1" baseline="-25000" dirty="0">
                <a:latin typeface="Lucida Sans Unicode" panose="020B0602030504020204" pitchFamily="34" charset="0"/>
              </a:rPr>
              <a:t>3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H</a:t>
            </a:r>
            <a:r>
              <a:rPr lang="ru-RU" altLang="ru-RU" sz="2000" b="1" baseline="-25000" dirty="0">
                <a:latin typeface="Lucida Sans Unicode" panose="020B0602030504020204" pitchFamily="34" charset="0"/>
              </a:rPr>
              <a:t>7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 — </a:t>
            </a:r>
            <a:r>
              <a:rPr lang="ru-RU" altLang="ru-RU" sz="2000" b="1" dirty="0" err="1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метилпропил</a:t>
            </a:r>
            <a:r>
              <a:rPr lang="ru-RU" altLang="ru-RU" sz="2000" b="1" dirty="0" err="1" smtClean="0">
                <a:latin typeface="Lucida Sans Unicode" panose="020B0602030504020204" pitchFamily="34" charset="0"/>
                <a:hlinkClick r:id="rId2" tooltip="Метилпропиламин (страница отсутствует)"/>
              </a:rPr>
              <a:t>амин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 </a:t>
            </a:r>
          </a:p>
          <a:p>
            <a:pPr marL="0" indent="0">
              <a:buNone/>
            </a:pPr>
            <a:r>
              <a:rPr lang="ru-RU" altLang="ru-RU" sz="2000" b="1" dirty="0" smtClean="0">
                <a:latin typeface="Lucida Sans Unicode" panose="020B0602030504020204" pitchFamily="34" charset="0"/>
              </a:rPr>
              <a:t>                  CH</a:t>
            </a:r>
            <a:r>
              <a:rPr lang="ru-RU" altLang="ru-RU" sz="2000" b="1" baseline="-25000" dirty="0" smtClean="0">
                <a:latin typeface="Lucida Sans Unicode" panose="020B0602030504020204" pitchFamily="34" charset="0"/>
              </a:rPr>
              <a:t>3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 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– N(C</a:t>
            </a:r>
            <a:r>
              <a:rPr lang="ru-RU" altLang="ru-RU" sz="2000" b="1" baseline="-25000" dirty="0">
                <a:latin typeface="Lucida Sans Unicode" panose="020B0602030504020204" pitchFamily="34" charset="0"/>
              </a:rPr>
              <a:t>6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H</a:t>
            </a:r>
            <a:r>
              <a:rPr lang="ru-RU" altLang="ru-RU" sz="2000" b="1" baseline="-25000" dirty="0">
                <a:latin typeface="Lucida Sans Unicode" panose="020B0602030504020204" pitchFamily="34" charset="0"/>
              </a:rPr>
              <a:t>5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)</a:t>
            </a:r>
            <a:r>
              <a:rPr lang="ru-RU" altLang="ru-RU" sz="2000" b="1" baseline="-25000" dirty="0">
                <a:latin typeface="Lucida Sans Unicode" panose="020B0602030504020204" pitchFamily="34" charset="0"/>
              </a:rPr>
              <a:t>2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 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— </a:t>
            </a:r>
            <a:r>
              <a:rPr lang="ru-RU" altLang="ru-RU" sz="2000" b="1" dirty="0" err="1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метилдифенил</a:t>
            </a:r>
            <a:r>
              <a:rPr lang="ru-RU" altLang="ru-RU" sz="2000" b="1" dirty="0" err="1" smtClean="0">
                <a:latin typeface="Lucida Sans Unicode" panose="020B0602030504020204" pitchFamily="34" charset="0"/>
                <a:hlinkClick r:id="rId3" tooltip="Метилдифениламин (страница отсутствует)"/>
              </a:rPr>
              <a:t>амин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 </a:t>
            </a:r>
            <a:endParaRPr lang="ru-RU" altLang="ru-RU" sz="2000" b="1" dirty="0">
              <a:latin typeface="Lucida Sans Unicode" panose="020B0602030504020204" pitchFamily="34" charset="0"/>
            </a:endParaRPr>
          </a:p>
          <a:p>
            <a:endParaRPr lang="ru-RU" altLang="ru-RU" sz="2000" b="1" dirty="0">
              <a:latin typeface="Lucida Sans Unicode" panose="020B0602030504020204" pitchFamily="34" charset="0"/>
            </a:endParaRPr>
          </a:p>
          <a:p>
            <a:pPr marL="0" indent="0">
              <a:buNone/>
            </a:pPr>
            <a:r>
              <a:rPr lang="ru-RU" altLang="ru-RU" sz="2000" b="1" dirty="0">
                <a:latin typeface="Lucida Sans Unicode" panose="020B0602030504020204" pitchFamily="34" charset="0"/>
              </a:rPr>
              <a:t>Для высших аминов: </a:t>
            </a:r>
            <a:r>
              <a:rPr lang="ru-RU" altLang="ru-RU" sz="2000" b="1" dirty="0">
                <a:solidFill>
                  <a:srgbClr val="0070C0"/>
                </a:solidFill>
                <a:latin typeface="Lucida Sans Unicode" panose="020B0602030504020204" pitchFamily="34" charset="0"/>
              </a:rPr>
              <a:t>углеводород + 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приставки </a:t>
            </a:r>
            <a:r>
              <a:rPr lang="ru-RU" altLang="ru-RU" sz="2000" b="1" dirty="0">
                <a:solidFill>
                  <a:srgbClr val="0070C0"/>
                </a:solidFill>
                <a:latin typeface="Lucida Sans Unicode" panose="020B0602030504020204" pitchFamily="34" charset="0"/>
              </a:rPr>
              <a:t>«</a:t>
            </a:r>
            <a:r>
              <a:rPr lang="ru-RU" altLang="ru-RU" sz="2000" b="1" dirty="0" err="1">
                <a:solidFill>
                  <a:srgbClr val="0070C0"/>
                </a:solidFill>
                <a:latin typeface="Lucida Sans Unicode" panose="020B0602030504020204" pitchFamily="34" charset="0"/>
              </a:rPr>
              <a:t>амино</a:t>
            </a:r>
            <a:r>
              <a:rPr lang="ru-RU" altLang="ru-RU" sz="2000" b="1" dirty="0">
                <a:solidFill>
                  <a:srgbClr val="0070C0"/>
                </a:solidFill>
                <a:latin typeface="Lucida Sans Unicode" panose="020B0602030504020204" pitchFamily="34" charset="0"/>
              </a:rPr>
              <a:t>», «</a:t>
            </a:r>
            <a:r>
              <a:rPr lang="ru-RU" altLang="ru-RU" sz="2000" b="1" dirty="0" err="1">
                <a:solidFill>
                  <a:srgbClr val="0070C0"/>
                </a:solidFill>
                <a:latin typeface="Lucida Sans Unicode" panose="020B0602030504020204" pitchFamily="34" charset="0"/>
              </a:rPr>
              <a:t>диамино</a:t>
            </a:r>
            <a:r>
              <a:rPr lang="ru-RU" altLang="ru-RU" sz="2000" b="1" dirty="0">
                <a:solidFill>
                  <a:srgbClr val="0070C0"/>
                </a:solidFill>
                <a:latin typeface="Lucida Sans Unicode" panose="020B0602030504020204" pitchFamily="34" charset="0"/>
              </a:rPr>
              <a:t>», «</a:t>
            </a:r>
            <a:r>
              <a:rPr lang="ru-RU" altLang="ru-RU" sz="2000" b="1" dirty="0" err="1">
                <a:solidFill>
                  <a:srgbClr val="0070C0"/>
                </a:solidFill>
                <a:latin typeface="Lucida Sans Unicode" panose="020B0602030504020204" pitchFamily="34" charset="0"/>
              </a:rPr>
              <a:t>триамино</a:t>
            </a:r>
            <a:r>
              <a:rPr lang="ru-RU" altLang="ru-RU" sz="2000" b="1" dirty="0">
                <a:solidFill>
                  <a:srgbClr val="0070C0"/>
                </a:solidFill>
                <a:latin typeface="Lucida Sans Unicode" panose="020B0602030504020204" pitchFamily="34" charset="0"/>
              </a:rPr>
              <a:t>»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,</a:t>
            </a:r>
            <a:r>
              <a:rPr lang="ru-RU" altLang="ru-RU" sz="2000" b="1" dirty="0">
                <a:solidFill>
                  <a:srgbClr val="0070C0"/>
                </a:solidFill>
                <a:latin typeface="Lucida Sans Unicode" panose="020B0602030504020204" pitchFamily="34" charset="0"/>
              </a:rPr>
              <a:t> 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указывая числовой индекс атома 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углерода:    СН</a:t>
            </a:r>
            <a:r>
              <a:rPr lang="ru-RU" altLang="ru-RU" sz="2000" b="1" baseline="-25000" dirty="0" smtClean="0">
                <a:latin typeface="Lucida Sans Unicode" panose="020B0602030504020204" pitchFamily="34" charset="0"/>
              </a:rPr>
              <a:t>3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-СН 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– СН</a:t>
            </a:r>
            <a:r>
              <a:rPr lang="ru-RU" altLang="ru-RU" sz="2000" b="1" baseline="-25000" dirty="0">
                <a:latin typeface="Lucida Sans Unicode" panose="020B0602030504020204" pitchFamily="34" charset="0"/>
              </a:rPr>
              <a:t>2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-СН</a:t>
            </a:r>
            <a:r>
              <a:rPr lang="ru-RU" altLang="ru-RU" sz="2000" b="1" baseline="-25000" dirty="0">
                <a:latin typeface="Lucida Sans Unicode" panose="020B0602030504020204" pitchFamily="34" charset="0"/>
              </a:rPr>
              <a:t>2</a:t>
            </a:r>
            <a:r>
              <a:rPr lang="ru-RU" altLang="ru-RU" sz="2000" b="1" dirty="0">
                <a:latin typeface="Lucida Sans Unicode" panose="020B0602030504020204" pitchFamily="34" charset="0"/>
              </a:rPr>
              <a:t>-СН</a:t>
            </a:r>
            <a:r>
              <a:rPr lang="ru-RU" altLang="ru-RU" sz="2000" b="1" baseline="-25000" dirty="0">
                <a:latin typeface="Lucida Sans Unicode" panose="020B0602030504020204" pitchFamily="34" charset="0"/>
              </a:rPr>
              <a:t>3</a:t>
            </a:r>
            <a:r>
              <a:rPr lang="en-US" altLang="ru-RU" sz="2000" b="1" dirty="0">
                <a:latin typeface="Lucida Sans Unicode" panose="020B0602030504020204" pitchFamily="34" charset="0"/>
              </a:rPr>
              <a:t> - </a:t>
            </a:r>
            <a:r>
              <a:rPr lang="ru-RU" altLang="ru-RU" sz="2000" b="1" i="1" dirty="0" smtClean="0">
                <a:latin typeface="Lucida Sans Unicode" panose="020B0602030504020204" pitchFamily="34" charset="0"/>
              </a:rPr>
              <a:t>2- </a:t>
            </a:r>
            <a:r>
              <a:rPr lang="ru-RU" altLang="ru-RU" sz="2000" b="1" i="1" dirty="0" err="1" smtClean="0">
                <a:solidFill>
                  <a:srgbClr val="FF0000"/>
                </a:solidFill>
                <a:latin typeface="Lucida Sans Unicode" panose="020B0602030504020204" pitchFamily="34" charset="0"/>
              </a:rPr>
              <a:t>амино</a:t>
            </a:r>
            <a:r>
              <a:rPr lang="ru-RU" altLang="ru-RU" sz="2000" b="1" i="1" dirty="0" err="1" smtClean="0">
                <a:latin typeface="Lucida Sans Unicode" panose="020B0602030504020204" pitchFamily="34" charset="0"/>
              </a:rPr>
              <a:t>пентан</a:t>
            </a:r>
            <a:endParaRPr lang="ru-RU" altLang="ru-RU" sz="2000" b="1" dirty="0">
              <a:latin typeface="Lucida Sans Unicode" panose="020B0602030504020204" pitchFamily="34" charset="0"/>
            </a:endParaRPr>
          </a:p>
          <a:p>
            <a:pPr marL="0" indent="0">
              <a:buNone/>
            </a:pPr>
            <a:r>
              <a:rPr lang="ru-RU" altLang="ru-RU" sz="2000" b="1" dirty="0">
                <a:latin typeface="Lucida Sans Unicode" panose="020B0602030504020204" pitchFamily="34" charset="0"/>
              </a:rPr>
              <a:t>         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                   </a:t>
            </a:r>
            <a:r>
              <a:rPr lang="en-US" altLang="ru-RU" sz="2000" b="1" dirty="0">
                <a:latin typeface="Lucida Sans Unicode" panose="020B0602030504020204" pitchFamily="34" charset="0"/>
              </a:rPr>
              <a:t>|</a:t>
            </a:r>
          </a:p>
          <a:p>
            <a:pPr marL="0" indent="0">
              <a:buNone/>
            </a:pPr>
            <a:r>
              <a:rPr lang="en-US" altLang="ru-RU" sz="2000" b="1" dirty="0">
                <a:latin typeface="Lucida Sans Unicode" panose="020B0602030504020204" pitchFamily="34" charset="0"/>
              </a:rPr>
              <a:t>          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                  </a:t>
            </a:r>
            <a:r>
              <a:rPr lang="en-US" altLang="ru-RU" sz="2000" b="1" dirty="0" smtClean="0">
                <a:latin typeface="Lucida Sans Unicode" panose="020B0602030504020204" pitchFamily="34" charset="0"/>
              </a:rPr>
              <a:t>NH</a:t>
            </a:r>
            <a:r>
              <a:rPr lang="en-US" altLang="ru-RU" sz="2000" b="1" baseline="-25000" dirty="0" smtClean="0">
                <a:latin typeface="Lucida Sans Unicode" panose="020B0602030504020204" pitchFamily="34" charset="0"/>
              </a:rPr>
              <a:t>2</a:t>
            </a:r>
            <a:endParaRPr lang="ru-RU" altLang="ru-RU" sz="2000" b="1" baseline="-25000" dirty="0" smtClean="0">
              <a:latin typeface="Lucida Sans Unicode" panose="020B0602030504020204" pitchFamily="34" charset="0"/>
            </a:endParaRPr>
          </a:p>
          <a:p>
            <a:pPr marL="0" indent="0">
              <a:buNone/>
            </a:pPr>
            <a:r>
              <a:rPr lang="ru-RU" altLang="ru-RU" sz="2000" b="1" dirty="0" smtClean="0">
                <a:latin typeface="Lucida Sans Unicode" panose="020B0602030504020204" pitchFamily="34" charset="0"/>
              </a:rPr>
              <a:t>   Для некоторых  тривиальные названия: </a:t>
            </a:r>
          </a:p>
          <a:p>
            <a:pPr marL="0" indent="0">
              <a:buNone/>
            </a:pPr>
            <a:r>
              <a:rPr lang="ru-RU" altLang="ru-RU" sz="2000" b="1" dirty="0" smtClean="0">
                <a:latin typeface="Lucida Sans Unicode" panose="020B0602030504020204" pitchFamily="34" charset="0"/>
              </a:rPr>
              <a:t>           C</a:t>
            </a:r>
            <a:r>
              <a:rPr lang="ru-RU" altLang="ru-RU" sz="2000" b="1" baseline="-25000" dirty="0" smtClean="0">
                <a:latin typeface="Lucida Sans Unicode" panose="020B0602030504020204" pitchFamily="34" charset="0"/>
              </a:rPr>
              <a:t>6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H</a:t>
            </a:r>
            <a:r>
              <a:rPr lang="ru-RU" altLang="ru-RU" sz="2000" b="1" baseline="-25000" dirty="0" smtClean="0">
                <a:latin typeface="Lucida Sans Unicode" panose="020B0602030504020204" pitchFamily="34" charset="0"/>
              </a:rPr>
              <a:t>5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NH</a:t>
            </a:r>
            <a:r>
              <a:rPr lang="ru-RU" altLang="ru-RU" sz="2000" b="1" baseline="-25000" dirty="0" smtClean="0">
                <a:latin typeface="Lucida Sans Unicode" panose="020B0602030504020204" pitchFamily="34" charset="0"/>
              </a:rPr>
              <a:t>2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 — </a:t>
            </a:r>
            <a:r>
              <a:rPr lang="ru-RU" altLang="ru-RU" sz="2000" b="1" dirty="0" smtClean="0">
                <a:latin typeface="Lucida Sans Unicode" panose="020B0602030504020204" pitchFamily="34" charset="0"/>
                <a:hlinkClick r:id="rId4" tooltip="Анилин"/>
              </a:rPr>
              <a:t>анилин</a:t>
            </a:r>
            <a:endParaRPr lang="ru-RU" altLang="ru-RU" sz="2000" b="1" dirty="0" smtClean="0">
              <a:latin typeface="Lucida Sans Unicode" panose="020B0602030504020204" pitchFamily="34" charset="0"/>
            </a:endParaRPr>
          </a:p>
          <a:p>
            <a:pPr marL="0" indent="0">
              <a:buNone/>
            </a:pPr>
            <a:r>
              <a:rPr lang="ru-RU" altLang="ru-RU" sz="2000" b="1" dirty="0" smtClean="0">
                <a:latin typeface="Lucida Sans Unicode" panose="020B0602030504020204" pitchFamily="34" charset="0"/>
              </a:rPr>
              <a:t>           (систематическое название — </a:t>
            </a:r>
            <a:r>
              <a:rPr lang="ru-RU" altLang="ru-RU" sz="2000" b="1" dirty="0" err="1" smtClean="0">
                <a:latin typeface="Lucida Sans Unicode" panose="020B0602030504020204" pitchFamily="34" charset="0"/>
                <a:hlinkClick r:id="rId4" tooltip="Анилин"/>
              </a:rPr>
              <a:t>фениламин</a:t>
            </a:r>
            <a:r>
              <a:rPr lang="ru-RU" altLang="ru-RU" sz="2000" b="1" dirty="0" smtClean="0">
                <a:latin typeface="Lucida Sans Unicode" panose="020B0602030504020204" pitchFamily="34" charset="0"/>
              </a:rPr>
              <a:t>)</a:t>
            </a:r>
          </a:p>
          <a:p>
            <a:endParaRPr lang="ru-RU" altLang="ru-RU" sz="2000" b="1" baseline="-25000" dirty="0">
              <a:latin typeface="Lucida Sans Unicode" panose="020B0602030504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541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4003" y="188640"/>
            <a:ext cx="6851650" cy="1143000"/>
          </a:xfrm>
        </p:spPr>
        <p:txBody>
          <a:bodyPr/>
          <a:lstStyle/>
          <a:p>
            <a:r>
              <a:rPr lang="ru-RU" sz="3600" i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Классификация аминов</a:t>
            </a:r>
            <a:endParaRPr lang="ru-RU" sz="3600" i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75656" y="1196752"/>
            <a:ext cx="7668344" cy="4708848"/>
          </a:xfrm>
        </p:spPr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b="1" dirty="0">
                <a:solidFill>
                  <a:srgbClr val="FF0000"/>
                </a:solidFill>
              </a:rPr>
              <a:t>1) По числу замещённых атомов водорода</a:t>
            </a:r>
            <a:r>
              <a:rPr lang="ru-RU" sz="2800" b="1" dirty="0"/>
              <a:t>: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первичные</a:t>
            </a:r>
            <a:r>
              <a:rPr lang="ru-RU" sz="2800" b="1" dirty="0"/>
              <a:t>  (замещен один атом водорода) 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800" b="1" dirty="0" smtClean="0"/>
              <a:t>    </a:t>
            </a:r>
            <a:r>
              <a:rPr lang="ru-RU" sz="2800" b="1" dirty="0" smtClean="0"/>
              <a:t> </a:t>
            </a:r>
            <a:r>
              <a:rPr lang="ru-RU" sz="2800" b="1" dirty="0"/>
              <a:t>СН</a:t>
            </a:r>
            <a:r>
              <a:rPr lang="ru-RU" sz="2800" b="1" baseline="-25000" dirty="0"/>
              <a:t>3</a:t>
            </a:r>
            <a:r>
              <a:rPr lang="ru-RU" sz="2800" b="1" dirty="0"/>
              <a:t>-</a:t>
            </a:r>
            <a:r>
              <a:rPr lang="en-US" sz="2800" b="1" dirty="0"/>
              <a:t>NH</a:t>
            </a:r>
            <a:r>
              <a:rPr lang="en-US" sz="2800" b="1" baseline="-25000" dirty="0"/>
              <a:t>2</a:t>
            </a:r>
            <a:r>
              <a:rPr lang="en-US" sz="2800" b="1" dirty="0"/>
              <a:t> – </a:t>
            </a:r>
            <a:r>
              <a:rPr lang="ru-RU" sz="2800" b="1" dirty="0" smtClean="0"/>
              <a:t>метиламин</a:t>
            </a:r>
            <a:endParaRPr lang="en-US" sz="2800" b="1" dirty="0" smtClean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28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вторичные</a:t>
            </a:r>
            <a:r>
              <a:rPr lang="ru-RU" sz="2800" b="1" i="1" dirty="0" smtClean="0"/>
              <a:t>  </a:t>
            </a:r>
            <a:r>
              <a:rPr lang="ru-RU" sz="2800" b="1" dirty="0"/>
              <a:t>(замещены два атома </a:t>
            </a:r>
            <a:r>
              <a:rPr lang="ru-RU" sz="2800" b="1" dirty="0" smtClean="0"/>
              <a:t>водорода) </a:t>
            </a:r>
            <a:endParaRPr lang="en-US" sz="2800" b="1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800" b="1" dirty="0" smtClean="0"/>
              <a:t>     CH</a:t>
            </a:r>
            <a:r>
              <a:rPr lang="en-US" sz="2800" b="1" baseline="-25000" dirty="0" smtClean="0"/>
              <a:t>3</a:t>
            </a:r>
            <a:r>
              <a:rPr lang="en-US" sz="2800" b="1" dirty="0" smtClean="0"/>
              <a:t>-NH-CH</a:t>
            </a:r>
            <a:r>
              <a:rPr lang="en-US" sz="2800" b="1" baseline="-25000" dirty="0" smtClean="0"/>
              <a:t>3</a:t>
            </a:r>
            <a:r>
              <a:rPr lang="en-US" sz="2800" b="1" dirty="0" smtClean="0"/>
              <a:t> </a:t>
            </a:r>
            <a:r>
              <a:rPr lang="en-US" sz="2800" b="1" dirty="0"/>
              <a:t>–</a:t>
            </a:r>
            <a:r>
              <a:rPr lang="ru-RU" sz="2800" b="1" dirty="0"/>
              <a:t> </a:t>
            </a:r>
            <a:r>
              <a:rPr lang="ru-RU" sz="2800" b="1" dirty="0" err="1" smtClean="0">
                <a:solidFill>
                  <a:srgbClr val="FF0000"/>
                </a:solidFill>
              </a:rPr>
              <a:t>ди</a:t>
            </a:r>
            <a:r>
              <a:rPr lang="ru-RU" sz="2800" b="1" dirty="0" err="1" smtClean="0"/>
              <a:t>метиламин</a:t>
            </a:r>
            <a:endParaRPr lang="en-US" sz="2800" b="1" dirty="0" smtClean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28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третичные</a:t>
            </a:r>
            <a:r>
              <a:rPr lang="ru-RU" sz="2800" b="1" dirty="0"/>
              <a:t>  (замещены три атома </a:t>
            </a:r>
            <a:r>
              <a:rPr lang="ru-RU" sz="2800" b="1" dirty="0" smtClean="0"/>
              <a:t>водорода)</a:t>
            </a:r>
            <a:endParaRPr lang="en-US" sz="2800" b="1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800" b="1" dirty="0" smtClean="0"/>
              <a:t>     CH</a:t>
            </a:r>
            <a:r>
              <a:rPr lang="en-US" sz="2800" b="1" baseline="-25000" dirty="0" smtClean="0"/>
              <a:t>3</a:t>
            </a:r>
            <a:r>
              <a:rPr lang="en-US" sz="2800" b="1" dirty="0" smtClean="0"/>
              <a:t>-N-CH</a:t>
            </a:r>
            <a:r>
              <a:rPr lang="en-US" sz="2800" b="1" baseline="-25000" dirty="0" smtClean="0"/>
              <a:t>3</a:t>
            </a:r>
            <a:r>
              <a:rPr lang="en-US" sz="2800" b="1" dirty="0" smtClean="0"/>
              <a:t> </a:t>
            </a:r>
            <a:r>
              <a:rPr lang="en-US" sz="2800" b="1" dirty="0"/>
              <a:t>–</a:t>
            </a:r>
            <a:r>
              <a:rPr lang="ru-RU" sz="2800" b="1" dirty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три</a:t>
            </a:r>
            <a:r>
              <a:rPr lang="ru-RU" sz="2800" b="1" dirty="0" smtClean="0"/>
              <a:t>метиламин</a:t>
            </a:r>
            <a:endParaRPr lang="en-US" sz="2800" b="1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800" b="1" dirty="0"/>
              <a:t>        </a:t>
            </a:r>
            <a:r>
              <a:rPr lang="en-US" sz="2800" b="1" dirty="0" smtClean="0"/>
              <a:t>     </a:t>
            </a:r>
            <a:r>
              <a:rPr lang="en-US" sz="2800" b="1" dirty="0"/>
              <a:t>|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800" b="1" dirty="0"/>
              <a:t>         </a:t>
            </a:r>
            <a:r>
              <a:rPr lang="en-US" sz="2800" b="1" dirty="0" smtClean="0"/>
              <a:t>    CH</a:t>
            </a:r>
            <a:r>
              <a:rPr lang="en-US" sz="2800" b="1" baseline="-25000" dirty="0" smtClean="0"/>
              <a:t>3</a:t>
            </a:r>
            <a:endParaRPr lang="ru-RU" sz="2800" b="1" baseline="-25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204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88640"/>
            <a:ext cx="6923087" cy="5068888"/>
          </a:xfrm>
        </p:spPr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b="1" dirty="0">
                <a:solidFill>
                  <a:srgbClr val="FF0000"/>
                </a:solidFill>
              </a:rPr>
              <a:t>2) По характеру радикала</a:t>
            </a:r>
            <a:r>
              <a:rPr lang="ru-RU" sz="2800" b="1" dirty="0"/>
              <a:t>, связанного с азотом</a:t>
            </a:r>
            <a:r>
              <a:rPr lang="ru-RU" sz="2800" b="1" dirty="0" smtClean="0"/>
              <a:t>: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28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алифатические</a:t>
            </a:r>
            <a:r>
              <a:rPr lang="ru-RU" sz="2800" b="1" dirty="0"/>
              <a:t> CH</a:t>
            </a:r>
            <a:r>
              <a:rPr lang="ru-RU" sz="2800" b="1" baseline="-25000" dirty="0"/>
              <a:t>3</a:t>
            </a:r>
            <a:r>
              <a:rPr lang="ru-RU" sz="2800" b="1" dirty="0"/>
              <a:t>-NН</a:t>
            </a:r>
            <a:r>
              <a:rPr lang="ru-RU" sz="2800" b="1" baseline="-25000" dirty="0"/>
              <a:t>2</a:t>
            </a:r>
            <a:r>
              <a:rPr lang="ru-RU" sz="2800" b="1" dirty="0"/>
              <a:t>, - метиламин;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ароматические</a:t>
            </a:r>
            <a:r>
              <a:rPr lang="ru-RU" sz="2800" b="1" dirty="0"/>
              <a:t> C</a:t>
            </a:r>
            <a:r>
              <a:rPr lang="ru-RU" sz="2800" b="1" baseline="-25000" dirty="0"/>
              <a:t>6</a:t>
            </a:r>
            <a:r>
              <a:rPr lang="ru-RU" sz="2800" b="1" dirty="0"/>
              <a:t>H</a:t>
            </a:r>
            <a:r>
              <a:rPr lang="ru-RU" sz="2800" b="1" baseline="-25000" dirty="0"/>
              <a:t>5</a:t>
            </a:r>
            <a:r>
              <a:rPr lang="ru-RU" sz="2800" b="1" dirty="0"/>
              <a:t>-NН</a:t>
            </a:r>
            <a:r>
              <a:rPr lang="ru-RU" sz="2800" b="1" baseline="-25000" dirty="0"/>
              <a:t>2 </a:t>
            </a:r>
            <a:r>
              <a:rPr lang="ru-RU" sz="2800" b="1" dirty="0"/>
              <a:t>– </a:t>
            </a:r>
            <a:r>
              <a:rPr lang="ru-RU" sz="2800" b="1" dirty="0" err="1"/>
              <a:t>фениламин</a:t>
            </a:r>
            <a:r>
              <a:rPr lang="ru-RU" sz="2800" b="1" dirty="0"/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смешанные</a:t>
            </a:r>
            <a:r>
              <a:rPr lang="ru-RU" sz="2800" b="1" dirty="0" smtClean="0"/>
              <a:t> </a:t>
            </a:r>
            <a:r>
              <a:rPr lang="ru-RU" sz="2800" b="1" dirty="0"/>
              <a:t>(содержат ароматический и алифатический радикалы)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800" b="1" dirty="0">
                <a:solidFill>
                  <a:srgbClr val="FF0000"/>
                </a:solidFill>
              </a:rPr>
              <a:t>3) По числу NH</a:t>
            </a:r>
            <a:r>
              <a:rPr lang="ru-RU" sz="2800" b="1" baseline="-25000" dirty="0">
                <a:solidFill>
                  <a:srgbClr val="FF0000"/>
                </a:solidFill>
              </a:rPr>
              <a:t>2</a:t>
            </a:r>
            <a:r>
              <a:rPr lang="ru-RU" sz="2800" b="1" dirty="0">
                <a:solidFill>
                  <a:srgbClr val="FF0000"/>
                </a:solidFill>
              </a:rPr>
              <a:t>-групп</a:t>
            </a:r>
            <a:r>
              <a:rPr lang="ru-RU" sz="2800" b="1" dirty="0"/>
              <a:t> в молекуле</a:t>
            </a:r>
            <a:r>
              <a:rPr lang="en-US" sz="2800" b="1" dirty="0"/>
              <a:t>:</a:t>
            </a:r>
            <a:r>
              <a:rPr lang="ru-RU" sz="2800" b="1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 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моно</a:t>
            </a:r>
            <a:r>
              <a:rPr lang="ru-RU" sz="2800" b="1" dirty="0"/>
              <a:t>амины CH</a:t>
            </a:r>
            <a:r>
              <a:rPr lang="ru-RU" sz="2800" b="1" baseline="-25000" dirty="0"/>
              <a:t>3</a:t>
            </a:r>
            <a:r>
              <a:rPr lang="ru-RU" sz="2800" b="1" dirty="0"/>
              <a:t>-NН</a:t>
            </a:r>
            <a:r>
              <a:rPr lang="ru-RU" sz="2800" b="1" baseline="-25000" dirty="0"/>
              <a:t>2</a:t>
            </a:r>
            <a:r>
              <a:rPr lang="ru-RU" sz="2800" b="1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ди</a:t>
            </a:r>
            <a:r>
              <a:rPr lang="ru-RU" sz="2800" b="1" dirty="0"/>
              <a:t>амины,  </a:t>
            </a:r>
            <a:r>
              <a:rPr lang="en-US" sz="2800" b="1" dirty="0"/>
              <a:t>NH</a:t>
            </a:r>
            <a:r>
              <a:rPr lang="en-US" sz="2800" b="1" baseline="-25000" dirty="0"/>
              <a:t>2</a:t>
            </a:r>
            <a:r>
              <a:rPr lang="en-US" sz="2800" b="1" dirty="0"/>
              <a:t>-</a:t>
            </a:r>
            <a:r>
              <a:rPr lang="ru-RU" sz="2800" b="1" dirty="0"/>
              <a:t>CH</a:t>
            </a:r>
            <a:r>
              <a:rPr lang="en-US" sz="2800" b="1" baseline="-25000" dirty="0"/>
              <a:t>2</a:t>
            </a:r>
            <a:r>
              <a:rPr lang="ru-RU" sz="2800" b="1" dirty="0" smtClean="0"/>
              <a:t>-NН</a:t>
            </a:r>
            <a:r>
              <a:rPr lang="ru-RU" sz="2800" b="1" baseline="-25000" dirty="0" smtClean="0"/>
              <a:t>2</a:t>
            </a:r>
            <a:endParaRPr lang="ru-RU" sz="28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800" b="1" i="1" dirty="0" err="1">
                <a:solidFill>
                  <a:schemeClr val="accent1">
                    <a:lumMod val="75000"/>
                  </a:schemeClr>
                </a:solidFill>
              </a:rPr>
              <a:t>три</a:t>
            </a:r>
            <a:r>
              <a:rPr lang="ru-RU" sz="2800" b="1" dirty="0" err="1"/>
              <a:t>амины</a:t>
            </a:r>
            <a:r>
              <a:rPr lang="ru-RU" sz="2800" b="1" dirty="0"/>
              <a:t> </a:t>
            </a:r>
            <a:r>
              <a:rPr lang="en-US" sz="2800" b="1" dirty="0"/>
              <a:t>NH</a:t>
            </a:r>
            <a:r>
              <a:rPr lang="en-US" sz="2800" b="1" baseline="-25000" dirty="0"/>
              <a:t>2</a:t>
            </a:r>
            <a:r>
              <a:rPr lang="en-US" sz="2800" b="1" dirty="0"/>
              <a:t>-</a:t>
            </a:r>
            <a:r>
              <a:rPr lang="ru-RU" sz="2800" b="1" dirty="0"/>
              <a:t>CH-NН</a:t>
            </a:r>
            <a:r>
              <a:rPr lang="ru-RU" sz="2800" b="1" baseline="-25000" dirty="0"/>
              <a:t>2</a:t>
            </a:r>
            <a:r>
              <a:rPr lang="ru-RU" sz="2800" b="1" dirty="0"/>
              <a:t> </a:t>
            </a:r>
            <a:r>
              <a:rPr lang="en-US" sz="2800" b="1" dirty="0" smtClean="0"/>
              <a:t>   </a:t>
            </a:r>
            <a:r>
              <a:rPr lang="ru-RU" sz="2800" b="1" dirty="0" smtClean="0"/>
              <a:t>и</a:t>
            </a:r>
            <a:r>
              <a:rPr lang="ru-RU" sz="2800" b="1" dirty="0"/>
              <a:t> так </a:t>
            </a:r>
            <a:r>
              <a:rPr lang="ru-RU" sz="2800" b="1" dirty="0" smtClean="0"/>
              <a:t>далее</a:t>
            </a:r>
            <a:endParaRPr lang="en-US" sz="2800" b="1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800" b="1" dirty="0"/>
              <a:t>		           |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800" b="1" dirty="0"/>
              <a:t>		          NH</a:t>
            </a:r>
            <a:r>
              <a:rPr lang="en-US" sz="2800" b="1" baseline="-25000" dirty="0"/>
              <a:t>2</a:t>
            </a:r>
            <a:endParaRPr lang="ru-RU" sz="2800" b="1" baseline="-25000" dirty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1435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274638"/>
            <a:ext cx="6851650" cy="490066"/>
          </a:xfrm>
        </p:spPr>
        <p:txBody>
          <a:bodyPr/>
          <a:lstStyle/>
          <a:p>
            <a:r>
              <a:rPr lang="ru-RU" sz="3200" b="1" i="1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ИЗОМЕРИЯ АМИНОВ</a:t>
            </a:r>
            <a:endParaRPr lang="ru-RU" sz="3200" b="1" i="1" dirty="0">
              <a:solidFill>
                <a:srgbClr val="00B05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763713" y="1124744"/>
            <a:ext cx="6923087" cy="50688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 b="1" dirty="0">
                <a:solidFill>
                  <a:srgbClr val="0070C0"/>
                </a:solidFill>
              </a:rPr>
              <a:t>Положения </a:t>
            </a:r>
            <a:r>
              <a:rPr lang="ru-RU" altLang="ru-RU" sz="2400" b="1" dirty="0" smtClean="0">
                <a:solidFill>
                  <a:srgbClr val="0070C0"/>
                </a:solidFill>
              </a:rPr>
              <a:t>аминогруппы:</a:t>
            </a:r>
            <a:endParaRPr lang="ru-RU" altLang="ru-RU" sz="2400" b="1" dirty="0">
              <a:solidFill>
                <a:srgbClr val="0070C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ru-RU" altLang="ru-RU" sz="2400" b="1" dirty="0" smtClean="0"/>
              <a:t>      </a:t>
            </a:r>
            <a:r>
              <a:rPr lang="en-US" altLang="ru-RU" sz="2400" b="1" dirty="0" smtClean="0"/>
              <a:t>CH</a:t>
            </a:r>
            <a:r>
              <a:rPr lang="en-US" altLang="ru-RU" sz="2400" b="1" baseline="-25000" dirty="0" smtClean="0"/>
              <a:t>3</a:t>
            </a:r>
            <a:r>
              <a:rPr lang="en-US" altLang="ru-RU" sz="2400" b="1" dirty="0" smtClean="0"/>
              <a:t>CH</a:t>
            </a:r>
            <a:r>
              <a:rPr lang="en-US" altLang="ru-RU" sz="2400" b="1" baseline="-25000" dirty="0" smtClean="0"/>
              <a:t>2</a:t>
            </a:r>
            <a:r>
              <a:rPr lang="en-US" altLang="ru-RU" sz="2400" b="1" dirty="0" smtClean="0"/>
              <a:t>CH</a:t>
            </a:r>
            <a:r>
              <a:rPr lang="en-US" altLang="ru-RU" sz="2400" b="1" baseline="-25000" dirty="0" smtClean="0"/>
              <a:t>2</a:t>
            </a:r>
            <a:r>
              <a:rPr lang="en-US" altLang="ru-RU" sz="2400" b="1" dirty="0" smtClean="0">
                <a:cs typeface="Arial" panose="020B0604020202020204" pitchFamily="34" charset="0"/>
              </a:rPr>
              <a:t>–</a:t>
            </a:r>
            <a:r>
              <a:rPr lang="en-US" altLang="ru-RU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NH</a:t>
            </a:r>
            <a:r>
              <a:rPr lang="en-US" altLang="ru-RU" sz="2400" b="1" baseline="-25000" dirty="0" smtClean="0">
                <a:solidFill>
                  <a:srgbClr val="FF0000"/>
                </a:solidFill>
                <a:cs typeface="Arial" panose="020B0604020202020204" pitchFamily="34" charset="0"/>
              </a:rPr>
              <a:t>2</a:t>
            </a:r>
            <a:r>
              <a:rPr lang="en-US" altLang="ru-RU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ru-RU" sz="2400" b="1" dirty="0" smtClean="0">
                <a:cs typeface="Arial" panose="020B0604020202020204" pitchFamily="34" charset="0"/>
              </a:rPr>
              <a:t>      </a:t>
            </a:r>
            <a:r>
              <a:rPr lang="ru-RU" altLang="ru-RU" sz="2400" b="1" dirty="0" smtClean="0">
                <a:cs typeface="Arial" panose="020B0604020202020204" pitchFamily="34" charset="0"/>
              </a:rPr>
              <a:t>      </a:t>
            </a:r>
            <a:r>
              <a:rPr lang="en-US" altLang="ru-RU" sz="2400" b="1" dirty="0" smtClean="0">
                <a:cs typeface="Arial" panose="020B0604020202020204" pitchFamily="34" charset="0"/>
              </a:rPr>
              <a:t>CH</a:t>
            </a:r>
            <a:r>
              <a:rPr lang="en-US" altLang="ru-RU" sz="2400" b="1" baseline="-25000" dirty="0" smtClean="0">
                <a:cs typeface="Arial" panose="020B0604020202020204" pitchFamily="34" charset="0"/>
              </a:rPr>
              <a:t>3</a:t>
            </a:r>
            <a:r>
              <a:rPr lang="en-US" altLang="ru-RU" sz="2400" b="1" dirty="0" smtClean="0">
                <a:cs typeface="Arial" panose="020B0604020202020204" pitchFamily="34" charset="0"/>
              </a:rPr>
              <a:t>–CH–CH</a:t>
            </a:r>
            <a:r>
              <a:rPr lang="en-US" altLang="ru-RU" sz="2400" b="1" baseline="-25000" dirty="0" smtClean="0">
                <a:cs typeface="Arial" panose="020B0604020202020204" pitchFamily="34" charset="0"/>
              </a:rPr>
              <a:t>3</a:t>
            </a:r>
            <a:endParaRPr lang="en-US" altLang="ru-RU" sz="2400" b="1" baseline="-25000" dirty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ru-RU" sz="2400" b="1" dirty="0">
                <a:cs typeface="Arial" panose="020B0604020202020204" pitchFamily="34" charset="0"/>
              </a:rPr>
              <a:t> </a:t>
            </a:r>
            <a:r>
              <a:rPr lang="ru-RU" altLang="ru-RU" sz="2400" b="1" dirty="0" smtClean="0">
                <a:cs typeface="Arial" panose="020B0604020202020204" pitchFamily="34" charset="0"/>
              </a:rPr>
              <a:t>     1-аминопропан</a:t>
            </a:r>
            <a:r>
              <a:rPr lang="en-US" altLang="ru-RU" sz="2400" b="1" dirty="0" smtClean="0">
                <a:cs typeface="Arial" panose="020B0604020202020204" pitchFamily="34" charset="0"/>
              </a:rPr>
              <a:t>               </a:t>
            </a:r>
            <a:r>
              <a:rPr lang="ru-RU" altLang="ru-RU" sz="2400" b="1" dirty="0" smtClean="0">
                <a:cs typeface="Arial" panose="020B0604020202020204" pitchFamily="34" charset="0"/>
              </a:rPr>
              <a:t>      </a:t>
            </a:r>
            <a:r>
              <a:rPr lang="en-US" altLang="ru-RU" sz="2400" b="1" dirty="0" smtClean="0">
                <a:cs typeface="Arial" panose="020B0604020202020204" pitchFamily="34" charset="0"/>
              </a:rPr>
              <a:t>│</a:t>
            </a:r>
            <a:r>
              <a:rPr lang="ru-RU" altLang="ru-RU" sz="2400" b="1" dirty="0" smtClean="0">
                <a:cs typeface="Arial" panose="020B0604020202020204" pitchFamily="34" charset="0"/>
              </a:rPr>
              <a:t>        2-аминопропан</a:t>
            </a:r>
          </a:p>
          <a:p>
            <a:pPr>
              <a:lnSpc>
                <a:spcPct val="90000"/>
              </a:lnSpc>
              <a:buNone/>
            </a:pPr>
            <a:r>
              <a:rPr lang="ru-RU" altLang="ru-RU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                                                         </a:t>
            </a:r>
            <a:r>
              <a:rPr lang="en-US" altLang="ru-RU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NH</a:t>
            </a:r>
            <a:r>
              <a:rPr lang="en-US" altLang="ru-RU" sz="2400" b="1" baseline="-25000" dirty="0" smtClean="0">
                <a:solidFill>
                  <a:srgbClr val="FF0000"/>
                </a:solidFill>
                <a:cs typeface="Arial" panose="020B0604020202020204" pitchFamily="34" charset="0"/>
              </a:rPr>
              <a:t>2</a:t>
            </a:r>
            <a:r>
              <a:rPr lang="en-US" altLang="ru-RU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</a:t>
            </a:r>
            <a:r>
              <a:rPr lang="en-US" altLang="ru-RU" sz="240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  </a:t>
            </a:r>
            <a:endParaRPr lang="ru-RU" altLang="ru-RU" sz="2400" b="1" dirty="0" smtClean="0">
              <a:solidFill>
                <a:schemeClr val="accent2"/>
              </a:solidFill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endParaRPr lang="en-US" altLang="ru-RU" sz="2400" b="1" dirty="0">
              <a:solidFill>
                <a:schemeClr val="accent2"/>
              </a:solidFill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Изомерия </a:t>
            </a:r>
            <a:r>
              <a:rPr lang="ru-RU" altLang="ru-RU" sz="2400" b="1" dirty="0">
                <a:solidFill>
                  <a:srgbClr val="0070C0"/>
                </a:solidFill>
                <a:cs typeface="Arial" panose="020B0604020202020204" pitchFamily="34" charset="0"/>
              </a:rPr>
              <a:t>углеродного скелета</a:t>
            </a:r>
            <a:r>
              <a:rPr lang="ru-RU" altLang="ru-RU" sz="2400" b="1" dirty="0">
                <a:cs typeface="Arial" panose="020B0604020202020204" pitchFamily="34" charset="0"/>
              </a:rPr>
              <a:t> </a:t>
            </a:r>
            <a:r>
              <a:rPr lang="ru-RU" altLang="ru-RU" sz="2400" b="1" dirty="0" smtClean="0">
                <a:cs typeface="Arial" panose="020B0604020202020204" pitchFamily="34" charset="0"/>
              </a:rPr>
              <a:t>– разветвление скелета:</a:t>
            </a:r>
            <a:endParaRPr lang="ru-RU" altLang="ru-RU" sz="2400" b="1" dirty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ru-RU" altLang="ru-RU" sz="2400" b="1" dirty="0" smtClean="0"/>
              <a:t>      </a:t>
            </a:r>
            <a:r>
              <a:rPr lang="en-US" altLang="ru-RU" sz="2400" b="1" dirty="0" smtClean="0"/>
              <a:t>CH</a:t>
            </a:r>
            <a:r>
              <a:rPr lang="en-US" altLang="ru-RU" sz="2400" b="1" baseline="-25000" dirty="0" smtClean="0"/>
              <a:t>3</a:t>
            </a:r>
            <a:r>
              <a:rPr lang="ru-RU" altLang="ru-RU" sz="2400" b="1" baseline="-25000" dirty="0" smtClean="0"/>
              <a:t> </a:t>
            </a:r>
            <a:r>
              <a:rPr lang="en-US" altLang="ru-RU" sz="2400" b="1" dirty="0" smtClean="0">
                <a:effectLst/>
                <a:cs typeface="Arial" panose="020B0604020202020204" pitchFamily="34" charset="0"/>
              </a:rPr>
              <a:t>–</a:t>
            </a:r>
            <a:r>
              <a:rPr lang="ru-RU" altLang="ru-RU" sz="2400" b="1" dirty="0" smtClean="0">
                <a:effectLst/>
                <a:cs typeface="Arial" panose="020B0604020202020204" pitchFamily="34" charset="0"/>
              </a:rPr>
              <a:t>С</a:t>
            </a:r>
            <a:r>
              <a:rPr lang="en-US" altLang="ru-RU" sz="2400" b="1" dirty="0" smtClean="0"/>
              <a:t>H</a:t>
            </a:r>
            <a:r>
              <a:rPr lang="en-US" altLang="ru-RU" sz="2400" b="1" baseline="-25000" dirty="0" smtClean="0"/>
              <a:t>2</a:t>
            </a:r>
            <a:r>
              <a:rPr lang="ru-RU" altLang="ru-RU" sz="2400" b="1" baseline="-25000" dirty="0" smtClean="0"/>
              <a:t> </a:t>
            </a:r>
            <a:r>
              <a:rPr lang="en-US" altLang="ru-RU" sz="2400" b="1" dirty="0" smtClean="0">
                <a:effectLst/>
                <a:cs typeface="Arial" panose="020B0604020202020204" pitchFamily="34" charset="0"/>
              </a:rPr>
              <a:t>–</a:t>
            </a:r>
            <a:r>
              <a:rPr lang="ru-RU" altLang="ru-RU" sz="2400" b="1" dirty="0" smtClean="0">
                <a:effectLst/>
                <a:cs typeface="Arial" panose="020B0604020202020204" pitchFamily="34" charset="0"/>
              </a:rPr>
              <a:t>С</a:t>
            </a:r>
            <a:r>
              <a:rPr lang="en-US" altLang="ru-RU" sz="2400" b="1" dirty="0" smtClean="0"/>
              <a:t>H</a:t>
            </a:r>
            <a:r>
              <a:rPr lang="en-US" altLang="ru-RU" sz="2400" b="1" baseline="-25000" dirty="0" smtClean="0"/>
              <a:t>2</a:t>
            </a:r>
            <a:r>
              <a:rPr lang="ru-RU" altLang="ru-RU" sz="2400" b="1" baseline="-25000" dirty="0" smtClean="0"/>
              <a:t> </a:t>
            </a:r>
            <a:r>
              <a:rPr lang="en-US" altLang="ru-RU" sz="2400" b="1" dirty="0" smtClean="0">
                <a:effectLst/>
                <a:cs typeface="Arial" panose="020B0604020202020204" pitchFamily="34" charset="0"/>
              </a:rPr>
              <a:t>–</a:t>
            </a:r>
            <a:r>
              <a:rPr lang="ru-RU" altLang="ru-RU" sz="2400" b="1" dirty="0" smtClean="0">
                <a:cs typeface="Arial" panose="020B0604020202020204" pitchFamily="34" charset="0"/>
              </a:rPr>
              <a:t>С</a:t>
            </a:r>
            <a:r>
              <a:rPr lang="en-US" altLang="ru-RU" sz="2400" b="1" dirty="0" smtClean="0"/>
              <a:t>H</a:t>
            </a:r>
            <a:r>
              <a:rPr lang="en-US" altLang="ru-RU" sz="2400" b="1" baseline="-25000" dirty="0" smtClean="0"/>
              <a:t>2</a:t>
            </a:r>
            <a:r>
              <a:rPr lang="ru-RU" altLang="ru-RU" sz="2400" b="1" baseline="-25000" dirty="0" smtClean="0"/>
              <a:t> </a:t>
            </a:r>
            <a:r>
              <a:rPr lang="en-US" altLang="ru-RU" sz="2400" b="1" dirty="0" smtClean="0">
                <a:effectLst/>
                <a:cs typeface="Arial" panose="020B0604020202020204" pitchFamily="34" charset="0"/>
              </a:rPr>
              <a:t>–</a:t>
            </a:r>
            <a:r>
              <a:rPr lang="en-US" altLang="ru-RU" sz="2400" b="1" dirty="0" smtClean="0">
                <a:solidFill>
                  <a:srgbClr val="FF0000"/>
                </a:solidFill>
                <a:effectLst/>
                <a:cs typeface="Arial" panose="020B0604020202020204" pitchFamily="34" charset="0"/>
              </a:rPr>
              <a:t>N</a:t>
            </a:r>
            <a:r>
              <a:rPr lang="en-US" altLang="ru-RU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H</a:t>
            </a:r>
            <a:r>
              <a:rPr lang="en-US" altLang="ru-RU" sz="2400" b="1" baseline="-25000" dirty="0" smtClean="0">
                <a:solidFill>
                  <a:srgbClr val="FF0000"/>
                </a:solidFill>
                <a:cs typeface="Arial" panose="020B0604020202020204" pitchFamily="34" charset="0"/>
              </a:rPr>
              <a:t>2</a:t>
            </a:r>
            <a:r>
              <a:rPr lang="en-US" altLang="ru-RU" sz="2400" b="1" baseline="-25000" dirty="0" smtClean="0">
                <a:solidFill>
                  <a:schemeClr val="accent2"/>
                </a:solidFill>
                <a:cs typeface="Arial" panose="020B0604020202020204" pitchFamily="34" charset="0"/>
              </a:rPr>
              <a:t>  </a:t>
            </a:r>
            <a:r>
              <a:rPr lang="ru-RU" altLang="ru-RU" sz="2400" b="1" baseline="-25000" dirty="0" smtClean="0">
                <a:solidFill>
                  <a:schemeClr val="accent2"/>
                </a:solidFill>
                <a:cs typeface="Arial" panose="020B0604020202020204" pitchFamily="34" charset="0"/>
              </a:rPr>
              <a:t>   </a:t>
            </a:r>
            <a:r>
              <a:rPr lang="ru-RU" altLang="ru-RU" sz="240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   </a:t>
            </a:r>
            <a:r>
              <a:rPr lang="ru-RU" altLang="ru-RU" sz="2400" b="1" dirty="0" smtClean="0">
                <a:cs typeface="Arial" panose="020B0604020202020204" pitchFamily="34" charset="0"/>
              </a:rPr>
              <a:t>1-аминобутан</a:t>
            </a:r>
            <a:endParaRPr lang="ru-RU" altLang="ru-RU" sz="2400" b="1" baseline="-25000" dirty="0" smtClean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endParaRPr lang="ru-RU" altLang="ru-RU" sz="2400" b="1" baseline="-25000" dirty="0" smtClean="0">
              <a:solidFill>
                <a:schemeClr val="accent2"/>
              </a:solidFill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ru-RU" sz="2400" b="1" baseline="-25000" dirty="0" smtClean="0">
                <a:solidFill>
                  <a:schemeClr val="accent2"/>
                </a:solidFill>
                <a:cs typeface="Arial" panose="020B0604020202020204" pitchFamily="34" charset="0"/>
              </a:rPr>
              <a:t>         </a:t>
            </a:r>
            <a:r>
              <a:rPr lang="en-US" altLang="ru-RU" sz="2400" b="1" dirty="0" smtClean="0">
                <a:cs typeface="Arial" panose="020B0604020202020204" pitchFamily="34" charset="0"/>
              </a:rPr>
              <a:t>CH</a:t>
            </a:r>
            <a:r>
              <a:rPr lang="en-US" altLang="ru-RU" sz="2400" b="1" baseline="-25000" dirty="0" smtClean="0">
                <a:cs typeface="Arial" panose="020B0604020202020204" pitchFamily="34" charset="0"/>
              </a:rPr>
              <a:t>3</a:t>
            </a:r>
            <a:r>
              <a:rPr lang="ru-RU" altLang="ru-RU" sz="2400" b="1" baseline="-25000" dirty="0" smtClean="0">
                <a:cs typeface="Arial" panose="020B0604020202020204" pitchFamily="34" charset="0"/>
              </a:rPr>
              <a:t>  </a:t>
            </a:r>
            <a:r>
              <a:rPr lang="en-US" altLang="ru-RU" sz="2400" b="1" dirty="0" smtClean="0">
                <a:effectLst/>
                <a:cs typeface="Arial" panose="020B0604020202020204" pitchFamily="34" charset="0"/>
              </a:rPr>
              <a:t>–C</a:t>
            </a:r>
            <a:r>
              <a:rPr lang="en-US" altLang="ru-RU" sz="2400" b="1" dirty="0" smtClean="0">
                <a:cs typeface="Arial" panose="020B0604020202020204" pitchFamily="34" charset="0"/>
              </a:rPr>
              <a:t>H</a:t>
            </a:r>
            <a:r>
              <a:rPr lang="ru-RU" altLang="ru-RU" sz="2400" b="1" dirty="0" smtClean="0">
                <a:cs typeface="Arial" panose="020B0604020202020204" pitchFamily="34" charset="0"/>
              </a:rPr>
              <a:t> </a:t>
            </a:r>
            <a:r>
              <a:rPr lang="en-US" altLang="ru-RU" sz="2400" b="1" dirty="0" smtClean="0">
                <a:effectLst/>
                <a:cs typeface="Arial" panose="020B0604020202020204" pitchFamily="34" charset="0"/>
              </a:rPr>
              <a:t>–</a:t>
            </a:r>
            <a:r>
              <a:rPr lang="ru-RU" altLang="ru-RU" sz="2400" b="1" dirty="0" smtClean="0">
                <a:cs typeface="Arial" panose="020B0604020202020204" pitchFamily="34" charset="0"/>
              </a:rPr>
              <a:t> </a:t>
            </a:r>
            <a:r>
              <a:rPr lang="en-US" altLang="ru-RU" sz="2400" b="1" dirty="0" smtClean="0">
                <a:cs typeface="Arial" panose="020B0604020202020204" pitchFamily="34" charset="0"/>
              </a:rPr>
              <a:t>CH</a:t>
            </a:r>
            <a:r>
              <a:rPr lang="en-US" altLang="ru-RU" sz="2400" b="1" baseline="-25000" dirty="0" smtClean="0">
                <a:cs typeface="Arial" panose="020B0604020202020204" pitchFamily="34" charset="0"/>
              </a:rPr>
              <a:t>2</a:t>
            </a:r>
            <a:r>
              <a:rPr lang="ru-RU" altLang="ru-RU" sz="2400" b="1" baseline="-25000" dirty="0" smtClean="0">
                <a:cs typeface="Arial" panose="020B0604020202020204" pitchFamily="34" charset="0"/>
              </a:rPr>
              <a:t> </a:t>
            </a:r>
            <a:r>
              <a:rPr lang="en-US" altLang="ru-RU" sz="2400" b="1" dirty="0" smtClean="0">
                <a:effectLst/>
                <a:cs typeface="Arial" panose="020B0604020202020204" pitchFamily="34" charset="0"/>
              </a:rPr>
              <a:t>–</a:t>
            </a:r>
            <a:r>
              <a:rPr lang="en-US" altLang="ru-RU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NH</a:t>
            </a:r>
            <a:r>
              <a:rPr lang="en-US" altLang="ru-RU" sz="2400" b="1" baseline="-25000" dirty="0" smtClean="0">
                <a:solidFill>
                  <a:srgbClr val="FF0000"/>
                </a:solidFill>
                <a:cs typeface="Arial" panose="020B0604020202020204" pitchFamily="34" charset="0"/>
              </a:rPr>
              <a:t>2</a:t>
            </a:r>
            <a:endParaRPr lang="en-US" altLang="ru-RU" sz="2400" b="1" baseline="-25000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ru-RU" altLang="ru-RU" sz="2400" b="1" dirty="0" smtClean="0">
                <a:cs typeface="Arial" panose="020B0604020202020204" pitchFamily="34" charset="0"/>
              </a:rPr>
              <a:t>                 </a:t>
            </a:r>
            <a:r>
              <a:rPr lang="en-US" altLang="ru-RU" sz="2400" b="1" dirty="0" smtClean="0">
                <a:cs typeface="Arial" panose="020B0604020202020204" pitchFamily="34" charset="0"/>
              </a:rPr>
              <a:t>│</a:t>
            </a:r>
            <a:endParaRPr lang="en-US" altLang="ru-RU" sz="2400" b="1" dirty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ru-RU" sz="2400" b="1" dirty="0">
                <a:cs typeface="Arial" panose="020B0604020202020204" pitchFamily="34" charset="0"/>
              </a:rPr>
              <a:t>                 </a:t>
            </a:r>
            <a:r>
              <a:rPr lang="en-US" altLang="ru-RU" sz="2400" b="1" dirty="0" smtClean="0">
                <a:cs typeface="Arial" panose="020B0604020202020204" pitchFamily="34" charset="0"/>
              </a:rPr>
              <a:t>CH</a:t>
            </a:r>
            <a:r>
              <a:rPr lang="en-US" altLang="ru-RU" sz="2400" b="1" baseline="-25000" dirty="0" smtClean="0">
                <a:cs typeface="Arial" panose="020B0604020202020204" pitchFamily="34" charset="0"/>
              </a:rPr>
              <a:t>3 </a:t>
            </a:r>
            <a:r>
              <a:rPr lang="en-US" altLang="ru-RU" sz="2400" b="1" dirty="0" smtClean="0">
                <a:cs typeface="Arial" panose="020B0604020202020204" pitchFamily="34" charset="0"/>
              </a:rPr>
              <a:t>   </a:t>
            </a:r>
            <a:r>
              <a:rPr lang="ru-RU" altLang="ru-RU" sz="2400" b="1" dirty="0" smtClean="0">
                <a:cs typeface="Arial" panose="020B0604020202020204" pitchFamily="34" charset="0"/>
              </a:rPr>
              <a:t>     </a:t>
            </a:r>
            <a:r>
              <a:rPr lang="en-US" altLang="ru-RU" sz="2400" b="1" dirty="0" smtClean="0">
                <a:cs typeface="Arial" panose="020B0604020202020204" pitchFamily="34" charset="0"/>
              </a:rPr>
              <a:t>  </a:t>
            </a:r>
            <a:r>
              <a:rPr lang="ru-RU" altLang="ru-RU" sz="2400" b="1" dirty="0" smtClean="0">
                <a:cs typeface="Arial" panose="020B0604020202020204" pitchFamily="34" charset="0"/>
              </a:rPr>
              <a:t>1-амино-2-метилпропан </a:t>
            </a:r>
            <a:r>
              <a:rPr lang="en-US" altLang="ru-RU" sz="2400" b="1" dirty="0" smtClean="0">
                <a:cs typeface="Arial" panose="020B0604020202020204" pitchFamily="34" charset="0"/>
              </a:rPr>
              <a:t> </a:t>
            </a:r>
          </a:p>
          <a:p>
            <a:pPr>
              <a:lnSpc>
                <a:spcPct val="90000"/>
              </a:lnSpc>
              <a:buNone/>
            </a:pPr>
            <a:r>
              <a:rPr lang="en-US" altLang="ru-RU" sz="2400" b="1" dirty="0">
                <a:cs typeface="Arial" panose="020B0604020202020204" pitchFamily="34" charset="0"/>
              </a:rPr>
              <a:t> </a:t>
            </a:r>
            <a:r>
              <a:rPr lang="en-US" altLang="ru-RU" sz="2400" b="1" dirty="0" smtClean="0">
                <a:cs typeface="Arial" panose="020B0604020202020204" pitchFamily="34" charset="0"/>
              </a:rPr>
              <a:t>                                                                          </a:t>
            </a:r>
            <a:r>
              <a:rPr lang="ru-RU" altLang="ru-RU" sz="2400" b="1" dirty="0" smtClean="0">
                <a:cs typeface="Arial" panose="020B0604020202020204" pitchFamily="34" charset="0"/>
              </a:rPr>
              <a:t> </a:t>
            </a:r>
            <a:endParaRPr lang="ru-RU" altLang="ru-RU" sz="2000" b="1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54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332656"/>
            <a:ext cx="6923087" cy="5068888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ru-RU" altLang="ru-RU" sz="2400" b="1" dirty="0" smtClean="0">
              <a:solidFill>
                <a:srgbClr val="0070C0"/>
              </a:solidFill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Изомерия аминогруппы </a:t>
            </a:r>
            <a:r>
              <a:rPr lang="ru-RU" altLang="ru-RU" sz="2400" b="1" dirty="0" smtClean="0">
                <a:cs typeface="Arial" panose="020B0604020202020204" pitchFamily="34" charset="0"/>
              </a:rPr>
              <a:t>(межклассовая изомерия)</a:t>
            </a:r>
          </a:p>
          <a:p>
            <a:pPr>
              <a:lnSpc>
                <a:spcPct val="90000"/>
              </a:lnSpc>
              <a:buNone/>
            </a:pPr>
            <a:endParaRPr lang="en-US" altLang="ru-RU" sz="2400" b="1" dirty="0" smtClean="0"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buNone/>
            </a:pPr>
            <a:endParaRPr lang="en-US" altLang="ru-RU" sz="2400" b="1" dirty="0" smtClean="0">
              <a:cs typeface="Arial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ru-RU" altLang="ru-RU" sz="2400" b="1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ru-RU" altLang="ru-RU" sz="2400" b="1" dirty="0" smtClean="0">
              <a:solidFill>
                <a:srgbClr val="0070C0"/>
              </a:solidFill>
              <a:cs typeface="Arial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ru-RU" altLang="ru-RU" sz="2400" b="1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altLang="ru-RU" sz="24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Пространственная </a:t>
            </a:r>
            <a:r>
              <a:rPr lang="ru-RU" altLang="ru-RU" sz="2400" b="1" dirty="0">
                <a:solidFill>
                  <a:srgbClr val="0070C0"/>
                </a:solidFill>
                <a:cs typeface="Arial" panose="020B0604020202020204" pitchFamily="34" charset="0"/>
              </a:rPr>
              <a:t>изомерия </a:t>
            </a:r>
            <a:r>
              <a:rPr lang="ru-RU" altLang="ru-RU" sz="2400" b="1" dirty="0">
                <a:cs typeface="Arial" panose="020B0604020202020204" pitchFamily="34" charset="0"/>
              </a:rPr>
              <a:t>– оптическая </a:t>
            </a:r>
            <a:r>
              <a:rPr lang="ru-RU" altLang="ru-RU" sz="2400" b="1" dirty="0" smtClean="0">
                <a:cs typeface="Arial" panose="020B0604020202020204" pitchFamily="34" charset="0"/>
              </a:rPr>
              <a:t>изомерия, начиная с </a:t>
            </a:r>
            <a:r>
              <a:rPr lang="ru-RU" altLang="ru-RU" sz="2400" b="1" dirty="0" err="1" smtClean="0">
                <a:cs typeface="Arial" panose="020B0604020202020204" pitchFamily="34" charset="0"/>
              </a:rPr>
              <a:t>бутиламина</a:t>
            </a:r>
            <a:r>
              <a:rPr lang="ru-RU" altLang="ru-RU" sz="2400" b="1" dirty="0" smtClean="0">
                <a:cs typeface="Arial" panose="020B0604020202020204" pitchFamily="34" charset="0"/>
              </a:rPr>
              <a:t>.</a:t>
            </a:r>
            <a:endParaRPr lang="ru-RU" altLang="ru-RU" sz="2400" b="1" dirty="0">
              <a:cs typeface="Arial" panose="020B0604020202020204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ru-RU" altLang="ru-RU" b="1" dirty="0"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4365104"/>
            <a:ext cx="3444539" cy="16826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1606651"/>
            <a:ext cx="6420296" cy="153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42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imi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Himia</Template>
  <TotalTime>473</TotalTime>
  <Words>871</Words>
  <Application>Microsoft Office PowerPoint</Application>
  <PresentationFormat>Экран (4:3)</PresentationFormat>
  <Paragraphs>225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Arial Black</vt:lpstr>
      <vt:lpstr>Ariston</vt:lpstr>
      <vt:lpstr>Calibri</vt:lpstr>
      <vt:lpstr>inherit</vt:lpstr>
      <vt:lpstr>Lucida Sans Unicode</vt:lpstr>
      <vt:lpstr>Times New Roman</vt:lpstr>
      <vt:lpstr>Wingdings</vt:lpstr>
      <vt:lpstr>Himia</vt:lpstr>
      <vt:lpstr>Презентация PowerPoint</vt:lpstr>
      <vt:lpstr>Используемый учебник</vt:lpstr>
      <vt:lpstr>ОПРЕДЕЛЕНИЕ</vt:lpstr>
      <vt:lpstr>СТРОЕНИЕ АМИНОВ</vt:lpstr>
      <vt:lpstr>НОМЕНКЛАТУРА АМИНОВ</vt:lpstr>
      <vt:lpstr>Классификация аминов</vt:lpstr>
      <vt:lpstr>Презентация PowerPoint</vt:lpstr>
      <vt:lpstr>ИЗОМЕРИЯ АМИНОВ</vt:lpstr>
      <vt:lpstr>Презентация PowerPoint</vt:lpstr>
      <vt:lpstr>ФИЗИЧЕСКИЕ СВОЙСТВА</vt:lpstr>
      <vt:lpstr>Химические свойства</vt:lpstr>
      <vt:lpstr> 3) С карбоновыми кислотами:  </vt:lpstr>
      <vt:lpstr>АНИЛИН</vt:lpstr>
      <vt:lpstr>СТРОЕНИЕ МОЛЕКУЛЫ АНИЛИНА</vt:lpstr>
      <vt:lpstr>ХИМИЧЕСКИЕ СВОЙСТВА АНИЛИНА</vt:lpstr>
      <vt:lpstr>Презентация PowerPoint</vt:lpstr>
      <vt:lpstr>ПОЛУЧЕНИЕ АМИНОВ</vt:lpstr>
      <vt:lpstr>ПРИМЕНЕНИЕ АМИНОВ</vt:lpstr>
      <vt:lpstr>ПРОВЕРЬ СЕБЯ</vt:lpstr>
      <vt:lpstr>ОТВЕТЫ</vt:lpstr>
      <vt:lpstr>ДОМАШНЕЕ ЗАДАНИЕ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dc:description>http://propowerpoint.ru - Бесплатные шаблоны для презентаций. Полезные советы и уроки  PowerPoint .</dc:description>
  <cp:lastModifiedBy>RePack by Diakov</cp:lastModifiedBy>
  <cp:revision>53</cp:revision>
  <dcterms:created xsi:type="dcterms:W3CDTF">2020-03-26T15:57:57Z</dcterms:created>
  <dcterms:modified xsi:type="dcterms:W3CDTF">2020-03-27T04:04:33Z</dcterms:modified>
</cp:coreProperties>
</file>