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337" r:id="rId3"/>
    <p:sldId id="305" r:id="rId4"/>
    <p:sldId id="340" r:id="rId5"/>
    <p:sldId id="302" r:id="rId6"/>
    <p:sldId id="341" r:id="rId7"/>
    <p:sldId id="342" r:id="rId8"/>
    <p:sldId id="343" r:id="rId9"/>
    <p:sldId id="258" r:id="rId10"/>
    <p:sldId id="259" r:id="rId11"/>
    <p:sldId id="260" r:id="rId12"/>
    <p:sldId id="261" r:id="rId13"/>
    <p:sldId id="266" r:id="rId14"/>
    <p:sldId id="265" r:id="rId15"/>
    <p:sldId id="268" r:id="rId16"/>
    <p:sldId id="271" r:id="rId17"/>
    <p:sldId id="267" r:id="rId18"/>
    <p:sldId id="269" r:id="rId19"/>
    <p:sldId id="270" r:id="rId20"/>
    <p:sldId id="272" r:id="rId21"/>
    <p:sldId id="273" r:id="rId22"/>
    <p:sldId id="274" r:id="rId23"/>
    <p:sldId id="278" r:id="rId24"/>
    <p:sldId id="275" r:id="rId25"/>
    <p:sldId id="276" r:id="rId26"/>
    <p:sldId id="280" r:id="rId27"/>
    <p:sldId id="277" r:id="rId28"/>
    <p:sldId id="279" r:id="rId29"/>
    <p:sldId id="281" r:id="rId30"/>
    <p:sldId id="285" r:id="rId31"/>
    <p:sldId id="286" r:id="rId32"/>
    <p:sldId id="288" r:id="rId33"/>
    <p:sldId id="289" r:id="rId34"/>
    <p:sldId id="290" r:id="rId35"/>
    <p:sldId id="294" r:id="rId36"/>
    <p:sldId id="296" r:id="rId37"/>
    <p:sldId id="311" r:id="rId38"/>
    <p:sldId id="332" r:id="rId39"/>
    <p:sldId id="333" r:id="rId40"/>
    <p:sldId id="331" r:id="rId41"/>
    <p:sldId id="310" r:id="rId42"/>
    <p:sldId id="330" r:id="rId43"/>
    <p:sldId id="326" r:id="rId44"/>
    <p:sldId id="346" r:id="rId45"/>
    <p:sldId id="324" r:id="rId46"/>
    <p:sldId id="328" r:id="rId47"/>
    <p:sldId id="335" r:id="rId48"/>
    <p:sldId id="306" r:id="rId49"/>
    <p:sldId id="304" r:id="rId50"/>
    <p:sldId id="307" r:id="rId51"/>
    <p:sldId id="298" r:id="rId52"/>
    <p:sldId id="262" r:id="rId53"/>
    <p:sldId id="297" r:id="rId54"/>
    <p:sldId id="334" r:id="rId55"/>
    <p:sldId id="300" r:id="rId56"/>
    <p:sldId id="336" r:id="rId57"/>
    <p:sldId id="344" r:id="rId58"/>
    <p:sldId id="345" r:id="rId59"/>
    <p:sldId id="308" r:id="rId60"/>
    <p:sldId id="309" r:id="rId61"/>
    <p:sldId id="313" r:id="rId62"/>
    <p:sldId id="347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8" autoAdjust="0"/>
    <p:restoredTop sz="86475" autoAdjust="0"/>
  </p:normalViewPr>
  <p:slideViewPr>
    <p:cSldViewPr>
      <p:cViewPr varScale="1">
        <p:scale>
          <a:sx n="79" d="100"/>
          <a:sy n="79" d="100"/>
        </p:scale>
        <p:origin x="-126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F1B55-8CBC-442F-82BF-29F916B9F9F5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7379D-3608-452C-B1C9-2DFC780D18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7379D-3608-452C-B1C9-2DFC780D180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08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3D3820E-4461-4AF1-8210-1D431AC1F82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00E3B2-7202-4A3D-882A-6A5C75552D0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8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8336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Юные защитники</a:t>
            </a:r>
            <a:b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 Крыма</a:t>
            </a: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772816" y="5373216"/>
            <a:ext cx="7632848" cy="17526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Великая Отечественная война</a:t>
            </a:r>
          </a:p>
        </p:txBody>
      </p:sp>
      <p:pic>
        <p:nvPicPr>
          <p:cNvPr id="5" name="Рисунок 4" descr="1941-45 логотип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3145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75779"/>
            <a:ext cx="4078287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98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08484" y="332656"/>
            <a:ext cx="5050904" cy="46910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2F2F2F"/>
                </a:solidFill>
                <a:effectLst/>
                <a:latin typeface="Arial"/>
                <a:ea typeface="Calibri"/>
              </a:rPr>
              <a:t>А потом был переход в Севастополь, первый в жизни Бори налет на «Ташкент» и первые в жизни обоймы для зенитного </a:t>
            </a:r>
            <a:r>
              <a:rPr lang="ru-RU" sz="1800" dirty="0" err="1" smtClean="0">
                <a:solidFill>
                  <a:srgbClr val="2F2F2F"/>
                </a:solidFill>
                <a:effectLst/>
                <a:latin typeface="Arial"/>
                <a:ea typeface="Calibri"/>
              </a:rPr>
              <a:t>артавтомата</a:t>
            </a:r>
            <a:r>
              <a:rPr lang="ru-RU" sz="1800" dirty="0" smtClean="0">
                <a:solidFill>
                  <a:srgbClr val="2F2F2F"/>
                </a:solidFill>
                <a:effectLst/>
                <a:latin typeface="Arial"/>
                <a:ea typeface="Calibri"/>
              </a:rPr>
              <a:t>, которые он наравне с другими зенитчиками подавал стрелкам. На </a:t>
            </a:r>
            <a:r>
              <a:rPr lang="ru-RU" sz="1800" dirty="0" smtClean="0">
                <a:solidFill>
                  <a:srgbClr val="2F2F2F"/>
                </a:solidFill>
                <a:effectLst/>
                <a:latin typeface="Arial"/>
                <a:ea typeface="Calibri"/>
              </a:rPr>
              <a:t>своём </a:t>
            </a:r>
            <a:r>
              <a:rPr lang="ru-RU" sz="1800" dirty="0" smtClean="0">
                <a:solidFill>
                  <a:srgbClr val="2F2F2F"/>
                </a:solidFill>
                <a:effectLst/>
                <a:latin typeface="Arial"/>
                <a:ea typeface="Calibri"/>
              </a:rPr>
              <a:t>боевом посту он и был ранен 2 июля 1942 года, когда немецкая авиация попыталась потопить корабль в порту Новороссийска. </a:t>
            </a:r>
            <a:endParaRPr lang="ru-RU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6" t="2589" r="5785" b="22647"/>
          <a:stretch/>
        </p:blipFill>
        <p:spPr bwMode="auto">
          <a:xfrm>
            <a:off x="5868144" y="10886"/>
            <a:ext cx="3156858" cy="4376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3" r="2494" b="13318"/>
          <a:stretch/>
        </p:blipFill>
        <p:spPr bwMode="auto">
          <a:xfrm>
            <a:off x="251520" y="2564904"/>
            <a:ext cx="4876800" cy="344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75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644008" y="898734"/>
            <a:ext cx="3024336" cy="4691063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2F2F2F"/>
                </a:solidFill>
                <a:effectLst/>
                <a:latin typeface="Arial"/>
                <a:ea typeface="Calibri"/>
              </a:rPr>
              <a:t>После госпиталя Боря </a:t>
            </a:r>
            <a:r>
              <a:rPr lang="ru-RU" sz="1800" dirty="0" smtClean="0">
                <a:solidFill>
                  <a:srgbClr val="2F2F2F"/>
                </a:solidFill>
                <a:effectLst/>
                <a:latin typeface="Arial"/>
                <a:ea typeface="Calibri"/>
              </a:rPr>
              <a:t>пришёл </a:t>
            </a:r>
            <a:r>
              <a:rPr lang="ru-RU" sz="1800" dirty="0" smtClean="0">
                <a:solidFill>
                  <a:srgbClr val="2F2F2F"/>
                </a:solidFill>
                <a:effectLst/>
                <a:latin typeface="Arial"/>
                <a:ea typeface="Calibri"/>
              </a:rPr>
              <a:t>на новый корабль — гвардейский крейсер «Красный Кавказ». И уже тут </a:t>
            </a:r>
            <a:r>
              <a:rPr lang="ru-RU" sz="1800" dirty="0" smtClean="0">
                <a:solidFill>
                  <a:srgbClr val="2F2F2F"/>
                </a:solidFill>
                <a:effectLst/>
                <a:latin typeface="Arial"/>
                <a:ea typeface="Calibri"/>
              </a:rPr>
              <a:t>нашли </a:t>
            </a:r>
            <a:r>
              <a:rPr lang="ru-RU" sz="1800" dirty="0" smtClean="0">
                <a:solidFill>
                  <a:srgbClr val="2F2F2F"/>
                </a:solidFill>
                <a:effectLst/>
                <a:latin typeface="Arial"/>
                <a:ea typeface="Calibri"/>
              </a:rPr>
              <a:t>его заслуженные награды: медаль «За отвагу» и орден Красной Звезды. И на следующем фронтовом снимке он уже красуется в новой форменке юного матроса, на голове которого бескозырка с гвардейской лентой и надписью «Красный Кавказ». 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3888432" cy="571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90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507" y="3933056"/>
            <a:ext cx="1584176" cy="153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979567" y="980728"/>
            <a:ext cx="1008112" cy="215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02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144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750019" y="4293096"/>
            <a:ext cx="7632848" cy="469106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solidFill>
                  <a:srgbClr val="2F2F2F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Именно в этой форме в 1944 году Боря и отправился в Тбилисское нахимовское училище, где в сентябре 1945 года был в числе других </a:t>
            </a:r>
            <a:r>
              <a:rPr lang="ru-RU" sz="1800" dirty="0" smtClean="0">
                <a:solidFill>
                  <a:srgbClr val="2F2F2F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воспитателей </a:t>
            </a:r>
            <a:r>
              <a:rPr lang="ru-RU" sz="1800" dirty="0" smtClean="0">
                <a:solidFill>
                  <a:srgbClr val="2F2F2F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воспитанников удостоен медали «За победу над Германией в Великой Отечественной войне 1941–1945 гг.».</a:t>
            </a:r>
            <a:endParaRPr lang="ru-RU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20688"/>
            <a:ext cx="5009628" cy="333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8" y="116632"/>
            <a:ext cx="3384376" cy="4035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01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5616624" cy="720080"/>
          </a:xfrm>
        </p:spPr>
        <p:txBody>
          <a:bodyPr/>
          <a:lstStyle/>
          <a:p>
            <a:r>
              <a:rPr lang="ru-RU" sz="5400" dirty="0" smtClean="0"/>
              <a:t>Валерий Волков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19" y="1196752"/>
            <a:ext cx="4968553" cy="5051648"/>
          </a:xfrm>
        </p:spPr>
        <p:txBody>
          <a:bodyPr>
            <a:normAutofit/>
          </a:bodyPr>
          <a:lstStyle/>
          <a:p>
            <a:pPr lvl="0"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Участник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партизанского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движения, действующего в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Севастополе. </a:t>
            </a:r>
          </a:p>
          <a:p>
            <a:pPr lvl="0" algn="just"/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Валерик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жил в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г.Черновцы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Мать умерла ещё до войны, отец - инвалид работал сапожником. Когда началась война, решили добраться до Бахчисарая, где жил брат отца (не думали, что немцы и до Крыма дойдут). Но дядьки в Бахчисарае не застали, сначала жили в его доме, потом перебрались в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Чоргун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нынешнее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Черноречье).</a:t>
            </a:r>
          </a:p>
          <a:p>
            <a:pPr lvl="0"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этом оккупированном немцами прифронтовом селе мальчика и встретили разведчики 7-й бригады морской пехоты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Илита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Даурова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и Ибрагим Ибрагимов. Мальчик рассказал, что отца застрелили немцы, обвинив в связи с партизанами.</a:t>
            </a:r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48747"/>
            <a:ext cx="3164681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36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-15687" y="836712"/>
            <a:ext cx="4680520" cy="5616624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Валера становится «сыном полка» 7-ой бригады морской пехоты. Наравне со взрослыми участвует в боевых действиях. Подносит патроны, добывает разведывательные данные, с оружием в руках сдерживает атаки врага. По воспоминаниям однополчан, любил стихи и часто читал боевым товарищам Маяковского. Обладая хорошими литературными данными, редактировал по-своему уникальную рукописную газету-листовку — </a:t>
            </a:r>
            <a:r>
              <a:rPr lang="ru-RU" sz="1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«Окопная правда» </a:t>
            </a: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(опубликована в газете «Правда» 8 февраля 1963 года).</a:t>
            </a:r>
            <a:endParaRPr lang="ru-RU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467110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5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4822304" cy="394368"/>
          </a:xfrm>
        </p:spPr>
        <p:txBody>
          <a:bodyPr/>
          <a:lstStyle/>
          <a:p>
            <a:r>
              <a:rPr lang="ru-RU" b="1" dirty="0">
                <a:solidFill>
                  <a:srgbClr val="222222"/>
                </a:solidFill>
                <a:latin typeface="Arial"/>
              </a:rPr>
              <a:t>ОКОПНАЯ ПРАВДА № 11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23528" y="950792"/>
            <a:ext cx="7848872" cy="5267672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rgbClr val="222222"/>
                </a:solidFill>
                <a:latin typeface="Arial"/>
              </a:rPr>
              <a:t>Наша 10-ка — это мощный кулак, который врагу будет дивизией, и, как сказал майор </a:t>
            </a:r>
            <a:r>
              <a:rPr lang="ru-RU" sz="1800" dirty="0" err="1">
                <a:solidFill>
                  <a:srgbClr val="222222"/>
                </a:solidFill>
                <a:latin typeface="Arial"/>
              </a:rPr>
              <a:t>Жиделев</a:t>
            </a:r>
            <a:r>
              <a:rPr lang="ru-RU" sz="1800" dirty="0">
                <a:solidFill>
                  <a:srgbClr val="222222"/>
                </a:solidFill>
                <a:latin typeface="Arial"/>
              </a:rPr>
              <a:t>, мы будем драться как дивизия. Нет силы в мире, которая победит нас, Советское государство, потому что мы сами хозяева, нами руководит партия коммунистов. Вот посмотрите, кто мы. Здесь, в 52-й школе:</a:t>
            </a:r>
          </a:p>
          <a:p>
            <a:pPr algn="just">
              <a:buFont typeface="+mj-lt"/>
              <a:buAutoNum type="arabicPeriod"/>
            </a:pPr>
            <a:r>
              <a:rPr lang="ru-RU" sz="1800" dirty="0">
                <a:solidFill>
                  <a:srgbClr val="222222"/>
                </a:solidFill>
                <a:latin typeface="Arial"/>
              </a:rPr>
              <a:t>Командир морского пехотного полка </a:t>
            </a:r>
            <a:r>
              <a:rPr lang="ru-RU" sz="1800" dirty="0" smtClean="0">
                <a:solidFill>
                  <a:srgbClr val="222222"/>
                </a:solidFill>
                <a:latin typeface="Arial"/>
              </a:rPr>
              <a:t>майор </a:t>
            </a:r>
            <a:r>
              <a:rPr lang="ru-RU" sz="1800" dirty="0" err="1">
                <a:solidFill>
                  <a:srgbClr val="222222"/>
                </a:solidFill>
                <a:latin typeface="Arial"/>
              </a:rPr>
              <a:t>Жиделев</a:t>
            </a:r>
            <a:r>
              <a:rPr lang="ru-RU" sz="1800" dirty="0">
                <a:solidFill>
                  <a:srgbClr val="222222"/>
                </a:solidFill>
                <a:latin typeface="Arial"/>
              </a:rPr>
              <a:t>, русский.</a:t>
            </a:r>
          </a:p>
          <a:p>
            <a:pPr algn="just">
              <a:buFont typeface="+mj-lt"/>
              <a:buAutoNum type="arabicPeriod"/>
            </a:pPr>
            <a:r>
              <a:rPr lang="ru-RU" sz="1800" dirty="0">
                <a:solidFill>
                  <a:srgbClr val="222222"/>
                </a:solidFill>
                <a:latin typeface="Arial"/>
              </a:rPr>
              <a:t>Капитан, кавалерист, грузин </a:t>
            </a:r>
            <a:r>
              <a:rPr lang="ru-RU" sz="1800" dirty="0" err="1">
                <a:solidFill>
                  <a:srgbClr val="222222"/>
                </a:solidFill>
                <a:latin typeface="Arial"/>
              </a:rPr>
              <a:t>Гобиладзе</a:t>
            </a:r>
            <a:r>
              <a:rPr lang="ru-RU" sz="1800" dirty="0">
                <a:solidFill>
                  <a:srgbClr val="222222"/>
                </a:solidFill>
                <a:latin typeface="Arial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1800" dirty="0">
                <a:solidFill>
                  <a:srgbClr val="222222"/>
                </a:solidFill>
                <a:latin typeface="Arial"/>
              </a:rPr>
              <a:t>Танкист, рядовой </a:t>
            </a:r>
            <a:r>
              <a:rPr lang="ru-RU" sz="1800" dirty="0" err="1">
                <a:solidFill>
                  <a:srgbClr val="222222"/>
                </a:solidFill>
                <a:latin typeface="Arial"/>
              </a:rPr>
              <a:t>Паукштите</a:t>
            </a:r>
            <a:r>
              <a:rPr lang="ru-RU" sz="1800" dirty="0">
                <a:solidFill>
                  <a:srgbClr val="222222"/>
                </a:solidFill>
                <a:latin typeface="Arial"/>
              </a:rPr>
              <a:t> Василий, </a:t>
            </a:r>
            <a:r>
              <a:rPr lang="ru-RU" sz="1800" dirty="0" smtClean="0">
                <a:solidFill>
                  <a:srgbClr val="222222"/>
                </a:solidFill>
                <a:latin typeface="Arial"/>
              </a:rPr>
              <a:t>латыш.</a:t>
            </a:r>
            <a:endParaRPr lang="ru-RU" sz="1800" dirty="0">
              <a:solidFill>
                <a:srgbClr val="222222"/>
              </a:solidFill>
              <a:latin typeface="Arial"/>
            </a:endParaRPr>
          </a:p>
          <a:p>
            <a:pPr algn="just">
              <a:buFont typeface="+mj-lt"/>
              <a:buAutoNum type="arabicPeriod"/>
            </a:pPr>
            <a:r>
              <a:rPr lang="ru-RU" sz="1800" dirty="0">
                <a:solidFill>
                  <a:srgbClr val="222222"/>
                </a:solidFill>
                <a:latin typeface="Arial"/>
              </a:rPr>
              <a:t>Врач медицинской службы, капитан Мамедов, узбек.</a:t>
            </a:r>
          </a:p>
          <a:p>
            <a:pPr algn="just">
              <a:buFont typeface="+mj-lt"/>
              <a:buAutoNum type="arabicPeriod"/>
            </a:pPr>
            <a:r>
              <a:rPr lang="ru-RU" sz="1800" dirty="0">
                <a:solidFill>
                  <a:srgbClr val="222222"/>
                </a:solidFill>
                <a:latin typeface="Arial"/>
              </a:rPr>
              <a:t>Летчик, младший лейтенант </a:t>
            </a:r>
            <a:r>
              <a:rPr lang="ru-RU" sz="1800" dirty="0" err="1">
                <a:solidFill>
                  <a:srgbClr val="222222"/>
                </a:solidFill>
                <a:latin typeface="Arial"/>
              </a:rPr>
              <a:t>Илита</a:t>
            </a:r>
            <a:r>
              <a:rPr lang="ru-RU" sz="1800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222222"/>
                </a:solidFill>
                <a:latin typeface="Arial"/>
              </a:rPr>
              <a:t>Даурова</a:t>
            </a:r>
            <a:r>
              <a:rPr lang="ru-RU" sz="1800" dirty="0">
                <a:solidFill>
                  <a:srgbClr val="222222"/>
                </a:solidFill>
                <a:latin typeface="Arial"/>
              </a:rPr>
              <a:t>, осетинка.</a:t>
            </a:r>
          </a:p>
          <a:p>
            <a:pPr algn="just">
              <a:buFont typeface="+mj-lt"/>
              <a:buAutoNum type="arabicPeriod"/>
            </a:pPr>
            <a:r>
              <a:rPr lang="ru-RU" sz="1800" dirty="0">
                <a:solidFill>
                  <a:srgbClr val="222222"/>
                </a:solidFill>
                <a:latin typeface="Arial"/>
              </a:rPr>
              <a:t>Моряк Ибрагим Ибрагимов, казанский татарин.</a:t>
            </a:r>
          </a:p>
          <a:p>
            <a:pPr algn="just">
              <a:buFont typeface="+mj-lt"/>
              <a:buAutoNum type="arabicPeriod"/>
            </a:pPr>
            <a:r>
              <a:rPr lang="ru-RU" sz="1800" dirty="0">
                <a:solidFill>
                  <a:srgbClr val="222222"/>
                </a:solidFill>
                <a:latin typeface="Arial"/>
              </a:rPr>
              <a:t>Артиллерист Петруненко из Киева, украинец.</a:t>
            </a:r>
          </a:p>
          <a:p>
            <a:pPr algn="just">
              <a:buFont typeface="+mj-lt"/>
              <a:buAutoNum type="arabicPeriod"/>
            </a:pPr>
            <a:r>
              <a:rPr lang="ru-RU" sz="1800" dirty="0">
                <a:solidFill>
                  <a:srgbClr val="222222"/>
                </a:solidFill>
                <a:latin typeface="Arial"/>
              </a:rPr>
              <a:t>Сержант, пехотинец Богомолов из Ленинграда, русский.</a:t>
            </a:r>
          </a:p>
          <a:p>
            <a:pPr algn="just">
              <a:buFont typeface="+mj-lt"/>
              <a:buAutoNum type="arabicPeriod"/>
            </a:pPr>
            <a:r>
              <a:rPr lang="ru-RU" sz="1800" dirty="0">
                <a:solidFill>
                  <a:srgbClr val="222222"/>
                </a:solidFill>
                <a:latin typeface="Arial"/>
              </a:rPr>
              <a:t>Разведчик, водолаз Аркадий Журавлев из Владивостока.</a:t>
            </a:r>
          </a:p>
          <a:p>
            <a:pPr algn="just">
              <a:buFont typeface="+mj-lt"/>
              <a:buAutoNum type="arabicPeriod"/>
            </a:pPr>
            <a:r>
              <a:rPr lang="ru-RU" sz="1800" dirty="0">
                <a:solidFill>
                  <a:srgbClr val="222222"/>
                </a:solidFill>
                <a:latin typeface="Arial"/>
              </a:rPr>
              <a:t>Я, сын сапожника, ученик 4.-го </a:t>
            </a:r>
            <a:r>
              <a:rPr lang="ru-RU" sz="1800" dirty="0" err="1">
                <a:solidFill>
                  <a:srgbClr val="222222"/>
                </a:solidFill>
                <a:latin typeface="Arial"/>
              </a:rPr>
              <a:t>кл</a:t>
            </a:r>
            <a:r>
              <a:rPr lang="ru-RU" sz="1800" dirty="0">
                <a:solidFill>
                  <a:srgbClr val="222222"/>
                </a:solidFill>
                <a:latin typeface="Arial"/>
              </a:rPr>
              <a:t>., Волков Валерий, русский.</a:t>
            </a:r>
            <a:endParaRPr lang="ru-RU" sz="1800" b="0" i="0" dirty="0">
              <a:solidFill>
                <a:srgbClr val="222222"/>
              </a:solidFill>
              <a:effectLst/>
              <a:latin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9" t="50000"/>
          <a:stretch/>
        </p:blipFill>
        <p:spPr bwMode="auto">
          <a:xfrm>
            <a:off x="6660232" y="2720770"/>
            <a:ext cx="2329543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8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113" y="188640"/>
            <a:ext cx="6020313" cy="561662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Посмотрите, какой мощный кулак мы составляем и сколько немцев нас бьют, а мы сколько их побили; посмотрите, что творилось вокруг этой школы вчера, сколько убитых лежит из них, а мы, как мощный кулак, целы и держимся, а они, сволочи, думают, что нас здесь тысяча, и идут против нас тысячами. Ха-ха, трусы, оставляют даже тяжелораненых и убегают. Эх, как я хочу жить и рассказывать все это после победы. Всем, кто будет учиться в этой школе! 52-я школа! Твои стены держатся, как чудо среди развалин, твой фундамент не дрогнул, как наш мощный кулак десятки…</a:t>
            </a:r>
          </a:p>
          <a:p>
            <a:pPr algn="just"/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Дорогая десятка! Кто из вас останется жив, расскажите всем, кто в этой школе будет учиться; где бы вы ни были, приезжайте и расскажите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всё,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что происходило здесь, в Севастополе. Я хочу стать птицей и облететь весь Севастополь, каждый дом, каждую школу, каждую улицу. Это такие мощные кулаки, их миллионы, нас никогда не победят сволочи Гитлер и другие. Нас миллионы, посмотрите! От Дальнего Востока до Риги, от Кавказа до Киева, от Севастополя до Ташкента, таких кулаков миллионы, и мы, как сталь, непобедимы!</a:t>
            </a:r>
          </a:p>
          <a:p>
            <a:pPr algn="just"/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59" y="764704"/>
            <a:ext cx="3067541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87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692696"/>
            <a:ext cx="5472608" cy="4572000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районе Ушаковой балки принял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Валерий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свой последний бой. Он был в группе прикрытия, которая 1 июля перекрывала подходы к морю, где шла погрузка эвакуируемых. Мальчик находился ближе других к дороге, по которой пошли танки. Он пополз навстречу с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гранатой,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но когда уже собирался её метнуть, был ранен в правое плечо. Ни раненой, ни левой рукой 13-летний мальчик не смог бы добросить гранаты с безопасного расстояния. Поэтому он подпустил танк поближе и метнул гранаты левой рукой прямо под гусеницы танка.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Танк завертелся и встал посреди дороги. Советские воины подожгли остальные две машины. Фашисты так и не смогли прорваться к морю, где шла эвакуация раненых.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В этом бою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Валерий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был смертельно ранен.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560" y="1196752"/>
            <a:ext cx="3115326" cy="417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23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764704"/>
            <a:ext cx="4896544" cy="3672408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Долгое время подвиг Волкова оставался неизвестным. Лишь в середине 60-х его выжившие однополчане Иван Петруненко и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Илита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Даурова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проливают свет на жизнь юного героя. Они и передают упомянутый 11 выпуск «Окопной правды» в руки историкам. В своих воспоминаниях они рассказывают о судьбе Валеры, его характере.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декабря 1963 года за мужество и отвагу Родина, наградила пионера орденом Отечественной войны I степени, посмертно</a:t>
            </a: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4" y="5599339"/>
            <a:ext cx="914900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20687"/>
            <a:ext cx="3295788" cy="4401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23499"/>
            <a:ext cx="1889966" cy="199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65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5542384" cy="1162050"/>
          </a:xfrm>
        </p:spPr>
        <p:txBody>
          <a:bodyPr/>
          <a:lstStyle/>
          <a:p>
            <a:r>
              <a:rPr lang="ru-RU" sz="5400" dirty="0" err="1" smtClean="0"/>
              <a:t>Вилор</a:t>
            </a:r>
            <a:r>
              <a:rPr lang="ru-RU" sz="5400" dirty="0" smtClean="0"/>
              <a:t> </a:t>
            </a:r>
            <a:r>
              <a:rPr lang="ru-RU" sz="5400" dirty="0" err="1" smtClean="0"/>
              <a:t>Чекмак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268760"/>
            <a:ext cx="4822304" cy="4572000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Вилор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Чекмак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родился 20 декабря 1925 года в Симферополе. Е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семья переехала в Севастополь. Учился в Севастополе в школе № 1. В 1941 году окончил 8 классов.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Вилор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мечтал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стать художником.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Хорошо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учился.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Мальчик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очень любил книгу А. Дюма «Три мушкетера». Вместе с друзьями часто играл в мушкетеров, придумывая разные испытания для воспитания характера. В «команде мушкетеров» он был Д’Артаньяном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Вилор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был отзывчивым и благородным человеком. Старался помочь тем, кто нуждался или был в беде. Любил животных.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t="506" r="17997"/>
          <a:stretch/>
        </p:blipFill>
        <p:spPr>
          <a:xfrm flipH="1">
            <a:off x="5508104" y="1052736"/>
            <a:ext cx="3320144" cy="423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26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913935"/>
            <a:ext cx="37460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Великая Отечественная война - одно из самых ужасных испытаний, выпавших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долю русского народа.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тяжести и кровопролитие оставили огромный отпечаток в сознании людей и имели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тяжёлые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последствия для жизни целого поколения. Дети и война - два несовместимых понятия.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Война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ломает и калечит судьбы детей. Но дети жили и работали рядом со взрослыми, своим посильным трудом старались приблизить победу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790" y="327739"/>
            <a:ext cx="1890464" cy="2539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053"/>
            <a:ext cx="2683024" cy="2121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92" y="3037594"/>
            <a:ext cx="1961401" cy="288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" y="3037594"/>
            <a:ext cx="2698229" cy="18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24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9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620688"/>
            <a:ext cx="4968552" cy="5256584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Когда началась война,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старший товарищ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Вилора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уходивший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 фронт, оставил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ему овчарку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 кличке Ральф. В августе 1941 с этой овчаркой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Вилор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ушёл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партизанский отряд. Стал разведчиком.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10 ноября 1941 года он был в дозоре.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Первым заметил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приближающихся к партизанскому отряду немцев. Выстрелом из ракетницы предупредил свой отряд об опасности, а сам принял бой с наступавшими гитлеровцами.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Вилор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дрался до последнего патрона. Когда стрелять было уже нечем, он подорвал себя и солдат противника гранатой. Его последние слова были: «За Родину! За родной Севастополь!»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3713163" cy="271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0072" y="4293096"/>
            <a:ext cx="372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Табличка на месте гибели </a:t>
            </a:r>
            <a:r>
              <a:rPr lang="ru-RU" dirty="0" err="1" smtClean="0"/>
              <a:t>Вилора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4797152"/>
            <a:ext cx="8424936" cy="457200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войны день рождения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Вилора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– 20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декабря - стал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Днём юных защитников Севастополя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589" y="926140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Перезахоронен 20 декабря 1965 года в день своего 40-летия на кладбище участников ВОВ в посёлке Дергачи, 6 км от Севастополя.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397656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7" y="2403468"/>
            <a:ext cx="1262623" cy="223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03468"/>
            <a:ext cx="1169520" cy="21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3928" y="3188488"/>
            <a:ext cx="4778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Награжден медалями: «За оборону Севастополя»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«За боевые заслуги» (посмертно)</a:t>
            </a:r>
          </a:p>
        </p:txBody>
      </p:sp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5326360" cy="538384"/>
          </a:xfrm>
        </p:spPr>
        <p:txBody>
          <a:bodyPr/>
          <a:lstStyle/>
          <a:p>
            <a:r>
              <a:rPr lang="ru-RU" sz="5400" dirty="0" smtClean="0"/>
              <a:t>Витя Коробков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196752"/>
            <a:ext cx="3807026" cy="3969060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Витя Коробков родился 4 марта 1929 года в семье рабочего, вырос в Феодосии. Учился в средней школе № 4, за отличную учёбу дважды был награждён путёвкой в пионерский лагерь «Артек».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 время немецкой оккупации Крыма он помогал своему отцу, члену городской подпольной организации Михаилу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Коробкову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Через Витю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Коробкова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поддерживалась связь между членами партизанских групп, скрывавшихся в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старокрымском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лесу. партизан Крыма</a:t>
            </a:r>
            <a:r>
              <a:rPr lang="ru-RU" sz="1800" dirty="0" smtClean="0"/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92" y="1340768"/>
            <a:ext cx="4488160" cy="3366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99592" y="836712"/>
            <a:ext cx="4608512" cy="457200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Собирал сведения о враге, принимал участие в печатании и распространении листовок. Позже стал разведчиком 3-й бригады Восточного объединения.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Юный разведчик так неприметен, мал ростом, что фашисты не обращают на него внимания. Мальчик гоняет по улицам обруч, а вернувшись в партизанский отряд рисует расположение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пулемётных гнёзд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танковых укрытий.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 основе данных его разведки партизаны наносят точные удары по врагу.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64704"/>
            <a:ext cx="304038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7140" y="1329840"/>
            <a:ext cx="4355976" cy="457200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16 февраля 1944 года отец и сын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Коробковы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пришли в Феодосию с очередным заданием, но через 2 дня были арестованы гестаповцами.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двух недель их допрашивали и пытали в гестапо, потом расстреляли — сначала отца, а 9 марта — и его сына.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пять дней до казни Вите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Коробкову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исполнилось пятнадцать лет.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9401" r="10190" b="17513"/>
          <a:stretch/>
        </p:blipFill>
        <p:spPr bwMode="auto">
          <a:xfrm flipH="1">
            <a:off x="4800373" y="332656"/>
            <a:ext cx="4332514" cy="5569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484784"/>
            <a:ext cx="3166120" cy="1997968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Указом Президиума Верховного Совета СССР Витя Коробков посмертно был награждён медалью «За отвагу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5111750" cy="2745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5" t="10281" r="5541" b="5999"/>
          <a:stretch/>
        </p:blipFill>
        <p:spPr bwMode="auto">
          <a:xfrm>
            <a:off x="5004048" y="2636912"/>
            <a:ext cx="1728192" cy="312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4653136"/>
            <a:ext cx="21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орденом Ленина</a:t>
            </a:r>
          </a:p>
        </p:txBody>
      </p:sp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166120" cy="4572000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 1977 года в средней школе № 4 открыт музей пионера-разведчика. Его именем названы школа, в которой он учился, прилегающая к ней улица получила имя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Коробкова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детский лагерь отдыха в Большой Ялте.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честь Вити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Коробкова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 были выпущены почтовые конверты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3246"/>
            <a:ext cx="4032448" cy="315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3944454" cy="31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027339"/>
            <a:ext cx="4464496" cy="1465557"/>
          </a:xfrm>
        </p:spPr>
        <p:txBody>
          <a:bodyPr>
            <a:no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Пионеру-партизану Вите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Коробкову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в послевоенное время в Феодосии в сквере на улице Горького был установлен памятник.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 доме, где он жил, установлена мемориальная доска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3429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4860032" cy="232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15616" y="548680"/>
            <a:ext cx="3888432" cy="45720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ите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Коробкове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написаны книги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541" y="836712"/>
            <a:ext cx="2561691" cy="323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5" y="964018"/>
            <a:ext cx="2232248" cy="343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0695">
            <a:off x="6560813" y="3121935"/>
            <a:ext cx="1919287" cy="255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68" y="188640"/>
            <a:ext cx="220824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3460">
            <a:off x="2363434" y="1811658"/>
            <a:ext cx="2672298" cy="355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5191472" cy="1162050"/>
          </a:xfrm>
        </p:spPr>
        <p:txBody>
          <a:bodyPr/>
          <a:lstStyle/>
          <a:p>
            <a:r>
              <a:rPr lang="ru-RU" sz="5400" dirty="0" smtClean="0"/>
              <a:t>Боря Токарев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340768"/>
            <a:ext cx="5760640" cy="4572000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Боря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родился в Севастополе. Сын военнослужащего. Когда началась война, ему было 11 лет. С первых дней войны Боря, как умел, помогал фронту: собирал металлолом и бутылки.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война подошла к стенам родного города, строил укрепления, разбирал завалы, дежурил на крыше, в убежище. Но вот фашисты захватили город и Боря с мамой и сестрёнкой Ниной перебрались в Бахчисарай.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Там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Боря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 мамой Еленой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Емельяновной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собирали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сведения и передавали партизанам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800" dirty="0"/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 месяц до освобождения города от фашистов их арестовали. На глазах матери жестоко пытали Борю и его сестру Нину. Ей было 7 лет. Они ничего не сказали фашистам. Тогда фашисты связали проводом мать, сына и дочь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и всех Токаревых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расстреляли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8186" r="49169" b="7099"/>
          <a:stretch/>
        </p:blipFill>
        <p:spPr bwMode="auto">
          <a:xfrm>
            <a:off x="6084168" y="548680"/>
            <a:ext cx="2924196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3645024"/>
            <a:ext cx="48245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если в страну мою недруг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ворв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Найдёт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 могилу себе.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Клянусь,— пока сердце в груди моей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бьётся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Отчизна, я – верен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тебе».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Юра Стоянов (14 лет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), партизанский поэт.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3662" y="699592"/>
            <a:ext cx="37350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Этот проект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посвящён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именно детям дошкольного и школьного возраста, юным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крымчанам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которые совершали героические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поступки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сражались с фашистами, не щадя своей жизни.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208" y="404664"/>
            <a:ext cx="479399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869" y="2723142"/>
            <a:ext cx="2016224" cy="301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6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4534272" cy="1162050"/>
          </a:xfrm>
        </p:spPr>
        <p:txBody>
          <a:bodyPr/>
          <a:lstStyle/>
          <a:p>
            <a:r>
              <a:rPr lang="ru-RU" sz="5400" dirty="0" smtClean="0"/>
              <a:t>Коля Егоров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196752"/>
            <a:ext cx="4750296" cy="45720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Коля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родился в Севастополе в семье военнослужащего.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время войны, как и многие ребята, собирал металлолом, дежурил на крыше, работал на заводе. По заданию директора завода он собирал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из-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под развалин, с разрушенных стен и столбов драгоценный электропровод.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время оккупации города Коля с мамой перебрались в Бахчисарай. Здесь Коля и встретился с Борей Токаревым и с Серёжей Фильченко. Потом Коля с мамой ушли в партизанский отряд. Ему было 14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лет…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войны работал водителем легковой автомашины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управлении торговли Севастополя.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0940" r="56002" b="12113"/>
          <a:stretch/>
        </p:blipFill>
        <p:spPr bwMode="auto">
          <a:xfrm>
            <a:off x="6005774" y="1052736"/>
            <a:ext cx="2711858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838528" cy="538384"/>
          </a:xfrm>
        </p:spPr>
        <p:txBody>
          <a:bodyPr/>
          <a:lstStyle/>
          <a:p>
            <a:r>
              <a:rPr lang="ru-RU" sz="5400" dirty="0" smtClean="0"/>
              <a:t>Витя и Вера </a:t>
            </a:r>
            <a:r>
              <a:rPr lang="ru-RU" sz="5400" dirty="0" err="1" smtClean="0"/>
              <a:t>Снитко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5"/>
            <a:ext cx="4536504" cy="4032448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Виктор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Вера жили в Севастополе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Брестской улице Корабельной стороны, учились в школе №6.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началась война, Виктору исполнилось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12 лет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Вера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была комсомольского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возраста. Дежурили во время налётов во дворе и на крышах. Они тушили зажигательные бомбы на крышах во время бомбёжек.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один из вечеров Вера и Витя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Снитко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потушили 15 зажигалок (зажигательных бомб).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находчивость при тушении зажигательных бомб Виктору и Вере были вручены медали «За боевые заслуги».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" t="13427" r="50352" b="28170"/>
          <a:stretch/>
        </p:blipFill>
        <p:spPr bwMode="auto">
          <a:xfrm>
            <a:off x="4870343" y="908720"/>
            <a:ext cx="4011825" cy="3743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25334" r="4921" b="11087"/>
          <a:stretch/>
        </p:blipFill>
        <p:spPr bwMode="auto">
          <a:xfrm>
            <a:off x="7956376" y="3995018"/>
            <a:ext cx="982779" cy="1604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46" y="4363147"/>
            <a:ext cx="1043366" cy="122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171400"/>
            <a:ext cx="6838528" cy="1162050"/>
          </a:xfrm>
        </p:spPr>
        <p:txBody>
          <a:bodyPr/>
          <a:lstStyle/>
          <a:p>
            <a:r>
              <a:rPr lang="ru-RU" sz="5400" dirty="0"/>
              <a:t>Люда и Алла Тяпкины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037548"/>
            <a:ext cx="3744416" cy="457200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Двоюродные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сёстры девятилетняя Алла и семилетняя Люда входили в бригаду по сбору бутылок. С утра до вечера они лазили по свалкам и дворам, заходили в квартиры, собирали бутылки. Люда и Алла относили эти бутылки в специальные мастерские. Там бутылки заполняли горючей смесью и отправляли в войска 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партизанам, где их использовали для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уничтожения танков.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Люда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Алла собрали 1500 бутылок.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4167" r="4191" b="13774"/>
          <a:stretch/>
        </p:blipFill>
        <p:spPr bwMode="auto">
          <a:xfrm>
            <a:off x="4299857" y="1284514"/>
            <a:ext cx="4648200" cy="3145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55576" y="692696"/>
            <a:ext cx="4534272" cy="4572000"/>
          </a:xfrm>
        </p:spPr>
        <p:txBody>
          <a:bodyPr>
            <a:no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дни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оккупации военнопленные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из окон зданий, где их содержали, выбрасывали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записки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просьбой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принести какую-то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передачу. Люда и Алла собирали записки. Девочки обходили знакомых соседей, собирали у кого сухарик, у кого кусок хлеба, у кого бинтик или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какое-нибудь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лекарство и несли в лагерь военнопленных передачи.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освобождения Севастополя 8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октября 1944г.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Люде и Алле Тяпкиным на городском митинге вручили медали 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«За оборону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Севастополя».</a:t>
            </a: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войны девочки закончили школу. Алла Тяпкина работала в родном городе лаборанткой.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91665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030" y="260648"/>
            <a:ext cx="8062664" cy="1162050"/>
          </a:xfrm>
        </p:spPr>
        <p:txBody>
          <a:bodyPr/>
          <a:lstStyle/>
          <a:p>
            <a:r>
              <a:rPr lang="ru-RU" sz="5400" dirty="0"/>
              <a:t>Зина Подольская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9098" y="1340768"/>
            <a:ext cx="4462264" cy="4572000"/>
          </a:xfrm>
        </p:spPr>
        <p:txBody>
          <a:bodyPr/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Зина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родилась в Севастополе, когда началась ВО война, ей было 13 лет. Она была пионером, чемпионом среди юниоров по плаванию и гимнастике. Имела значок «Ворошиловский стрелок». Зина приписала себе ещё 3 года и ушла на фронт санинструктором-медсестрой, оставив матери записку: «Дорогая мамочка, не жди меня сегодня. Ухожу на фронт, защищать наш родной Севастополь. Я обязательно вернусь, вот увидишь… Целую. Зина»</a:t>
            </a:r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t="3099" r="51530" b="3415"/>
          <a:stretch/>
        </p:blipFill>
        <p:spPr bwMode="auto">
          <a:xfrm>
            <a:off x="5508104" y="234108"/>
            <a:ext cx="3484105" cy="5385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9512" y="1052736"/>
            <a:ext cx="3888432" cy="3024336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 вынос с поля боя 86 раненых и героизм, проявленный в обеспечении Керченской переправы, Зина Подольская была награждена орденом Красной Звезды. А после серьёзного ранения ей было присвоено звание лейтенанта медицинской службы.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" y="560447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559289" cy="4356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27984" y="49581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Зина Подольская. Во время боя. </a:t>
            </a:r>
          </a:p>
          <a:p>
            <a:r>
              <a:rPr lang="ru-RU" dirty="0"/>
              <a:t>Фото 1942г.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29000"/>
            <a:ext cx="2143125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08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067944" y="4653136"/>
            <a:ext cx="4392488" cy="4572000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Вперёд на Тернополь! Танковая атака. Зина Подольская – водитель танка. Фото 1944г.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4928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2581" r="7241" b="19335"/>
          <a:stretch/>
        </p:blipFill>
        <p:spPr bwMode="auto">
          <a:xfrm>
            <a:off x="3074301" y="721229"/>
            <a:ext cx="550953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5989" y="692696"/>
            <a:ext cx="28083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Затем её судьба круто изменилась –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14 лет она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попала в танковую школу. Окончив её с отличием, Зина стала единственной девочкой (женщиной) – механиком водителем грозного танка Т-34.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бою за Тернополь танк подбили,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16-летняя Зина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получила тяжёлое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ранение. Шлемофон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юной героини хранится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Национальном музее героической обороны и освобождения Севастополя.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8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5830416" cy="936104"/>
          </a:xfrm>
        </p:spPr>
        <p:txBody>
          <a:bodyPr/>
          <a:lstStyle/>
          <a:p>
            <a:r>
              <a:rPr lang="ru-RU" sz="5400" dirty="0"/>
              <a:t>Володя Дубинин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340768"/>
            <a:ext cx="4915070" cy="3573016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Юный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герой Володя Дубинин родился 29 августа 1927 г в семье моряка и бывшего красного партизана Никифора Семеновича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Дубинина.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началась Великая Отечественная война, отца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Володи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призвали в армию. А его мать Евдокия Тимофеевна вместе с сыном и дочерью переехала к родственникам, в район Керчи под названием Старый Карантин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Володя стал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одним из членов партизанского отряда, воевавшего в каменоломнях Старого Карантина (Камыш бурун) вблизи Керчи.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79" y="57721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3444426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76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970" y="3933056"/>
            <a:ext cx="8136904" cy="2232248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 своими друзьями Толей Ковалевым и Ваней Гриценко Володя Дубинин ходил в разведку. Юные разведчики доставляли ценные сведения о расположении частей врага, о численности немецких войск и т. п. Партизаны, опираясь на эти данные, планировали свои боевые операции. В штольнях во время боя Володя Дубинин подносил солдатам боеприпасы, а после заменил тяжелораненого бойца.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5" t="-622" r="5252" b="13818"/>
          <a:stretch/>
        </p:blipFill>
        <p:spPr bwMode="auto">
          <a:xfrm>
            <a:off x="1043608" y="-171400"/>
            <a:ext cx="6717126" cy="403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3212976"/>
            <a:ext cx="8784976" cy="2160240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 парне рассказывали легенды: как он “водил за нос” отряд фашистов, которые разыскивали партизан; как умел проскальзывать незаметным мимо вражеских постов; как мог точно запомнить численность нескольких гитлеровских подразделений, которые были расположены в разных местах… Володя был маленького роста, поэтому мог выбираться по очень узким лазам.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За полтора месяца командир группы юных разведчиков Володя Дубинин ходил на поверхность семь раз. В один из походов он узнал, что фашисты собираются затопить каменоломни, и успел предупредить командование отряда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b="21762"/>
          <a:stretch/>
        </p:blipFill>
        <p:spPr bwMode="auto">
          <a:xfrm>
            <a:off x="179512" y="188640"/>
            <a:ext cx="4828828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28688" r="25828" b="6296"/>
          <a:stretch/>
        </p:blipFill>
        <p:spPr bwMode="auto">
          <a:xfrm>
            <a:off x="5112396" y="280588"/>
            <a:ext cx="3990470" cy="2796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7632848" cy="792088"/>
          </a:xfrm>
        </p:spPr>
        <p:txBody>
          <a:bodyPr/>
          <a:lstStyle/>
          <a:p>
            <a:r>
              <a:rPr lang="ru-RU" sz="5400" dirty="0"/>
              <a:t>Братья Стояновы: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Юра</a:t>
            </a:r>
            <a:r>
              <a:rPr lang="ru-RU" sz="5400" dirty="0"/>
              <a:t>, Толя и Митя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656874"/>
            <a:ext cx="4462264" cy="2400672"/>
          </a:xfrm>
        </p:spPr>
        <p:txBody>
          <a:bodyPr>
            <a:normAutofit lnSpcReduction="10000"/>
          </a:bodyPr>
          <a:lstStyle/>
          <a:p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Старокрымские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мальчишки организовали в своём городе Старый Крым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первое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стране пионерское подполье юных бойцов (ПЮБ). Они собирали разведданные для партизан, проводили диверсии и, спустя время, вооружившись похищенным у оккупантов оружием, ушли в лес и стали отважными партизанами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" y="564071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-1" r="3363" b="13951"/>
          <a:stretch/>
        </p:blipFill>
        <p:spPr bwMode="auto">
          <a:xfrm>
            <a:off x="5148064" y="1412776"/>
            <a:ext cx="3753250" cy="2499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4077072"/>
            <a:ext cx="5796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Молодёжный отряд, в котором были разведчиками братья Стояновы, состоял из мальчишек до 17 лет. Но несмотря на это, он был одним из лучших отрядов крымских партизан. </a:t>
            </a:r>
          </a:p>
        </p:txBody>
      </p:sp>
    </p:spTree>
    <p:extLst>
      <p:ext uri="{BB962C8B-B14F-4D97-AF65-F5344CB8AC3E}">
        <p14:creationId xmlns:p14="http://schemas.microsoft.com/office/powerpoint/2010/main" val="295585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054579"/>
            <a:ext cx="3096344" cy="4572000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осле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освобождения Керчи в результате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Керченско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-Феодосийской десантной операции 1941—1942 гг. Володя Дубинин вызвался помогать сапёрам при разминировании подходов к каменоломням. От взрыва мины погибли сапёр и помогавший ему Володя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Дубинин.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Юный разведчик Володя Дубинин был посмертно награждён орденом Красного Знамени.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25197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1794495" cy="206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764704"/>
            <a:ext cx="4320480" cy="457200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Володя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Дубинин похоронен в братской могиле партизан в центре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Камышбурунского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парка, в двух км к югу от каменоломен.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Улицы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Володи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Дубинина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есть 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Подольске, Керчи, Евпатории,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Севастополе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Казани и других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городах.</a:t>
            </a: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1961 году его именем был назван поселок в Красноярском крае, основанный комсомольцами-строителями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79" y="57721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17" y="548680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2862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0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620688"/>
            <a:ext cx="3312368" cy="4572000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 Володе Дубинине советский детский писатель Лев Кассиль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написал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повесть «Улица младшего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сына.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ее мотивам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вышел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одноименный фильм Льва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Голубева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  фильм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Романа Виктюка «Долгая память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омпозитором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Владимиром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Шаинским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написана «Песня о Володе Дубинине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 слова Наума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Олева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Керчи Володе Дубинину 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памятник, а  возле Керченской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школы №1, где он когда-то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учился  стоит бронзовый бюст.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92" y="116630"/>
            <a:ext cx="1945063" cy="302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27" y="3481261"/>
            <a:ext cx="2242238" cy="217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85" y="99186"/>
            <a:ext cx="2017103" cy="302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81261"/>
            <a:ext cx="2080691" cy="213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6982544" cy="466376"/>
          </a:xfrm>
        </p:spPr>
        <p:txBody>
          <a:bodyPr/>
          <a:lstStyle/>
          <a:p>
            <a:r>
              <a:rPr lang="ru-RU" sz="5400" dirty="0"/>
              <a:t>Лёня Дымченко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340768"/>
            <a:ext cx="3816424" cy="4572000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героической, полной подвигов борьбе с немецко-фашистскими захватчиками принял участие пионер Леонид Дымченко 1929 года рождения, ученик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Старокрымской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средней школы.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Когда в Старый Крым пришли немцы, мальчишке было всего 12 лет. Его маленькое сердце не могло примириться с бедой, и он часто думал: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«Что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делать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?» </a:t>
            </a:r>
          </a:p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знав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что в лесу действует партизанский отряд, решил тоже стать партизаном.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18818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764704"/>
            <a:ext cx="3598168" cy="5483696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ноябре 1943 г., когда гитлеровцы стали в очередной раз вылавливать молодежь для отправки в Германию, его мать Олимпиада Акимовна со слезами на глазах сама отвела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Лёню 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лес, где его ждал двоюродный брат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Тасик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Так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Лёня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стал партизаном 7-го отряда 3-й партизанской бригады В. С. Кузнецова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Освоившись в отряде,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Лёня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стал ходить на боевые задания, один или с группой. Часто он приносил ценные сведения о расположении и силах врага, о его замыслах.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17249"/>
          <a:stretch/>
        </p:blipFill>
        <p:spPr bwMode="auto">
          <a:xfrm>
            <a:off x="4427984" y="980728"/>
            <a:ext cx="4559021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18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11560" y="1412776"/>
            <a:ext cx="3456384" cy="295232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Четырнадцатилетний партизан Лёня Дымченко пал смертью храбрых 16 декабря 1943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года. </a:t>
            </a:r>
          </a:p>
          <a:p>
            <a:pPr algn="just"/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Во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время выполнения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разведывательного задания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возник неравный бой. </a:t>
            </a: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последнего патрона Лёня отстреливался от врага, обеспечивая отход товарищей. Попав в плен, он не выдал партизан и был замучен фашистами.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72" y="836712"/>
            <a:ext cx="4652954" cy="373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75982" y="2852936"/>
            <a:ext cx="5220154" cy="728316"/>
          </a:xfrm>
        </p:spPr>
        <p:txBody>
          <a:bodyPr>
            <a:no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 здании "Кировского районного центра детского и юношеского творчества", по улице Ленина в городе Старый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Крым установлена мемориальная доска, посвященная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Лёне Дымченко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23" y="606705"/>
            <a:ext cx="4027519" cy="2031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06705"/>
            <a:ext cx="3744416" cy="210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96952"/>
            <a:ext cx="2889423" cy="243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4321" y="4771312"/>
            <a:ext cx="4641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2015г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вышла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книга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Т.Н.Керусовой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«Рассказ о партизане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Лёне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Дымченко»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190456" cy="1162050"/>
          </a:xfrm>
        </p:spPr>
        <p:txBody>
          <a:bodyPr/>
          <a:lstStyle/>
          <a:p>
            <a:r>
              <a:rPr lang="ru-RU" sz="5400" dirty="0"/>
              <a:t>Зина </a:t>
            </a:r>
            <a:r>
              <a:rPr lang="ru-RU" sz="5400" dirty="0" err="1"/>
              <a:t>Радионова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268760"/>
            <a:ext cx="4464496" cy="4572000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Когда началась война,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евпаторийской пионерке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было 13 лет. Чтобы быть полезной фронту она получила профессию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электросварщика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Выполняла заказы фронта на 300%, но ей казалось это мало. И в 14 лет она попала на передовую в качестве помощника повара. А потом стала связистом роты 225 стрелковой дивизии. Была несколько раз ранена. Прошла многими фронтовыми дорогами все Прибалтийские страны СССР.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Она кавалер орденов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Славы и Красной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Звезды, награждена</a:t>
            </a:r>
            <a:r>
              <a:rPr lang="ru-RU" sz="1800" dirty="0" smtClean="0"/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13 медалями.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595" r="49619" b="10249"/>
          <a:stretch/>
        </p:blipFill>
        <p:spPr bwMode="auto">
          <a:xfrm>
            <a:off x="5796136" y="188640"/>
            <a:ext cx="2958291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848866" cy="1737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88" y="4193367"/>
            <a:ext cx="853951" cy="1765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187698"/>
            <a:ext cx="848866" cy="174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411" y="4995070"/>
            <a:ext cx="936245" cy="936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81322"/>
            <a:ext cx="5544616" cy="1162050"/>
          </a:xfrm>
        </p:spPr>
        <p:txBody>
          <a:bodyPr/>
          <a:lstStyle/>
          <a:p>
            <a:r>
              <a:rPr lang="ru-RU" sz="5400" dirty="0"/>
              <a:t>Василий Соколов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052736"/>
            <a:ext cx="5616624" cy="4854642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1942 году в зерносовхозе им. Кирова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(на территории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Тарханкута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начала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действовать подпольная группа под руководством Александра Михайловича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Гультяя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Связным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группы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был 16-летний Василий Соколов. В доме его семьи была явочная квартира. 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Подпольщики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поддерживали связь с советскими диверсионными группами,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укрывали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раненых советских солдат,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прятали и лечили моряков – участников Евпаторийского десанта, информировали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население о положении на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фронте. Сюда нередко наведывались и подпольщики Евпатории.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Василий как связной, ходил в другие села и поддерживал связь с  подпольными группами района.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3109125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74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980728"/>
            <a:ext cx="3946795" cy="1115616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феврале 1944 года группа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Гультяя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была разгромлена фашистами. Нашлись предатели, которые сообщили о ней оккупантам. 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Семью Василия тоже арестовали.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16-летний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подросток перенёс ужасы фашистских застенков, издевательства оккупантов, стал очевидцем истязаний захватчиками патриотов, в числе которых находилась и его мать Анна Семеновна Соколова, расстрелянная после пыток захватчиками.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2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0"/>
          <a:stretch/>
        </p:blipFill>
        <p:spPr bwMode="auto">
          <a:xfrm>
            <a:off x="4427984" y="1139135"/>
            <a:ext cx="4597618" cy="3634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14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408"/>
            <a:ext cx="5398368" cy="1162050"/>
          </a:xfrm>
        </p:spPr>
        <p:txBody>
          <a:bodyPr/>
          <a:lstStyle/>
          <a:p>
            <a:r>
              <a:rPr lang="ru-RU" sz="5400" dirty="0"/>
              <a:t>Юрий Стоянов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628800"/>
            <a:ext cx="4032448" cy="302433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Возглавил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группу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юных партизанских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разведчиков.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бою на горе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Бурус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(Крым),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где молодые партизаны отбили 11 атак фашистских карателей и заставили врага покинуть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старокрымский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лес Юра Стоянов погиб.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Фашисты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навсегда отказались от плана уничтожения партизан в лесу.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62525" y="5229200"/>
            <a:ext cx="1403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Фото 1940г. 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" t="2924" r="50678" b="4512"/>
          <a:stretch/>
        </p:blipFill>
        <p:spPr bwMode="auto">
          <a:xfrm>
            <a:off x="5436096" y="548680"/>
            <a:ext cx="3095604" cy="4545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7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764704"/>
            <a:ext cx="3672408" cy="4572000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Отец во время ареста находился во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Фрайдорфе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Новосёловское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 в румынской полевой жандармерии. Там его пытали…и зверски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замучили. Фашисты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сбросили его тело в колодец, куда сбрасывали останки всех расстрелянных и замученных патриотов.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селе Межводное Черноморского района на месте гибели подпольной группы в апреле 2016 г.  установили Памятный знак героям-подпольщикам.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" y="5604537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67372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15284" r="3065" b="18961"/>
          <a:stretch/>
        </p:blipFill>
        <p:spPr bwMode="auto">
          <a:xfrm>
            <a:off x="4355976" y="3388770"/>
            <a:ext cx="4673726" cy="2447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21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048"/>
            <a:ext cx="4966320" cy="1162050"/>
          </a:xfrm>
        </p:spPr>
        <p:txBody>
          <a:bodyPr/>
          <a:lstStyle/>
          <a:p>
            <a:r>
              <a:rPr lang="ru-RU" sz="5400" dirty="0"/>
              <a:t>Коля </a:t>
            </a:r>
            <a:r>
              <a:rPr lang="ru-RU" sz="5400" dirty="0" smtClean="0"/>
              <a:t>Крупский 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11560" y="1628800"/>
            <a:ext cx="4392488" cy="4572000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Юный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партизан – пулемётчик, сын стрелкового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батальона.</a:t>
            </a: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последнем своем бою за освобождение города Старый Крым Коля Крупский показал образец мужества и бесстрашия. Он в числе первых ворвался в город со своим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пулемётом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 и перекрыл путь отступавшим фашистам. После боя в тесной лесной землянке партизаны приняли Колю Крупского в комсомол, и юный  партизан сфотографировался вместе со своим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пулемётом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Коля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дошёл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до Берлина и оставил подпись на Рейхстаге от имени юных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старокрымских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партизан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2149"/>
            <a:ext cx="9132887" cy="111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1270" r="56428" b="17778"/>
          <a:stretch/>
        </p:blipFill>
        <p:spPr bwMode="auto">
          <a:xfrm>
            <a:off x="5232674" y="404664"/>
            <a:ext cx="3679371" cy="486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72200" y="5402818"/>
            <a:ext cx="1400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Фото 1944г. </a:t>
            </a:r>
          </a:p>
        </p:txBody>
      </p:sp>
    </p:spTree>
    <p:extLst>
      <p:ext uri="{BB962C8B-B14F-4D97-AF65-F5344CB8AC3E}">
        <p14:creationId xmlns:p14="http://schemas.microsoft.com/office/powerpoint/2010/main" val="81036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4678288" cy="466376"/>
          </a:xfrm>
        </p:spPr>
        <p:txBody>
          <a:bodyPr/>
          <a:lstStyle/>
          <a:p>
            <a:r>
              <a:rPr lang="ru-RU" sz="5400" dirty="0"/>
              <a:t>Валя Иванова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5536" y="1062633"/>
            <a:ext cx="4320480" cy="4166567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Родилась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К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рчи. Была дочерью пулемётчика лейтенанта Иванова. Когда попала в 180 стрелковый полк, Вале было 13 лет. Её определили санинструктором в батальон отца Ивана Фёдоровича Иванова. 3 года Валя шагала дорогами войны. Её первая награда была медаль «За боевые заслуги». Позади были освобождённые советские города Херсон, Николаев, Киев, Минск, Брест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800" dirty="0"/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Валя дошла до Берлина. Оставила на Рейхстаге запись: «Дошли! Ивановы – отец и дочь!» </a:t>
            </a: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12742" r="64991" b="16939"/>
          <a:stretch/>
        </p:blipFill>
        <p:spPr bwMode="auto">
          <a:xfrm flipH="1">
            <a:off x="5220072" y="221703"/>
            <a:ext cx="3456384" cy="556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87122" y="5414673"/>
            <a:ext cx="13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</a:t>
            </a:r>
            <a:r>
              <a:rPr lang="ru-RU" dirty="0" smtClean="0"/>
              <a:t>ото 1944г.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94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11560" y="836712"/>
            <a:ext cx="3600400" cy="457200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война для Вали ещё не закончилась. Фашисты, которые ещё оставались в лесах, возле Берлина, напали на медсанбат. Валя не испугалась, взялась за пулемёт и стала уничтожать фашистов. На помощь пришли советские танки.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Войну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Валя закончила в Праге 9 мая.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Девятью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правительственными наградами была удостоена дочка полка 61 Краснознамённой Никопольской стрелковой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дивизии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03" y="692696"/>
            <a:ext cx="4762500" cy="3876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55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243408"/>
            <a:ext cx="4894312" cy="1162050"/>
          </a:xfrm>
        </p:spPr>
        <p:txBody>
          <a:bodyPr/>
          <a:lstStyle/>
          <a:p>
            <a:r>
              <a:rPr lang="ru-RU" sz="5400" dirty="0" smtClean="0"/>
              <a:t>Валя Таран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155254"/>
            <a:ext cx="3528392" cy="4464496"/>
          </a:xfrm>
        </p:spPr>
        <p:txBody>
          <a:bodyPr>
            <a:noAutofit/>
          </a:bodyPr>
          <a:lstStyle/>
          <a:p>
            <a:pPr algn="just"/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Валя родилась в Керчи. Когда началась война, ей было 6 лет. Валя вместе с мамой попала в эвакогоспиталь, где Феодосия Трофимовна работала медсестрой. Там она 7-летняя стала бойцом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тыловой части 18 десантной армии, героически защищавшей северный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Кавказ. В хирургических палатах Валя обслуживала по 2-3 бойца. Каждому подавала воду, умывала, приносила книги и газеты, относила письма на почту. </a:t>
            </a:r>
            <a:endParaRPr lang="ru-RU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t="10248" r="57285" b="18483"/>
          <a:stretch/>
        </p:blipFill>
        <p:spPr bwMode="auto">
          <a:xfrm>
            <a:off x="4644008" y="628125"/>
            <a:ext cx="3672408" cy="4982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764704"/>
            <a:ext cx="3888432" cy="5040560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Вечерами рассказывала бойцам сказку про Курочку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Рябу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или Гадкого утёнка. Но главное – это водить за руку тех, кто только начинал ходить.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Валя участвовала в самодеятельности госпиталя: читала стихи, танцевала, пела фронтовые песни.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свой путь под Новороссийском, Валя прошла с армейскими обозами через всю Украину, принимала участие в освобождении Харькова, Брянска, Киева, Варшавы…</a:t>
            </a: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было присвоено звание старшины Советской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Армии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Валя Таран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– 10-летний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солдат Победы, участник штурма Берлина.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912" r="4351" b="2831"/>
          <a:stretch/>
        </p:blipFill>
        <p:spPr bwMode="auto">
          <a:xfrm>
            <a:off x="4068516" y="1412776"/>
            <a:ext cx="5057943" cy="3978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0"/>
            <a:ext cx="913923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36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620688"/>
            <a:ext cx="5544616" cy="457200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Берлина Валя не дошла, их хирургический госпиталь разместился в 7 км от Берлина в г.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Бернау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Здесь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на территории госпиталя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Валя выследила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фашистского диверсанта, которого закрыла в подвале и сообщила начальнику госпиталя. Диверсанта задержали – это был офицер «СС», который должен был взорвать госпиталь.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проявленную бдительность, мужество и личную отвагу при задержании опасного диверсанта Валю наградили поездкой в Берлин и путёвкой в санаторий, также новой формой и гражданскими летними платьями. В Берлине на стене кабинета Гитлера оставила свою подпись: «Здесь была Валя Таран из Керчи 9 мая 1945 года». После войны вместе с мамой Валя вернулась в Керчь. Закончила школу 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медицинское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училище. Работала фельдшером в Керченской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горбольнице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t="2238" r="61998" b="17636"/>
          <a:stretch/>
        </p:blipFill>
        <p:spPr bwMode="auto">
          <a:xfrm>
            <a:off x="6004585" y="836712"/>
            <a:ext cx="2801123" cy="477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7163" y="1047750"/>
            <a:ext cx="4169259" cy="4109442"/>
          </a:xfrm>
        </p:spPr>
        <p:txBody>
          <a:bodyPr>
            <a:normAutofit/>
          </a:bodyPr>
          <a:lstStyle/>
          <a:p>
            <a:r>
              <a:rPr lang="ru-RU" sz="1800" dirty="0"/>
              <a:t>Юные, безусые герои, </a:t>
            </a:r>
            <a:endParaRPr lang="ru-RU" sz="1800" dirty="0" smtClean="0"/>
          </a:p>
          <a:p>
            <a:r>
              <a:rPr lang="ru-RU" sz="1800" dirty="0" smtClean="0"/>
              <a:t>Юными </a:t>
            </a:r>
            <a:r>
              <a:rPr lang="ru-RU" sz="1800" dirty="0"/>
              <a:t>остались вы навек, </a:t>
            </a:r>
            <a:endParaRPr lang="ru-RU" sz="1800" dirty="0" smtClean="0"/>
          </a:p>
          <a:p>
            <a:r>
              <a:rPr lang="ru-RU" sz="1800" dirty="0" smtClean="0"/>
              <a:t>Перед </a:t>
            </a:r>
            <a:r>
              <a:rPr lang="ru-RU" sz="1800" dirty="0"/>
              <a:t>вами, вдруг ожившим строем, </a:t>
            </a:r>
            <a:endParaRPr lang="ru-RU" sz="1800" dirty="0" smtClean="0"/>
          </a:p>
          <a:p>
            <a:r>
              <a:rPr lang="ru-RU" sz="1800" dirty="0" smtClean="0"/>
              <a:t>Мы </a:t>
            </a:r>
            <a:r>
              <a:rPr lang="ru-RU" sz="1800" dirty="0"/>
              <a:t>стоим, не поднимая век. </a:t>
            </a:r>
            <a:endParaRPr lang="ru-RU" sz="1800" dirty="0" smtClean="0"/>
          </a:p>
          <a:p>
            <a:r>
              <a:rPr lang="ru-RU" sz="1800" dirty="0" smtClean="0"/>
              <a:t>Боль </a:t>
            </a:r>
            <a:r>
              <a:rPr lang="ru-RU" sz="1800" dirty="0"/>
              <a:t>и гнев тому причиной – </a:t>
            </a:r>
            <a:endParaRPr lang="ru-RU" sz="1800" dirty="0" smtClean="0"/>
          </a:p>
          <a:p>
            <a:r>
              <a:rPr lang="ru-RU" sz="1800" dirty="0" smtClean="0"/>
              <a:t>Благодарность </a:t>
            </a:r>
            <a:r>
              <a:rPr lang="ru-RU" sz="1800" dirty="0"/>
              <a:t>вечная вам всем – </a:t>
            </a:r>
            <a:endParaRPr lang="ru-RU" sz="1800" dirty="0" smtClean="0"/>
          </a:p>
          <a:p>
            <a:r>
              <a:rPr lang="ru-RU" sz="1800" dirty="0" smtClean="0"/>
              <a:t>Маленькие</a:t>
            </a:r>
            <a:r>
              <a:rPr lang="ru-RU" sz="1800" dirty="0"/>
              <a:t>, стойкие мужчины, </a:t>
            </a:r>
            <a:endParaRPr lang="ru-RU" sz="1800" dirty="0" smtClean="0"/>
          </a:p>
          <a:p>
            <a:r>
              <a:rPr lang="ru-RU" sz="1800" dirty="0" smtClean="0"/>
              <a:t>Девочки</a:t>
            </a:r>
            <a:r>
              <a:rPr lang="ru-RU" sz="1800" dirty="0"/>
              <a:t>, достойные поэм. </a:t>
            </a:r>
            <a:endParaRPr lang="ru-RU" sz="1800" dirty="0" smtClean="0"/>
          </a:p>
          <a:p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r>
              <a:rPr lang="ru-RU" sz="1800" dirty="0"/>
              <a:t> </a:t>
            </a:r>
            <a:r>
              <a:rPr lang="ru-RU" sz="1800" dirty="0" smtClean="0"/>
              <a:t>                        (</a:t>
            </a:r>
            <a:r>
              <a:rPr lang="ru-RU" sz="1800" dirty="0"/>
              <a:t>Сергей </a:t>
            </a:r>
            <a:r>
              <a:rPr lang="ru-RU" sz="1800" dirty="0" err="1"/>
              <a:t>Наровчатов</a:t>
            </a:r>
            <a:r>
              <a:rPr lang="ru-RU" sz="1800" dirty="0"/>
              <a:t>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26818"/>
            <a:ext cx="4962914" cy="3722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88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3" y="453473"/>
            <a:ext cx="9144000" cy="514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9339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79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71600" y="3645024"/>
            <a:ext cx="7560840" cy="1930034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Война не заканчивается залпами орудий.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эхо до сих пор звучит в душах ветеранов, прошедших сквозь дым и пламень битв, тех, кто потерял своих отцов и дедов на полях сражений. </a:t>
            </a:r>
          </a:p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Мы в вечном долгу перед теми, кто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прошёл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войну и дожил до наших дней и перед теми, кто погиб во время боя или после страшных пыток в фашистских застенках</a:t>
            </a:r>
            <a:r>
              <a:rPr lang="ru-RU" dirty="0"/>
              <a:t>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575058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70452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058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5182344" cy="1162050"/>
          </a:xfrm>
        </p:spPr>
        <p:txBody>
          <a:bodyPr/>
          <a:lstStyle/>
          <a:p>
            <a:r>
              <a:rPr lang="ru-RU" sz="5400" dirty="0" smtClean="0"/>
              <a:t>Митя и Толя Стояновы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844824"/>
            <a:ext cx="3672408" cy="2808312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Митя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Толя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Стояновы были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схвачены фашистами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 время выполнения одного из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заданий.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многодневных пыток в застенках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старокрымского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гестапо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их вывели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 расстрел.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Братья 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 плакали, не умоляли о пощаде, а шли с гордо поднятой головой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3149" r="45785" b="6770"/>
          <a:stretch/>
        </p:blipFill>
        <p:spPr bwMode="auto">
          <a:xfrm>
            <a:off x="6487659" y="0"/>
            <a:ext cx="2645228" cy="345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4199" r="55515" b="7773"/>
          <a:stretch/>
        </p:blipFill>
        <p:spPr bwMode="auto">
          <a:xfrm>
            <a:off x="4067944" y="415184"/>
            <a:ext cx="2502024" cy="356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05943" y="4551511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Митя Стоянов </a:t>
            </a:r>
            <a:endParaRPr lang="ru-RU" dirty="0" smtClean="0"/>
          </a:p>
          <a:p>
            <a:r>
              <a:rPr lang="ru-RU" dirty="0" smtClean="0"/>
              <a:t>Фото </a:t>
            </a:r>
            <a:r>
              <a:rPr lang="ru-RU" dirty="0"/>
              <a:t>1940г. </a:t>
            </a:r>
            <a:r>
              <a:rPr lang="ru-RU" dirty="0" smtClean="0"/>
              <a:t>Расстрелян в 14 </a:t>
            </a:r>
            <a:r>
              <a:rPr lang="ru-RU" dirty="0"/>
              <a:t>лет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60232" y="3507700"/>
            <a:ext cx="3047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Толя </a:t>
            </a:r>
            <a:r>
              <a:rPr lang="ru-RU" dirty="0" smtClean="0"/>
              <a:t>Стоянов</a:t>
            </a:r>
          </a:p>
          <a:p>
            <a:r>
              <a:rPr lang="ru-RU" dirty="0" smtClean="0"/>
              <a:t> </a:t>
            </a:r>
            <a:r>
              <a:rPr lang="ru-RU" dirty="0"/>
              <a:t>Фото 1941г. </a:t>
            </a:r>
            <a:endParaRPr lang="ru-RU" dirty="0" smtClean="0"/>
          </a:p>
          <a:p>
            <a:r>
              <a:rPr lang="ru-RU" dirty="0" smtClean="0"/>
              <a:t>Расстрелян в </a:t>
            </a:r>
            <a:r>
              <a:rPr lang="ru-RU" dirty="0"/>
              <a:t>12 лет</a:t>
            </a:r>
          </a:p>
        </p:txBody>
      </p:sp>
    </p:spTree>
    <p:extLst>
      <p:ext uri="{BB962C8B-B14F-4D97-AF65-F5344CB8AC3E}">
        <p14:creationId xmlns:p14="http://schemas.microsoft.com/office/powerpoint/2010/main" val="357487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15616" y="764704"/>
            <a:ext cx="6768752" cy="4572000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тех, кто завоевал такую долгожданную, выстраданную, выплаканную победу, будем помнить вечно. И пусть эта память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передаётся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из поколения в поколение, пусть она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живёт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вечно – в стихах, песнях, рассказах, воспоминаниях 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тяжёлом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героическом времени Великой Отечественной войны.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6" y="5733256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МАМА 1\9 Мая\Поезд Победы\поезд Побе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56298"/>
            <a:ext cx="6984776" cy="32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1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171400"/>
            <a:ext cx="5254352" cy="1162050"/>
          </a:xfrm>
        </p:spPr>
        <p:txBody>
          <a:bodyPr/>
          <a:lstStyle/>
          <a:p>
            <a:r>
              <a:rPr lang="ru-RU" sz="4000" dirty="0" err="1"/>
              <a:t>И</a:t>
            </a:r>
            <a:r>
              <a:rPr lang="ru-RU" sz="4000" dirty="0" err="1" smtClean="0"/>
              <a:t>нтернетресурс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34806" y="1071347"/>
            <a:ext cx="8003232" cy="4572000"/>
          </a:xfrm>
        </p:spPr>
        <p:txBody>
          <a:bodyPr>
            <a:normAutofit/>
          </a:bodyPr>
          <a:lstStyle/>
          <a:p>
            <a:r>
              <a:rPr lang="en-US" sz="1400" dirty="0"/>
              <a:t>https://infourok.ru/prezentaciya_deti_-_</a:t>
            </a:r>
            <a:r>
              <a:rPr lang="en-US" sz="1400" dirty="0" smtClean="0"/>
              <a:t>geroi_vov-475230.htm</a:t>
            </a:r>
            <a:endParaRPr lang="ru-RU" sz="1400" dirty="0" smtClean="0"/>
          </a:p>
          <a:p>
            <a:r>
              <a:rPr lang="en-US" sz="1400" dirty="0"/>
              <a:t>http://</a:t>
            </a:r>
            <a:r>
              <a:rPr lang="en-US" sz="1400" dirty="0" smtClean="0"/>
              <a:t>gazeta-chi.com/article/zhiva-pamyat-o-geroyah-podpolshchikah</a:t>
            </a:r>
            <a:endParaRPr lang="ru-RU" sz="1400" dirty="0" smtClean="0"/>
          </a:p>
          <a:p>
            <a:r>
              <a:rPr lang="en-US" sz="1400" dirty="0"/>
              <a:t>http://</a:t>
            </a:r>
            <a:r>
              <a:rPr lang="en-US" sz="1400" dirty="0" smtClean="0"/>
              <a:t>ordenrf.ru/geroi-rossii/geroi-sssr/pioner-geroy-volodya-dubinin</a:t>
            </a:r>
            <a:endParaRPr lang="ru-RU" sz="1400" dirty="0" smtClean="0"/>
          </a:p>
          <a:p>
            <a:r>
              <a:rPr lang="en-US" sz="1400" dirty="0" smtClean="0"/>
              <a:t>phphttp</a:t>
            </a:r>
            <a:r>
              <a:rPr lang="en-US" sz="1400" dirty="0"/>
              <a:t>://</a:t>
            </a:r>
            <a:r>
              <a:rPr lang="en-US" sz="1400" dirty="0" smtClean="0"/>
              <a:t>ucrazy.ru/interesting/1216227351-unyj_partizan_volodya_dubinin.htm</a:t>
            </a:r>
            <a:endParaRPr lang="ru-RU" sz="1400" dirty="0" smtClean="0"/>
          </a:p>
          <a:p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russkoe-edinstvo.com/news/item/23-izdana-kniga-o-geroe-partizane-ljone-dymchenko</a:t>
            </a:r>
            <a:endParaRPr lang="ru-RU" sz="1400" dirty="0" smtClean="0"/>
          </a:p>
          <a:p>
            <a:r>
              <a:rPr lang="en-US" sz="1400" dirty="0"/>
              <a:t>https://</a:t>
            </a:r>
            <a:r>
              <a:rPr lang="en-US" sz="1400" dirty="0" smtClean="0"/>
              <a:t>refdb.ru/look/2130981-pall.html</a:t>
            </a:r>
            <a:endParaRPr lang="ru-RU" sz="1400" dirty="0" smtClean="0"/>
          </a:p>
          <a:p>
            <a:r>
              <a:rPr lang="ru-RU" sz="1400" u="sng" dirty="0"/>
              <a:t>http://ribalych.ru/2014/03/04/vechnaya-slava-pioneru-geroyu-zashhitniku-kryma/</a:t>
            </a:r>
            <a:r>
              <a:rPr lang="ru-RU" sz="1400" dirty="0"/>
              <a:t> </a:t>
            </a:r>
          </a:p>
          <a:p>
            <a:r>
              <a:rPr lang="en-US" sz="1400" u="sng" dirty="0"/>
              <a:t>http://</a:t>
            </a:r>
            <a:r>
              <a:rPr lang="en-US" sz="1400" u="sng" dirty="0" smtClean="0"/>
              <a:t>smorodina.com/objects/alleya-pionerov-geroev</a:t>
            </a:r>
            <a:endParaRPr lang="ru-RU" sz="1400" dirty="0"/>
          </a:p>
          <a:p>
            <a:r>
              <a:rPr lang="en-US" sz="1400" u="sng" dirty="0"/>
              <a:t>https://go.mail.ru/search_images?rf=11956636&amp;fm=1&amp;gp=812249&amp;q=%D0%9F%D0%B8%D0%BE%D0%BD%D0%B5%D1%80%D1%8B%20%D0%B3%D0%B5%D1%80%D0%BE%D0%B8%20%D0%9A%D1%80%D1%8B%D0%BC%D0%B0&amp;frm=web#urlhash=241358205028789531</a:t>
            </a:r>
            <a:r>
              <a:rPr lang="ru-RU" sz="1400" dirty="0"/>
              <a:t> </a:t>
            </a:r>
          </a:p>
          <a:p>
            <a:r>
              <a:rPr lang="ru-RU" sz="1400" u="sng" dirty="0"/>
              <a:t>https://infourok.ru/prezentaciya_po_obschestvoznaniyu_na_temu_bessmertnyy_polk_kryma._pionery_-_</a:t>
            </a:r>
            <a:r>
              <a:rPr lang="ru-RU" sz="1400" u="sng" dirty="0" smtClean="0"/>
              <a:t>geroi-522598.htm</a:t>
            </a:r>
            <a:endParaRPr lang="ru-RU" sz="1400" dirty="0"/>
          </a:p>
          <a:p>
            <a:r>
              <a:rPr lang="ru-RU" sz="1400" dirty="0"/>
              <a:t>http://lycey35.ucoz.net/index/vechnaja_pamjat_gerojam_velikoj_otechestvennoj/0-110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Автор проекта                 Т.А. </a:t>
            </a:r>
            <a:r>
              <a:rPr lang="ru-RU" sz="1600" dirty="0" err="1" smtClean="0"/>
              <a:t>Корабленко</a:t>
            </a:r>
            <a:endParaRPr lang="ru-RU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7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9816" y="22768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Вечная слава Юным защитникам</a:t>
            </a:r>
            <a:b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 Родины!</a:t>
            </a: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 descr="1941-45 логотип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3145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75779"/>
            <a:ext cx="4078287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787564" cy="3172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38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03648" y="3963913"/>
            <a:ext cx="7342584" cy="1680592"/>
          </a:xfrm>
        </p:spPr>
        <p:txBody>
          <a:bodyPr/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14-летний Митя в последний свой час кровавой слюной плюнул в лицо палача и крикнул: «Стреляйте, гады! Расплата придёт!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Да здравствует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Родина!»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Раздались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выстрелы. Так мужественно приняли смерть Митя и Толя Стояновы.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" b="24920"/>
          <a:stretch/>
        </p:blipFill>
        <p:spPr bwMode="auto">
          <a:xfrm>
            <a:off x="1763688" y="476672"/>
            <a:ext cx="5976664" cy="3424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610225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7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62633" y="908720"/>
            <a:ext cx="3702402" cy="4711030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Имя братьев Стояновых носит школа в Старом Крыму и сквер с Мемориалом Славы павшим в Великой Отечественной войне. 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Калининградском пароходстве их именем назван корабль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619750"/>
            <a:ext cx="91328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2696"/>
            <a:ext cx="4201438" cy="216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6142" r="4701" b="20137"/>
          <a:stretch/>
        </p:blipFill>
        <p:spPr bwMode="auto">
          <a:xfrm>
            <a:off x="4211960" y="3212975"/>
            <a:ext cx="4252286" cy="2624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2425" r="3609" b="13322"/>
          <a:stretch/>
        </p:blipFill>
        <p:spPr bwMode="auto">
          <a:xfrm>
            <a:off x="205271" y="2132856"/>
            <a:ext cx="3900679" cy="263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94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4987"/>
            <a:ext cx="913288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4752528" cy="1162050"/>
          </a:xfrm>
        </p:spPr>
        <p:txBody>
          <a:bodyPr>
            <a:noAutofit/>
          </a:bodyPr>
          <a:lstStyle/>
          <a:p>
            <a:r>
              <a:rPr lang="ru-RU" sz="5400" dirty="0" smtClean="0"/>
              <a:t>Борис </a:t>
            </a:r>
            <a:r>
              <a:rPr lang="ru-RU" sz="5400" dirty="0" err="1" smtClean="0"/>
              <a:t>Кулешин</a:t>
            </a:r>
            <a:endParaRPr lang="ru-RU" sz="5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08101" y="1163066"/>
            <a:ext cx="4906888" cy="5073427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Двенадцатилетний юнга Боря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Кулешин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начинал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службу на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военном корабле Черноморского флота, лидере эскадренных миноносцев «Ташкент», принимал участие в боевых операциях при обороне города-героя Севастополя в Великую Отечественную войну.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Отец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ори погиб на фронте, мать угнали в Германию, а сам он сумел уйти через линию фронта к своим и вместе с отступающей армией добраться до Кавказа. </a:t>
            </a:r>
          </a:p>
          <a:p>
            <a:pPr algn="just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Поти он попросился юнгой на миноносец «Ташкент», который находился там на ремонте.</a:t>
            </a: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188640"/>
            <a:ext cx="2765107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99225"/>
            <a:ext cx="3476022" cy="1820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44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1686</TotalTime>
  <Words>3926</Words>
  <Application>Microsoft Office PowerPoint</Application>
  <PresentationFormat>Экран (4:3)</PresentationFormat>
  <Paragraphs>221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Поток</vt:lpstr>
      <vt:lpstr>Юные защитники  Крыма</vt:lpstr>
      <vt:lpstr>Презентация PowerPoint</vt:lpstr>
      <vt:lpstr>Презентация PowerPoint</vt:lpstr>
      <vt:lpstr>Братья Стояновы:  Юра, Толя и Митя</vt:lpstr>
      <vt:lpstr>Юрий Стоянов</vt:lpstr>
      <vt:lpstr>Митя и Толя Стояновы</vt:lpstr>
      <vt:lpstr>Презентация PowerPoint</vt:lpstr>
      <vt:lpstr>Презентация PowerPoint</vt:lpstr>
      <vt:lpstr>Борис Кулешин</vt:lpstr>
      <vt:lpstr>Презентация PowerPoint</vt:lpstr>
      <vt:lpstr>Презентация PowerPoint</vt:lpstr>
      <vt:lpstr>Презентация PowerPoint</vt:lpstr>
      <vt:lpstr>Валерий Волков</vt:lpstr>
      <vt:lpstr>Презентация PowerPoint</vt:lpstr>
      <vt:lpstr>ОКОПНАЯ ПРАВДА № 11</vt:lpstr>
      <vt:lpstr>Презентация PowerPoint</vt:lpstr>
      <vt:lpstr>Презентация PowerPoint</vt:lpstr>
      <vt:lpstr>Презентация PowerPoint</vt:lpstr>
      <vt:lpstr>Вилор Чекмак</vt:lpstr>
      <vt:lpstr>Презентация PowerPoint</vt:lpstr>
      <vt:lpstr>Презентация PowerPoint</vt:lpstr>
      <vt:lpstr>Витя Коробков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Боря Токарев</vt:lpstr>
      <vt:lpstr>Коля Егоров</vt:lpstr>
      <vt:lpstr>Витя и Вера Снитко</vt:lpstr>
      <vt:lpstr>Люда и Алла Тяпкины </vt:lpstr>
      <vt:lpstr>Презентация PowerPoint</vt:lpstr>
      <vt:lpstr>Зина Подольская</vt:lpstr>
      <vt:lpstr>Презентация PowerPoint</vt:lpstr>
      <vt:lpstr>Презентация PowerPoint</vt:lpstr>
      <vt:lpstr>Володя Дубинин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Лёня Дымченко</vt:lpstr>
      <vt:lpstr>Презентация PowerPoint</vt:lpstr>
      <vt:lpstr>Презентация PowerPoint</vt:lpstr>
      <vt:lpstr>Презентация PowerPoint</vt:lpstr>
      <vt:lpstr>Зина Радионова</vt:lpstr>
      <vt:lpstr>Василий Соколов</vt:lpstr>
      <vt:lpstr>Презентация PowerPoint</vt:lpstr>
      <vt:lpstr>Презентация PowerPoint</vt:lpstr>
      <vt:lpstr>Коля Крупский </vt:lpstr>
      <vt:lpstr>Валя Иванова</vt:lpstr>
      <vt:lpstr>Презентация PowerPoint</vt:lpstr>
      <vt:lpstr>Валя Таран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Интернетресурс</vt:lpstr>
      <vt:lpstr>Вечная слава Юным защитникам  Родины!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Юные защитники Крыма</dc:title>
  <dc:creator>USER</dc:creator>
  <cp:lastModifiedBy>USER</cp:lastModifiedBy>
  <cp:revision>105</cp:revision>
  <dcterms:created xsi:type="dcterms:W3CDTF">2017-03-31T13:26:42Z</dcterms:created>
  <dcterms:modified xsi:type="dcterms:W3CDTF">2018-04-19T10:42:27Z</dcterms:modified>
</cp:coreProperties>
</file>