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75" r:id="rId15"/>
    <p:sldId id="278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lafeum.ru/authors/anton-makarenko" TargetMode="Externa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microsoft.com/office/2007/relationships/media" Target="file:///C:\Users\&#1044;&#1086;&#1084;\Desktop\&#1052;%202022-2023\&#1085;&#1072;&#1089;&#1090;&#1072;&#1074;&#1085;&#1080;&#1095;&#1077;&#1089;&#1090;&#1074;&#1086;\20230127_185217.mp4" TargetMode="External"/><Relationship Id="rId1" Type="http://schemas.openxmlformats.org/officeDocument/2006/relationships/video" Target="file:///C:\Users\&#1044;&#1086;&#1084;\Desktop\&#1052;%202022-2023\&#1085;&#1072;&#1089;&#1090;&#1072;&#1074;&#1085;&#1080;&#1095;&#1077;&#1089;&#1090;&#1074;&#1086;\20230127_185217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536782" cy="2971801"/>
          </a:xfrm>
        </p:spPr>
        <p:txBody>
          <a:bodyPr>
            <a:normAutofit/>
          </a:bodyPr>
          <a:lstStyle/>
          <a:p>
            <a:r>
              <a:rPr lang="ru-RU" sz="3600" b="1" dirty="0"/>
              <a:t>Реализация целевой модели наставничества в общеобразовательной школе </a:t>
            </a:r>
            <a:br>
              <a:rPr lang="en-US" sz="3600" b="1" dirty="0" smtClean="0"/>
            </a:br>
            <a:r>
              <a:rPr lang="ru-RU" sz="3600" b="1" dirty="0" smtClean="0"/>
              <a:t>(</a:t>
            </a:r>
            <a:r>
              <a:rPr lang="ru-RU" sz="3600" b="1" dirty="0"/>
              <a:t>из опыта работы МБОУ «СОШ №8» </a:t>
            </a:r>
            <a:br>
              <a:rPr lang="ru-RU" sz="3600" b="1" dirty="0"/>
            </a:br>
            <a:r>
              <a:rPr lang="ru-RU" sz="3600" b="1" dirty="0"/>
              <a:t>г. Симферополя)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895" y="4582795"/>
            <a:ext cx="6400800" cy="1958340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Кедук</a:t>
            </a:r>
            <a:r>
              <a:rPr lang="ru-RU" sz="2400" b="1" dirty="0" smtClean="0"/>
              <a:t> В.А., у</a:t>
            </a:r>
            <a:r>
              <a:rPr lang="ru-RU" sz="2400" b="1" dirty="0"/>
              <a:t>читель </a:t>
            </a:r>
            <a:r>
              <a:rPr lang="ru-RU" sz="2400" b="1" dirty="0" smtClean="0"/>
              <a:t>истории, </a:t>
            </a:r>
            <a:endParaRPr lang="ru-RU" sz="2400" b="1" dirty="0" smtClean="0"/>
          </a:p>
          <a:p>
            <a:r>
              <a:rPr lang="ru-RU" sz="2400" b="1" dirty="0" smtClean="0"/>
              <a:t>педагог-наставник МБОУ «СОШ №8»</a:t>
            </a:r>
            <a:endParaRPr lang="ru-RU" sz="2400" b="1" dirty="0" smtClean="0"/>
          </a:p>
          <a:p>
            <a:r>
              <a:rPr lang="ru-RU" sz="2400" b="1" dirty="0" smtClean="0"/>
              <a:t>Г. Симферополя</a:t>
            </a:r>
            <a:endParaRPr lang="ru-RU" sz="2400" b="1" dirty="0" smtClean="0"/>
          </a:p>
          <a:p>
            <a:pPr algn="ctr"/>
            <a:r>
              <a:rPr lang="ru-RU" sz="2400" b="1" dirty="0"/>
              <a:t>2023</a:t>
            </a:r>
            <a:endParaRPr lang="ru-RU" sz="2400" b="1" dirty="0"/>
          </a:p>
        </p:txBody>
      </p:sp>
      <p:pic>
        <p:nvPicPr>
          <p:cNvPr id="4" name="Изображение 3" descr="16742206311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4435" y="3183255"/>
            <a:ext cx="3676650" cy="33578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795" y="452755"/>
            <a:ext cx="9404985" cy="797560"/>
          </a:xfrm>
        </p:spPr>
        <p:txBody>
          <a:bodyPr/>
          <a:p>
            <a:r>
              <a:rPr lang="ru-RU" altLang="en-US"/>
              <a:t>Из опыта работы: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99745" y="1249680"/>
            <a:ext cx="11497945" cy="5006975"/>
          </a:xfrm>
        </p:spPr>
        <p:txBody>
          <a:bodyPr/>
          <a:p>
            <a:pPr>
              <a:lnSpc>
                <a:spcPct val="100000"/>
              </a:lnSpc>
            </a:pPr>
            <a:r>
              <a:rPr lang="ru-RU" altLang="en-US" sz="2400"/>
              <a:t>создание совета наставников, определение им направлений работы в данной сфере;</a:t>
            </a:r>
            <a:endParaRPr lang="ru-RU" altLang="en-US" sz="2400"/>
          </a:p>
          <a:p>
            <a:pPr>
              <a:lnSpc>
                <a:spcPct val="100000"/>
              </a:lnSpc>
            </a:pPr>
            <a:r>
              <a:rPr lang="ru-RU" altLang="en-US" sz="2400"/>
              <a:t>ознакомление молодых специалистов с документацией, совместная с наставниками работа по составлению Рабочих программ, КТП, поурочных планов и т.д.;</a:t>
            </a:r>
            <a:endParaRPr lang="ru-RU" altLang="en-US" sz="2400"/>
          </a:p>
          <a:p>
            <a:pPr>
              <a:lnSpc>
                <a:spcPct val="100000"/>
              </a:lnSpc>
            </a:pPr>
            <a:r>
              <a:rPr lang="ru-RU" altLang="en-US" sz="2400"/>
              <a:t>посещение молодыми педагогами уроков опытных учителей, работа по формированию навыков анализа уроков;</a:t>
            </a:r>
            <a:endParaRPr lang="ru-RU" altLang="en-US" sz="2400"/>
          </a:p>
          <a:p>
            <a:pPr>
              <a:lnSpc>
                <a:spcPct val="100000"/>
              </a:lnSpc>
            </a:pPr>
            <a:r>
              <a:rPr lang="ru-RU" altLang="en-US" sz="2400"/>
              <a:t>занятия - тренинги.</a:t>
            </a:r>
            <a:endParaRPr lang="ru-RU" altLang="en-US" sz="2400"/>
          </a:p>
          <a:p>
            <a:endParaRPr lang="ru-RU" altLang="en-US" sz="2400"/>
          </a:p>
        </p:txBody>
      </p:sp>
      <p:pic>
        <p:nvPicPr>
          <p:cNvPr id="4" name="Замещающее содержимое 3" descr="167509666275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100830" y="4173855"/>
            <a:ext cx="3989705" cy="24460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Занятия - тренинги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102995" y="1442085"/>
            <a:ext cx="10637520" cy="4814570"/>
          </a:xfrm>
        </p:spPr>
        <p:txBody>
          <a:bodyPr/>
          <a:p>
            <a:pPr algn="just">
              <a:lnSpc>
                <a:spcPct val="150000"/>
              </a:lnSpc>
            </a:pPr>
            <a:r>
              <a:rPr lang="ru-RU" altLang="en-US" sz="2800"/>
              <a:t>На таких занятиях обсуждаются проблемы, с помощью интерактивных методов находим пути разрешения проблем.</a:t>
            </a:r>
            <a:endParaRPr lang="ru-RU" altLang="en-US" sz="2800"/>
          </a:p>
        </p:txBody>
      </p:sp>
      <p:pic>
        <p:nvPicPr>
          <p:cNvPr id="13" name="Замещающее содержимое 12" descr="20230120_14060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898265" y="3153410"/>
            <a:ext cx="5418455" cy="34385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Трудности в работе молодого специалиста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 sz="3200"/>
              <a:t>трудности в общении с учащимися; </a:t>
            </a:r>
            <a:endParaRPr lang="ru-RU" altLang="en-US" sz="3200"/>
          </a:p>
          <a:p>
            <a:r>
              <a:rPr lang="ru-RU" altLang="en-US" sz="3200"/>
              <a:t>дисциплина на уроках;</a:t>
            </a:r>
            <a:endParaRPr lang="ru-RU" altLang="en-US" sz="3200"/>
          </a:p>
          <a:p>
            <a:r>
              <a:rPr lang="ru-RU" altLang="en-US" sz="3200"/>
              <a:t>нехватка времени (неумение рационально составить план урока и следовать ему);</a:t>
            </a:r>
            <a:endParaRPr lang="ru-RU" altLang="en-US" sz="3200"/>
          </a:p>
          <a:p>
            <a:r>
              <a:rPr lang="ru-RU" altLang="en-US" sz="3200"/>
              <a:t>конфликты с родителями учащихся и др.</a:t>
            </a:r>
            <a:endParaRPr lang="ru-RU" altLang="en-US"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795" y="362585"/>
            <a:ext cx="9404985" cy="860425"/>
          </a:xfrm>
        </p:spPr>
        <p:txBody>
          <a:bodyPr/>
          <a:p>
            <a:r>
              <a:rPr lang="ru-RU" altLang="en-US"/>
              <a:t>Особенности занятий - тренингов: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94970" y="1735455"/>
            <a:ext cx="10649585" cy="4512945"/>
          </a:xfr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lang="ru-RU" altLang="en-US" sz="2400"/>
              <a:t>проводятся по темам, связанными с выявленными проблемами («Конфликт. Мы разные», «Пути трансформации конфликтов», «Основы школьной медиации» и др.);</a:t>
            </a:r>
            <a:endParaRPr lang="ru-RU" altLang="en-US" sz="2400"/>
          </a:p>
          <a:p>
            <a:pPr>
              <a:lnSpc>
                <a:spcPct val="100000"/>
              </a:lnSpc>
            </a:pPr>
            <a:r>
              <a:rPr lang="ru-RU" altLang="en-US" sz="2400"/>
              <a:t>участники: представители администрации, учителя - наставники, молодые специалисты и малоопытные учителя). Все - равноправные участники;</a:t>
            </a:r>
            <a:endParaRPr lang="ru-RU" altLang="en-US" sz="2400"/>
          </a:p>
          <a:p>
            <a:pPr>
              <a:lnSpc>
                <a:spcPct val="100000"/>
              </a:lnSpc>
            </a:pPr>
            <a:r>
              <a:rPr lang="ru-RU" altLang="en-US" sz="2400"/>
              <a:t>используются интерактивные методы;</a:t>
            </a:r>
            <a:endParaRPr lang="ru-RU" altLang="en-US" sz="2400"/>
          </a:p>
          <a:p>
            <a:pPr>
              <a:lnSpc>
                <a:spcPct val="100000"/>
              </a:lnSpc>
            </a:pPr>
            <a:r>
              <a:rPr lang="ru-RU" altLang="en-US" sz="2400"/>
              <a:t>обязательно обсуждение с целью определения, где в учебно-воспитательной деятельности можно использовать упражнения тренинга.</a:t>
            </a:r>
            <a:endParaRPr lang="ru-RU" alt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Занятия - тренинги</a:t>
            </a:r>
            <a:endParaRPr lang="ru-RU" altLang="en-US"/>
          </a:p>
        </p:txBody>
      </p:sp>
      <p:sp>
        <p:nvSpPr>
          <p:cNvPr id="10" name="Замещающий текст 9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Замещающая рамка рисунка 6" descr="20230120_142237"/>
          <p:cNvPicPr>
            <a:picLocks noChangeAspect="1"/>
          </p:cNvPicPr>
          <p:nvPr>
            <p:ph type="pic" idx="15"/>
          </p:nvPr>
        </p:nvPicPr>
        <p:blipFill>
          <a:blip r:embed="rId1"/>
          <a:stretch>
            <a:fillRect/>
          </a:stretch>
        </p:blipFill>
        <p:spPr>
          <a:xfrm>
            <a:off x="652780" y="1198880"/>
            <a:ext cx="2554605" cy="3628390"/>
          </a:xfrm>
          <a:prstGeom prst="rect">
            <a:avLst/>
          </a:prstGeom>
        </p:spPr>
      </p:pic>
      <p:sp>
        <p:nvSpPr>
          <p:cNvPr id="11" name="Замещающий текст 10"/>
          <p:cNvSpPr>
            <a:spLocks noGrp="1"/>
          </p:cNvSpPr>
          <p:nvPr>
            <p:ph type="body" sz="half" idx="18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2" name="Замещающий текст 11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8" name="Замещающая рамка рисунка 7" descr="20230120_143440"/>
          <p:cNvPicPr>
            <a:picLocks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153910" y="1198880"/>
            <a:ext cx="3987800" cy="2534920"/>
          </a:xfrm>
          <a:prstGeom prst="rect">
            <a:avLst/>
          </a:prstGeom>
        </p:spPr>
      </p:pic>
      <p:sp>
        <p:nvSpPr>
          <p:cNvPr id="13" name="Замещающий текст 12"/>
          <p:cNvSpPr>
            <a:spLocks noGrp="1"/>
          </p:cNvSpPr>
          <p:nvPr>
            <p:ph type="body" sz="half" idx="19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4" name="Замещающий текст 1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5" name="Замещающий текст 14"/>
          <p:cNvSpPr>
            <a:spLocks noGrp="1"/>
          </p:cNvSpPr>
          <p:nvPr>
            <p:ph type="body" sz="half" idx="20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9" name="Замещающая рамка рисунка 8" descr="20230120_143754"/>
          <p:cNvPicPr>
            <a:picLocks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7155815" y="3867785"/>
            <a:ext cx="4019550" cy="2578735"/>
          </a:xfrm>
          <a:prstGeom prst="rect">
            <a:avLst/>
          </a:prstGeom>
        </p:spPr>
      </p:pic>
      <p:pic>
        <p:nvPicPr>
          <p:cNvPr id="16" name="Изображение 15" descr="20230120_1437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00" y="1198880"/>
            <a:ext cx="2874645" cy="3551555"/>
          </a:xfrm>
          <a:prstGeom prst="rect">
            <a:avLst/>
          </a:prstGeom>
        </p:spPr>
      </p:pic>
      <p:pic>
        <p:nvPicPr>
          <p:cNvPr id="17" name="Изображение 16" descr="20230120_140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5045710"/>
            <a:ext cx="2901315" cy="1656080"/>
          </a:xfrm>
          <a:prstGeom prst="rect">
            <a:avLst/>
          </a:prstGeom>
        </p:spPr>
      </p:pic>
      <p:pic>
        <p:nvPicPr>
          <p:cNvPr id="18" name="Изображение 17" descr="20230120_1428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375" y="5045710"/>
            <a:ext cx="3037840" cy="1656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3200">
                <a:sym typeface="+mn-ea"/>
              </a:rPr>
              <a:t>Данные занятия - тренинги помогают реализовать несколько целей:</a:t>
            </a:r>
            <a:br>
              <a:rPr lang="ru-RU" altLang="en-US" sz="3200"/>
            </a:b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102995" y="2052955"/>
            <a:ext cx="10334625" cy="4195445"/>
          </a:xfrm>
        </p:spPr>
        <p:txBody>
          <a:bodyPr/>
          <a:p>
            <a:r>
              <a:rPr lang="ru-RU" altLang="en-US" sz="2400"/>
              <a:t>во-первых, создаются позитивные, доверительные отношения между всеми участниками. Учителя - наставники  и молодые учителя раскрываются с другой стороны.</a:t>
            </a:r>
            <a:endParaRPr lang="ru-RU" altLang="en-US" sz="2400"/>
          </a:p>
          <a:p>
            <a:r>
              <a:rPr lang="ru-RU" altLang="en-US" sz="2400"/>
              <a:t>во-вторых, оказывается помощь для решения заявленных проблем.</a:t>
            </a:r>
            <a:endParaRPr lang="ru-RU" altLang="en-US" sz="2400"/>
          </a:p>
          <a:p>
            <a:r>
              <a:rPr lang="ru-RU" altLang="en-US" sz="2400"/>
              <a:t>в - третьих, педагоги осваивают новые методики, которые можно использовать на уроках, в процессе воспитательной работы, в работе с родителями. Что и как конкретно выявляется и обсуждается.</a:t>
            </a:r>
            <a:endParaRPr lang="ru-RU" altLang="en-US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795" y="452755"/>
            <a:ext cx="11200130" cy="1400810"/>
          </a:xfrm>
        </p:spPr>
        <p:txBody>
          <a:bodyPr/>
          <a:p>
            <a:pPr algn="ctr"/>
            <a:r>
              <a:rPr lang="ru-RU" altLang="en-US"/>
              <a:t>Открытые уроки</a:t>
            </a:r>
            <a:br>
              <a:rPr lang="ru-RU" altLang="en-US"/>
            </a:br>
            <a:r>
              <a:rPr lang="ru-RU" altLang="en-US"/>
              <a:t>(но не обычные открытые уроки, а...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algn="just"/>
            <a:r>
              <a:rPr lang="ru-RU" altLang="en-US" sz="3600"/>
              <a:t>Урок, который готовит молодой учитель со своим наставником, а в роли учеников выступают остальные молодые учителя, опытные учителя, представители администрации.</a:t>
            </a:r>
            <a:endParaRPr lang="ru-RU" altLang="en-US"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just"/>
            <a:r>
              <a:rPr lang="ru-RU" altLang="en-US" sz="3200">
                <a:sym typeface="+mn-ea"/>
              </a:rPr>
              <a:t>Другие формы и методы работы педагога - наставника с молодыми специалистами:</a:t>
            </a:r>
            <a:br>
              <a:rPr lang="ru-RU" altLang="en-US" sz="3200"/>
            </a:b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102995" y="2060575"/>
            <a:ext cx="5315585" cy="4196080"/>
          </a:xfrm>
        </p:spPr>
        <p:txBody>
          <a:bodyPr/>
          <a:p>
            <a:r>
              <a:rPr lang="ru-RU" altLang="en-US" sz="2400"/>
              <a:t>консультирование (индивидуальное, групповое);</a:t>
            </a:r>
            <a:endParaRPr lang="ru-RU" altLang="en-US" sz="2400"/>
          </a:p>
          <a:p>
            <a:r>
              <a:rPr lang="ru-RU" altLang="en-US" sz="2400"/>
              <a:t>взаимопосещение уроков;</a:t>
            </a:r>
            <a:endParaRPr lang="ru-RU" altLang="en-US" sz="2400"/>
          </a:p>
          <a:p>
            <a:r>
              <a:rPr lang="ru-RU" altLang="en-US" sz="2400"/>
              <a:t>семинары - практикумы;</a:t>
            </a:r>
            <a:endParaRPr lang="ru-RU" altLang="en-US" sz="2400"/>
          </a:p>
          <a:p>
            <a:r>
              <a:rPr lang="ru-RU" altLang="en-US" sz="2400"/>
              <a:t>общие творческие дела и др.</a:t>
            </a:r>
            <a:endParaRPr lang="ru-RU" altLang="en-US" sz="2400"/>
          </a:p>
        </p:txBody>
      </p:sp>
      <p:pic>
        <p:nvPicPr>
          <p:cNvPr id="4" name="Замещающее содержимое 3" descr="167509666275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753225" y="2060575"/>
            <a:ext cx="5034915" cy="3434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ru-RU" altLang="en-US">
                <a:sym typeface="+mn-ea"/>
              </a:rPr>
              <a:t>Какими мы хотим видеть молодых специалистов?</a:t>
            </a:r>
            <a:br>
              <a:rPr lang="ru-RU" altLang="en-US"/>
            </a:b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102995" y="2060575"/>
            <a:ext cx="5664200" cy="4196080"/>
          </a:xfrm>
        </p:spPr>
        <p:txBody>
          <a:bodyPr/>
          <a:p>
            <a:r>
              <a:rPr lang="ru-RU" altLang="en-US" sz="2800"/>
              <a:t>Хорошими профессионалами, творческими, неравнодушными, инициативными людьми, любящими свою профессию, готовыми учиться и нести знания другим.</a:t>
            </a:r>
            <a:endParaRPr lang="ru-RU" altLang="en-US" sz="2800"/>
          </a:p>
        </p:txBody>
      </p:sp>
      <p:pic>
        <p:nvPicPr>
          <p:cNvPr id="4" name="Замещающее содержимое 3" descr="167471907001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306945" y="2056765"/>
            <a:ext cx="4048760" cy="41998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Каким должен быть наставник?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117600" y="2052955"/>
            <a:ext cx="9958070" cy="4195445"/>
          </a:xfrm>
        </p:spPr>
        <p:txBody>
          <a:bodyPr/>
          <a:p>
            <a:pPr algn="just"/>
            <a:r>
              <a:rPr lang="ru-RU" altLang="en-US"/>
              <a:t> </a:t>
            </a:r>
            <a:r>
              <a:rPr lang="ru-RU" altLang="en-US" sz="2800"/>
              <a:t>Открытым и готовым к диалогу, обладающим терпением и спокойствием, умением чувствовать и понимать молодого учителя.</a:t>
            </a:r>
            <a:endParaRPr lang="ru-RU" altLang="en-US" sz="2800"/>
          </a:p>
          <a:p>
            <a:pPr algn="just"/>
            <a:r>
              <a:rPr lang="ru-RU" altLang="en-US" sz="2800"/>
              <a:t>Уметь строить отношениях с коллегами, с учащимися и их родителями.</a:t>
            </a:r>
            <a:endParaRPr lang="ru-RU" altLang="en-US" sz="2800"/>
          </a:p>
          <a:p>
            <a:pPr algn="just"/>
            <a:r>
              <a:rPr lang="ru-RU" altLang="en-US" sz="2800"/>
              <a:t>Развивать свой творческий потенциал, находиться в педагогическом поиске, совершенствовать свои методы и формы работы.</a:t>
            </a:r>
            <a:endParaRPr lang="ru-RU" alt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4956" y="595087"/>
            <a:ext cx="8825657" cy="3367313"/>
          </a:xfrm>
        </p:spPr>
        <p:txBody>
          <a:bodyPr/>
          <a:lstStyle/>
          <a:p>
            <a:pPr algn="just"/>
            <a:r>
              <a:rPr lang="ru-RU" sz="3600" dirty="0"/>
              <a:t>Там, где воспитатели не соединены в коллектив и коллектив не имеет единого плана работы, единого тона, единого точного подхода, там не может быть никакого воспитательного процесса. 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54955" y="4064000"/>
            <a:ext cx="8825658" cy="754743"/>
          </a:xfrm>
        </p:spPr>
        <p:txBody>
          <a:bodyPr/>
          <a:lstStyle/>
          <a:p>
            <a:r>
              <a:rPr lang="ru-RU" sz="4000" cap="none" dirty="0">
                <a:solidFill>
                  <a:srgbClr val="EBEBEB"/>
                </a:solidFill>
                <a:hlinkClick r:id="rId1"/>
              </a:rPr>
              <a:t>Антон Семенович Макаренко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20230127_185217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46430" y="756285"/>
            <a:ext cx="10305415" cy="4948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8800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pPr algn="ctr"/>
            <a:r>
              <a:rPr lang="ru-RU" altLang="en-US"/>
              <a:t>Спасибо за внимание!</a:t>
            </a:r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795" y="452755"/>
            <a:ext cx="11143615" cy="4554855"/>
          </a:xfrm>
        </p:spPr>
        <p:txBody>
          <a:bodyPr/>
          <a:lstStyle/>
          <a:p>
            <a:r>
              <a:rPr lang="ru-RU" dirty="0"/>
              <a:t>Н</a:t>
            </a:r>
            <a:r>
              <a:rPr lang="ru-RU" dirty="0" smtClean="0"/>
              <a:t>аставничество - один </a:t>
            </a:r>
            <a:r>
              <a:rPr lang="ru-RU" dirty="0"/>
              <a:t>из приоритетов федеральной образовательной и кадровой политики. </a:t>
            </a:r>
            <a:br>
              <a:rPr lang="ru-RU" dirty="0"/>
            </a:br>
            <a:r>
              <a:rPr lang="ru-RU" dirty="0"/>
              <a:t>Тема </a:t>
            </a:r>
            <a:r>
              <a:rPr lang="ru-RU" dirty="0" smtClean="0"/>
              <a:t>наставничества одна </a:t>
            </a:r>
            <a:r>
              <a:rPr lang="ru-RU" dirty="0"/>
              <a:t>из центральных в Национальном проекте «Образование»</a:t>
            </a:r>
            <a:endParaRPr lang="ru-RU" dirty="0"/>
          </a:p>
        </p:txBody>
      </p:sp>
      <p:pic>
        <p:nvPicPr>
          <p:cNvPr id="4" name="Замещающее содержимое 3" descr="167509551405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17335" y="3701415"/>
            <a:ext cx="5172710" cy="27889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747603" cy="998711"/>
          </a:xfrm>
        </p:spPr>
        <p:txBody>
          <a:bodyPr/>
          <a:lstStyle/>
          <a:p>
            <a:r>
              <a:rPr lang="ru-RU" dirty="0"/>
              <a:t>МБОУ «СОШ №8» г. Симферополя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20914" y="1262743"/>
            <a:ext cx="5078737" cy="4993595"/>
          </a:xfrm>
        </p:spPr>
        <p:txBody>
          <a:bodyPr/>
          <a:lstStyle/>
          <a:p>
            <a:pPr algn="just"/>
            <a:r>
              <a:rPr lang="ru-RU" sz="2400" dirty="0"/>
              <a:t>Педагогический коллектив составляет  57 человек.</a:t>
            </a:r>
            <a:endParaRPr lang="ru-RU" sz="2400" dirty="0"/>
          </a:p>
          <a:p>
            <a:pPr algn="just"/>
            <a:r>
              <a:rPr lang="ru-RU" sz="2400" dirty="0"/>
              <a:t>17 человек -  молодые специалисты - учителя разных специальностей (историки, математики, информатик, психолог,  преподаватели русского языка и литературы и др).</a:t>
            </a:r>
            <a:endParaRPr lang="ru-RU" sz="2400" dirty="0"/>
          </a:p>
          <a:p>
            <a:pPr algn="just"/>
            <a:r>
              <a:rPr lang="ru-RU" sz="2400" dirty="0"/>
              <a:t>Учителя - наставники - 16 человек.</a:t>
            </a:r>
            <a:endParaRPr lang="ru-RU" sz="2400" dirty="0"/>
          </a:p>
          <a:p>
            <a:pPr algn="just"/>
            <a:endParaRPr lang="ru-RU" sz="2400" dirty="0"/>
          </a:p>
        </p:txBody>
      </p:sp>
      <p:pic>
        <p:nvPicPr>
          <p:cNvPr id="2" name="Замещающее содержимое 1" descr="167471907001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828030" y="1290320"/>
            <a:ext cx="5128260" cy="5116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Вопросы</a:t>
            </a:r>
            <a:endParaRPr lang="ru-RU" altLang="en-US"/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1"/>
          </p:nvPr>
        </p:nvSpPr>
        <p:spPr>
          <a:xfrm>
            <a:off x="1102995" y="2060575"/>
            <a:ext cx="6146165" cy="4196080"/>
          </a:xfrm>
        </p:spPr>
        <p:txBody>
          <a:bodyPr/>
          <a:p>
            <a:r>
              <a:rPr lang="ru-RU" altLang="en-US" sz="4000"/>
              <a:t> Какими мы хотим видеть молодых специалистов?</a:t>
            </a:r>
            <a:endParaRPr lang="ru-RU" altLang="en-US" sz="4000"/>
          </a:p>
          <a:p>
            <a:r>
              <a:rPr lang="ru-RU" altLang="en-US" sz="4000"/>
              <a:t> Каким должен быть наставник?</a:t>
            </a:r>
            <a:endParaRPr lang="ru-RU" altLang="en-US" sz="4000"/>
          </a:p>
          <a:p>
            <a:r>
              <a:rPr lang="ru-RU" altLang="en-US" sz="4000"/>
              <a:t> Что делать?</a:t>
            </a:r>
            <a:endParaRPr lang="ru-RU" altLang="en-US" sz="4000"/>
          </a:p>
        </p:txBody>
      </p:sp>
      <p:pic>
        <p:nvPicPr>
          <p:cNvPr id="7" name="Замещающее содержимое 6" descr="167422092798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983730" y="2427605"/>
            <a:ext cx="4832985" cy="3335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Кто он, учитель - молодой специалист: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algn="just"/>
            <a:r>
              <a:rPr lang="ru-RU" altLang="en-US" sz="2400"/>
              <a:t>молодой человек, находящийся в переходном состоянии (уже не или ещё студент, но уже и учитель);</a:t>
            </a:r>
            <a:endParaRPr lang="ru-RU" altLang="en-US" sz="2400"/>
          </a:p>
          <a:p>
            <a:pPr algn="just"/>
            <a:r>
              <a:rPr lang="ru-RU" altLang="en-US" sz="2400"/>
              <a:t>чаще лучше и быстрее, чем опытные учителя, владеет  информационными технологиями;</a:t>
            </a:r>
            <a:endParaRPr lang="ru-RU" altLang="en-US" sz="2400"/>
          </a:p>
          <a:p>
            <a:pPr algn="just"/>
            <a:r>
              <a:rPr lang="ru-RU" altLang="en-US" sz="2400"/>
              <a:t>ближе по возрасту к учащимся;</a:t>
            </a:r>
            <a:endParaRPr lang="ru-RU" altLang="en-US" sz="2400"/>
          </a:p>
          <a:p>
            <a:pPr algn="just"/>
            <a:r>
              <a:rPr lang="ru-RU" altLang="en-US" sz="2400"/>
              <a:t>иногда ощущает себя учеником по отношению к более старшим и опытным коллегам;</a:t>
            </a:r>
            <a:endParaRPr lang="ru-RU" altLang="en-US" sz="2400"/>
          </a:p>
          <a:p>
            <a:pPr algn="just"/>
            <a:r>
              <a:rPr lang="ru-RU" altLang="en-US" sz="2400"/>
              <a:t>иногда через полгода работы ощущает себя многоопытным учителем.</a:t>
            </a:r>
            <a:endParaRPr lang="ru-RU" alt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795" y="452755"/>
            <a:ext cx="9404985" cy="751840"/>
          </a:xfrm>
        </p:spPr>
        <p:txBody>
          <a:bodyPr/>
          <a:p>
            <a:pPr algn="ctr"/>
            <a:r>
              <a:rPr lang="ru-RU" altLang="en-US"/>
              <a:t>Вопросы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03530" y="1205230"/>
            <a:ext cx="11367135" cy="2682240"/>
          </a:xfrm>
        </p:spPr>
        <p:txBody>
          <a:bodyPr/>
          <a:p>
            <a:pPr algn="just">
              <a:lnSpc>
                <a:spcPct val="100000"/>
              </a:lnSpc>
            </a:pPr>
            <a:r>
              <a:rPr lang="ru-RU" altLang="en-US" sz="2400"/>
              <a:t>Что делать, чтобы вырастить профессионалов?</a:t>
            </a:r>
            <a:endParaRPr lang="ru-RU" altLang="en-US" sz="2400"/>
          </a:p>
          <a:p>
            <a:pPr algn="just">
              <a:lnSpc>
                <a:spcPct val="100000"/>
              </a:lnSpc>
            </a:pPr>
            <a:r>
              <a:rPr lang="ru-RU" altLang="en-US" sz="2400"/>
              <a:t>Как это делать, чтобы в процессе наставничества формировалась не вертикальная модель отношений, а горизонтальная, чтобы опытные и малоопытные учителя стали равноправными субъектами учебно-воспитательного процесса.</a:t>
            </a:r>
            <a:endParaRPr lang="ru-RU" altLang="en-US" sz="2400"/>
          </a:p>
          <a:p>
            <a:pPr algn="just">
              <a:lnSpc>
                <a:spcPct val="100000"/>
              </a:lnSpc>
            </a:pPr>
            <a:r>
              <a:rPr lang="ru-RU" altLang="en-US" sz="2400"/>
              <a:t>Каким в таком случае должен быть наставник?</a:t>
            </a:r>
            <a:endParaRPr lang="ru-RU" altLang="en-US" sz="2400"/>
          </a:p>
        </p:txBody>
      </p:sp>
      <p:pic>
        <p:nvPicPr>
          <p:cNvPr id="4" name="Замещающее содержимое 3" descr="167509590003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289935" y="3888105"/>
            <a:ext cx="5174615" cy="2797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Учитель - наставник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4294967295"/>
          </p:nvPr>
        </p:nvSpPr>
        <p:spPr>
          <a:xfrm>
            <a:off x="316865" y="1230630"/>
            <a:ext cx="11577320" cy="2036445"/>
          </a:xfrm>
        </p:spPr>
        <p:txBody>
          <a:bodyPr>
            <a:normAutofit/>
          </a:bodyPr>
          <a:p>
            <a:pPr algn="just"/>
            <a:r>
              <a:rPr lang="ru-RU" altLang="en-US" sz="2800"/>
              <a:t>Учитель с большим опытом, но стремящийся и умеющий передавать свой опыт таким образом, чтобы его приняли и использовали. Учитель, который стремится и не стесняется чему-то поучиться у своих подопечных.</a:t>
            </a:r>
            <a:endParaRPr lang="ru-RU" altLang="en-US" sz="2800"/>
          </a:p>
        </p:txBody>
      </p:sp>
      <p:pic>
        <p:nvPicPr>
          <p:cNvPr id="4" name="Замещающее содержимое 3" descr="1674220733970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316865" y="3574415"/>
            <a:ext cx="3333115" cy="2413000"/>
          </a:xfrm>
          <a:prstGeom prst="rect">
            <a:avLst/>
          </a:prstGeom>
        </p:spPr>
      </p:pic>
      <p:pic>
        <p:nvPicPr>
          <p:cNvPr id="5" name="Замещающая рамка рисунка 4" descr="1674220813208"/>
          <p:cNvPicPr>
            <a:picLocks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8534400" y="3574415"/>
            <a:ext cx="3368675" cy="2413000"/>
          </a:xfrm>
          <a:prstGeom prst="rect">
            <a:avLst/>
          </a:prstGeom>
        </p:spPr>
      </p:pic>
      <p:pic>
        <p:nvPicPr>
          <p:cNvPr id="12" name="Изображение 11" descr="1674897360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315" y="3574415"/>
            <a:ext cx="3551555" cy="24542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795" y="452755"/>
            <a:ext cx="11350625" cy="812800"/>
          </a:xfrm>
        </p:spPr>
        <p:txBody>
          <a:bodyPr/>
          <a:p>
            <a:pPr algn="ctr"/>
            <a:r>
              <a:rPr lang="ru-RU" altLang="en-US"/>
              <a:t>Систематическая коллективная работа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85140" y="1266190"/>
            <a:ext cx="11018520" cy="4990465"/>
          </a:xfrm>
        </p:spPr>
        <p:txBody>
          <a:bodyPr/>
          <a:p>
            <a:pPr marL="0" indent="0" algn="just">
              <a:buNone/>
            </a:pPr>
            <a:r>
              <a:rPr lang="ru-RU" altLang="en-US" sz="2400"/>
              <a:t>Направления работы:</a:t>
            </a:r>
            <a:endParaRPr lang="ru-RU" altLang="en-US" sz="2400"/>
          </a:p>
          <a:p>
            <a:pPr algn="just"/>
            <a:r>
              <a:rPr lang="ru-RU" altLang="en-US" sz="2400"/>
              <a:t> создание комфортной обстановки, благоприятной для работы молодых специалистов;</a:t>
            </a:r>
            <a:endParaRPr lang="ru-RU" altLang="en-US" sz="2400"/>
          </a:p>
          <a:p>
            <a:pPr algn="just"/>
            <a:r>
              <a:rPr lang="ru-RU" altLang="en-US" sz="2400"/>
              <a:t>формирование мотивации педагогической деятельности;</a:t>
            </a:r>
            <a:endParaRPr lang="ru-RU" altLang="en-US" sz="2400"/>
          </a:p>
          <a:p>
            <a:pPr algn="just"/>
            <a:r>
              <a:rPr lang="ru-RU" altLang="en-US" sz="2400"/>
              <a:t>поддержка и сопровождение;</a:t>
            </a:r>
            <a:endParaRPr lang="ru-RU" altLang="en-US" sz="2400"/>
          </a:p>
          <a:p>
            <a:pPr algn="just"/>
            <a:r>
              <a:rPr lang="ru-RU" altLang="en-US" sz="2400"/>
              <a:t>формирование общих интересов.</a:t>
            </a:r>
            <a:endParaRPr lang="ru-RU" altLang="en-US" sz="2400"/>
          </a:p>
        </p:txBody>
      </p:sp>
      <p:pic>
        <p:nvPicPr>
          <p:cNvPr id="4" name="Замещающее содержимое 3" descr="167509616211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519545" y="3477260"/>
            <a:ext cx="5236845" cy="291020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4656</Words>
  <Application>WPS Presentation</Application>
  <PresentationFormat>Широкоэкранный</PresentationFormat>
  <Paragraphs>109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Wingdings 3</vt:lpstr>
      <vt:lpstr>Arial</vt:lpstr>
      <vt:lpstr>Century Gothic</vt:lpstr>
      <vt:lpstr>Microsoft YaHei</vt:lpstr>
      <vt:lpstr>Arial Unicode MS</vt:lpstr>
      <vt:lpstr>Calibri</vt:lpstr>
      <vt:lpstr>Ион</vt:lpstr>
      <vt:lpstr>Реализация целевой модели наставничества в общеобразовательной школе  (из опыта работы МБОУ «СОШ №8»  г. Симферополя)</vt:lpstr>
      <vt:lpstr>Там, где воспитатели не соединены в коллектив и коллектив не имеет единого плана работы, единого тона, единого точного подхода, там не может быть никакого воспитательного процесса. </vt:lpstr>
      <vt:lpstr>Наставничество - один из приоритетов федеральной образовательной и кадровой политики.  Тема наставничества одна из центральных в Национальном проекте «Образование»</vt:lpstr>
      <vt:lpstr>МБОУ «СОШ №8» г. Симферополя</vt:lpstr>
      <vt:lpstr>Вопросы</vt:lpstr>
      <vt:lpstr>Кто он, учитель - молодой специалист:</vt:lpstr>
      <vt:lpstr>Вопросы</vt:lpstr>
      <vt:lpstr>Учитель - наставник</vt:lpstr>
      <vt:lpstr>Систематическая коллективная работа</vt:lpstr>
      <vt:lpstr>Из опыта работы:</vt:lpstr>
      <vt:lpstr>Занятия - тренинги</vt:lpstr>
      <vt:lpstr>PowerPoint 演示文稿</vt:lpstr>
      <vt:lpstr>PowerPoint 演示文稿</vt:lpstr>
      <vt:lpstr>Занятия - тренинги</vt:lpstr>
      <vt:lpstr>Данные занятия - тренинги помогают реализовать несколько целей: </vt:lpstr>
      <vt:lpstr>Открытые уроки</vt:lpstr>
      <vt:lpstr>Другие формы и методы работы педагога наставника с молодыми специалистами: </vt:lpstr>
      <vt:lpstr>Какими мы хотим видеть молодых специалистов? </vt:lpstr>
      <vt:lpstr>Каким должен быть наставник?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целевой модели наставничества в общеобразовательной школе  (из опыта работы МБОУ «СОШ №8» г. Симферополя)</dc:title>
  <dc:creator>SHD</dc:creator>
  <cp:lastModifiedBy>Дом</cp:lastModifiedBy>
  <cp:revision>7</cp:revision>
  <dcterms:created xsi:type="dcterms:W3CDTF">2023-01-30T12:08:00Z</dcterms:created>
  <dcterms:modified xsi:type="dcterms:W3CDTF">2023-01-30T20:01:12Z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D2A0832A1ABA462BA66A2E53043A7BB4</vt:lpwstr>
  </property>
  <property fmtid="{D5CDD505-2E9C-101B-9397-08002B2CF9AE}" pid="3" name="KSOProductBuildVer">
    <vt:lpwstr>1049-11.2.0.11440</vt:lpwstr>
  </property>
</Properties>
</file>