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419" r:id="rId2"/>
    <p:sldId id="443" r:id="rId3"/>
    <p:sldId id="482" r:id="rId4"/>
    <p:sldId id="489" r:id="rId5"/>
    <p:sldId id="483" r:id="rId6"/>
    <p:sldId id="486" r:id="rId7"/>
    <p:sldId id="484" r:id="rId8"/>
    <p:sldId id="485" r:id="rId9"/>
    <p:sldId id="451" r:id="rId10"/>
    <p:sldId id="487" r:id="rId11"/>
    <p:sldId id="488" r:id="rId12"/>
  </p:sldIdLst>
  <p:sldSz cx="18288000" cy="10287000"/>
  <p:notesSz cx="6858000" cy="9144000"/>
  <p:embeddedFontLst>
    <p:embeddedFont>
      <p:font typeface="Montserrat Classic Bold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36BEF99-8170-4010-AC64-B5299EABA2BB}">
          <p14:sldIdLst>
            <p14:sldId id="419"/>
            <p14:sldId id="443"/>
            <p14:sldId id="451"/>
            <p14:sldId id="470"/>
            <p14:sldId id="445"/>
            <p14:sldId id="469"/>
            <p14:sldId id="459"/>
            <p14:sldId id="467"/>
            <p14:sldId id="435"/>
            <p14:sldId id="468"/>
            <p14:sldId id="432"/>
            <p14:sldId id="438"/>
            <p14:sldId id="441"/>
            <p14:sldId id="458"/>
            <p14:sldId id="442"/>
            <p14:sldId id="471"/>
            <p14:sldId id="450"/>
            <p14:sldId id="452"/>
            <p14:sldId id="444"/>
            <p14:sldId id="446"/>
            <p14:sldId id="455"/>
            <p14:sldId id="473"/>
            <p14:sldId id="447"/>
            <p14:sldId id="454"/>
            <p14:sldId id="456"/>
            <p14:sldId id="457"/>
            <p14:sldId id="472"/>
            <p14:sldId id="391"/>
            <p14:sldId id="476"/>
            <p14:sldId id="290"/>
            <p14:sldId id="396"/>
            <p14:sldId id="401"/>
            <p14:sldId id="367"/>
            <p14:sldId id="370"/>
            <p14:sldId id="474"/>
            <p14:sldId id="475"/>
            <p14:sldId id="477"/>
            <p14:sldId id="429"/>
            <p14:sldId id="433"/>
            <p14:sldId id="40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134EB9"/>
    <a:srgbClr val="143FB8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113" autoAdjust="0"/>
  </p:normalViewPr>
  <p:slideViewPr>
    <p:cSldViewPr>
      <p:cViewPr>
        <p:scale>
          <a:sx n="40" d="100"/>
          <a:sy n="40" d="100"/>
        </p:scale>
        <p:origin x="-24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740D-E173-4C3F-853F-604E56F77EE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4D18-D2D2-41BE-8421-D8A2ED4C6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065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64D18-D2D2-41BE-8421-D8A2ED4C67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55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 b="12523"/>
          <a:stretch>
            <a:fillRect/>
          </a:stretch>
        </p:blipFill>
        <p:spPr>
          <a:xfrm>
            <a:off x="15392400" y="7581900"/>
            <a:ext cx="2691839" cy="2354730"/>
          </a:xfrm>
          <a:prstGeom prst="rect">
            <a:avLst/>
          </a:prstGeom>
        </p:spPr>
      </p:pic>
      <p:grpSp>
        <p:nvGrpSpPr>
          <p:cNvPr id="17" name="Group 2">
            <a:extLst>
              <a:ext uri="{FF2B5EF4-FFF2-40B4-BE49-F238E27FC236}">
                <a16:creationId xmlns="" xmlns:a16="http://schemas.microsoft.com/office/drawing/2014/main" id="{1C829D65-F696-43C0-BE03-7D65C6C17936}"/>
              </a:ext>
            </a:extLst>
          </p:cNvPr>
          <p:cNvGrpSpPr/>
          <p:nvPr/>
        </p:nvGrpSpPr>
        <p:grpSpPr>
          <a:xfrm>
            <a:off x="-2458" y="42736"/>
            <a:ext cx="15260130" cy="10277448"/>
            <a:chOff x="190205" y="-7159"/>
            <a:chExt cx="7239225" cy="5112381"/>
          </a:xfrm>
          <a:solidFill>
            <a:srgbClr val="0066CC"/>
          </a:solidFill>
        </p:grpSpPr>
        <p:sp>
          <p:nvSpPr>
            <p:cNvPr id="18" name="Freeform 3">
              <a:extLst>
                <a:ext uri="{FF2B5EF4-FFF2-40B4-BE49-F238E27FC236}">
                  <a16:creationId xmlns="" xmlns:a16="http://schemas.microsoft.com/office/drawing/2014/main" id="{3B5FE1E5-525D-4365-8EB4-032963E1122D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grpFill/>
          </p:spPr>
        </p:sp>
      </p:grpSp>
      <p:sp>
        <p:nvSpPr>
          <p:cNvPr id="20" name="TextBox 10">
            <a:extLst>
              <a:ext uri="{FF2B5EF4-FFF2-40B4-BE49-F238E27FC236}">
                <a16:creationId xmlns="" xmlns:a16="http://schemas.microsoft.com/office/drawing/2014/main" id="{6ED1C5D0-E75F-4D80-8312-AAFEA21B233A}"/>
              </a:ext>
            </a:extLst>
          </p:cNvPr>
          <p:cNvSpPr txBox="1"/>
          <p:nvPr/>
        </p:nvSpPr>
        <p:spPr>
          <a:xfrm>
            <a:off x="7627607" y="7734300"/>
            <a:ext cx="664045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2800" b="1" spc="32" dirty="0" err="1" smtClean="0">
                <a:solidFill>
                  <a:schemeClr val="bg1"/>
                </a:solidFill>
                <a:latin typeface="Montserrat Classic Bold"/>
              </a:rPr>
              <a:t>Гуцол</a:t>
            </a:r>
            <a:r>
              <a:rPr lang="ru-RU" sz="2800" b="1" spc="32" dirty="0" smtClean="0">
                <a:solidFill>
                  <a:schemeClr val="bg1"/>
                </a:solidFill>
                <a:latin typeface="Montserrat Classic Bold"/>
              </a:rPr>
              <a:t> В.В.</a:t>
            </a:r>
            <a:r>
              <a:rPr lang="ru-RU" sz="2800" spc="32" dirty="0" smtClean="0">
                <a:solidFill>
                  <a:schemeClr val="bg1"/>
                </a:solidFill>
                <a:latin typeface="Montserrat Classic Bold"/>
              </a:rPr>
              <a:t>, </a:t>
            </a:r>
            <a:endParaRPr lang="ru-RU" sz="2800" spc="32" dirty="0">
              <a:solidFill>
                <a:schemeClr val="bg1"/>
              </a:solidFill>
              <a:latin typeface="Montserrat Classic Bold"/>
            </a:endParaRPr>
          </a:p>
          <a:p>
            <a:pPr algn="r">
              <a:lnSpc>
                <a:spcPts val="3000"/>
              </a:lnSpc>
            </a:pPr>
            <a:r>
              <a:rPr lang="ru-RU" sz="2800" spc="32" dirty="0" smtClean="0">
                <a:solidFill>
                  <a:schemeClr val="bg1"/>
                </a:solidFill>
                <a:latin typeface="Montserrat Classic Bold" panose="020B0604020202020204" charset="0"/>
              </a:rPr>
              <a:t>заведующий центром подготовки руководящих кадров, школоведения и аттестации</a:t>
            </a:r>
            <a:endParaRPr lang="en-US" sz="2800" spc="32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="" xmlns:a16="http://schemas.microsoft.com/office/drawing/2014/main" id="{D6EEC062-CAF1-4032-9548-29CFC91E21E4}"/>
              </a:ext>
            </a:extLst>
          </p:cNvPr>
          <p:cNvSpPr txBox="1"/>
          <p:nvPr/>
        </p:nvSpPr>
        <p:spPr>
          <a:xfrm>
            <a:off x="361335" y="419100"/>
            <a:ext cx="146303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ГОСУДАРСТВЕННОЕ 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БЮДЖЕТНОЕ 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ОБРАЗОВАТЕЛЬНОЕ 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УЧРЕЖДЕНИЕ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 algn="ctr"/>
            <a:r>
              <a:rPr lang="ru-RU" sz="3000" dirty="0">
                <a:solidFill>
                  <a:srgbClr val="FFFFFF"/>
                </a:solidFill>
                <a:latin typeface="+mj-lt"/>
              </a:rPr>
              <a:t>ДОПОЛНИТЕЛЬНОГО ПРОФЕССИОНАЛЬНОГО ОБРАЗОВАНИЯ 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РЕСПУБЛИКИ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КРЫМ </a:t>
            </a:r>
          </a:p>
          <a:p>
            <a:pPr algn="ctr"/>
            <a:r>
              <a:rPr lang="ru-RU" sz="3000" dirty="0">
                <a:solidFill>
                  <a:srgbClr val="FFFFFF"/>
                </a:solidFill>
                <a:latin typeface="Montserrat Classic Bold" panose="020B0604020202020204" charset="0"/>
              </a:rPr>
              <a:t>«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КРЫМСКИЙ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РЕСПУБЛИКАНСКИЙ ИНСТИТУТ ПОСТДИПЛОМНОГО </a:t>
            </a:r>
            <a:r>
              <a:rPr lang="ru-RU" sz="3000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 algn="ctr"/>
            <a:r>
              <a:rPr lang="en-US" sz="3000" dirty="0">
                <a:solidFill>
                  <a:srgbClr val="FFFFFF"/>
                </a:solidFill>
                <a:latin typeface="Montserrat Classic Bold" panose="020B0604020202020204" charset="0"/>
              </a:rPr>
              <a:t>ПЕДАГОГИЧЕСКОГО ОБРАЗОВАНИЯ</a:t>
            </a:r>
            <a:r>
              <a:rPr lang="ru-RU" sz="3000" dirty="0">
                <a:solidFill>
                  <a:srgbClr val="FFFFFF"/>
                </a:solidFill>
                <a:latin typeface="Montserrat Classic Bold" panose="020B0604020202020204" charset="0"/>
              </a:rPr>
              <a:t>»</a:t>
            </a:r>
            <a:endParaRPr lang="en-US" sz="3000" dirty="0">
              <a:solidFill>
                <a:srgbClr val="FFFFFF"/>
              </a:solidFill>
              <a:latin typeface="Montserrat Classic Bold" panose="020B0604020202020204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="" xmlns:a16="http://schemas.microsoft.com/office/drawing/2014/main" id="{6930A4C3-44D3-4212-AC44-43DEE766B48A}"/>
              </a:ext>
            </a:extLst>
          </p:cNvPr>
          <p:cNvSpPr txBox="1"/>
          <p:nvPr/>
        </p:nvSpPr>
        <p:spPr>
          <a:xfrm>
            <a:off x="381000" y="3792201"/>
            <a:ext cx="144780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6200" b="1" dirty="0" smtClean="0">
                <a:solidFill>
                  <a:srgbClr val="FFFFFF"/>
                </a:solidFill>
                <a:latin typeface="+mj-lt"/>
              </a:rPr>
              <a:t>Нормативное правовое обеспечение системы наставничества педагогических работников в Республике Крым</a:t>
            </a:r>
            <a:endParaRPr lang="en-US" sz="6200" b="1" dirty="0">
              <a:solidFill>
                <a:srgbClr val="FFFFFF"/>
              </a:solidFill>
              <a:latin typeface="Montserrat Classic Bold" panose="020B060402020202020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BFE1C5-FD84-45C7-9F67-156ABFA8E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980" y="190500"/>
            <a:ext cx="1510177" cy="1646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67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Организация системы наставничества в образовательной организации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1943101"/>
            <a:ext cx="160782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ru-RU" sz="4400" b="1" dirty="0" smtClean="0">
                <a:solidFill>
                  <a:srgbClr val="143FB8"/>
                </a:solidFill>
              </a:rPr>
              <a:t>Разработка и утверждение Положения о системе наставничества педагогических работников в образовательной организации.</a:t>
            </a:r>
          </a:p>
          <a:p>
            <a:pPr marL="742950" indent="-742950" algn="just">
              <a:buAutoNum type="arabicPeriod"/>
            </a:pPr>
            <a:r>
              <a:rPr lang="ru-RU" sz="4400" b="1" dirty="0" smtClean="0">
                <a:solidFill>
                  <a:srgbClr val="143FB8"/>
                </a:solidFill>
              </a:rPr>
              <a:t>Разработка и утверждение плана мероприятий («дорожной карты») по реализации Положения о системе наставничества педагогических работников в образовательной организации.</a:t>
            </a:r>
          </a:p>
          <a:p>
            <a:pPr marL="742950" indent="-742950" algn="just">
              <a:buAutoNum type="arabicPeriod"/>
            </a:pPr>
            <a:r>
              <a:rPr lang="ru-RU" sz="4400" b="1" dirty="0" smtClean="0">
                <a:solidFill>
                  <a:srgbClr val="143FB8"/>
                </a:solidFill>
              </a:rPr>
              <a:t>Назначение куратора реализации персонализированных программ наставничества.</a:t>
            </a:r>
          </a:p>
          <a:p>
            <a:pPr marL="742950" indent="-742950" algn="just">
              <a:buAutoNum type="arabicPeriod"/>
            </a:pPr>
            <a:r>
              <a:rPr lang="ru-RU" sz="4400" b="1" dirty="0" smtClean="0">
                <a:solidFill>
                  <a:srgbClr val="143FB8"/>
                </a:solidFill>
              </a:rPr>
              <a:t>Издание приказов о закреплении наставнических пар (групп).</a:t>
            </a:r>
          </a:p>
          <a:p>
            <a:pPr marL="742950" indent="-742950" algn="just">
              <a:buAutoNum type="arabicPeriod"/>
            </a:pPr>
            <a:r>
              <a:rPr lang="ru-RU" sz="4400" b="1" dirty="0" smtClean="0">
                <a:solidFill>
                  <a:srgbClr val="143FB8"/>
                </a:solidFill>
              </a:rPr>
              <a:t>Разработка и утверждение персонализированных программ наставничества.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341486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Информационное обеспечение реализации системы наставничества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1943101"/>
            <a:ext cx="1607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endParaRPr lang="ru-RU" sz="4400" b="1" dirty="0" smtClean="0">
              <a:solidFill>
                <a:srgbClr val="143FB8"/>
              </a:solidFill>
            </a:endParaRPr>
          </a:p>
          <a:p>
            <a:pPr marL="742950" indent="-742950" algn="just"/>
            <a:endParaRPr lang="ru-RU" sz="4400" b="1" dirty="0" smtClean="0">
              <a:solidFill>
                <a:srgbClr val="143FB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66900"/>
            <a:ext cx="164592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1486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Нормативное правовое обеспечение системы </a:t>
            </a:r>
          </a:p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наставничества педагогических работников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124199" y="1658679"/>
            <a:ext cx="103631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C00000"/>
                </a:solidFill>
                <a:latin typeface="Montserrat Classic Bold" panose="020B0604020202020204" charset="0"/>
              </a:rPr>
              <a:t>Федеральный уровень </a:t>
            </a:r>
            <a:endParaRPr lang="ru-RU" sz="4800" b="1" dirty="0">
              <a:solidFill>
                <a:srgbClr val="C00000"/>
              </a:solidFill>
              <a:latin typeface="Montserrat Classic Bold" panose="020B060402020202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495299" y="2578695"/>
            <a:ext cx="17297400" cy="7201972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200" b="1" dirty="0" smtClean="0">
                <a:solidFill>
                  <a:srgbClr val="143FB8"/>
                </a:solidFill>
              </a:rPr>
              <a:t>Федеральный закон от 29.12.2012 г. № 273-ФЗ «Об образовании                в Российской Федерации» (с изменениями и дополнениями</a:t>
            </a:r>
            <a:r>
              <a:rPr lang="ru-RU" sz="4200" b="1" dirty="0" smtClean="0">
                <a:solidFill>
                  <a:srgbClr val="143FB8"/>
                </a:solidFill>
              </a:rPr>
              <a:t>)</a:t>
            </a:r>
          </a:p>
          <a:p>
            <a:pPr algn="just"/>
            <a:endParaRPr lang="ru-RU" sz="4200" b="1" dirty="0" smtClean="0">
              <a:solidFill>
                <a:srgbClr val="143FB8"/>
              </a:solidFill>
            </a:endParaRPr>
          </a:p>
          <a:p>
            <a:pPr algn="just"/>
            <a:r>
              <a:rPr lang="ru-RU" sz="4200" b="1" dirty="0" smtClean="0">
                <a:solidFill>
                  <a:srgbClr val="143FB8"/>
                </a:solidFill>
              </a:rPr>
              <a:t>Указ Президента Российской Федерации от </a:t>
            </a:r>
            <a:r>
              <a:rPr lang="ru-RU" sz="4200" b="1" dirty="0" smtClean="0">
                <a:solidFill>
                  <a:srgbClr val="143FB8"/>
                </a:solidFill>
              </a:rPr>
              <a:t>07.05.2018 </a:t>
            </a:r>
            <a:r>
              <a:rPr lang="ru-RU" sz="4200" b="1" dirty="0" smtClean="0">
                <a:solidFill>
                  <a:srgbClr val="143FB8"/>
                </a:solidFill>
              </a:rPr>
              <a:t>г. № </a:t>
            </a:r>
            <a:r>
              <a:rPr lang="ru-RU" sz="4200" b="1" dirty="0" smtClean="0">
                <a:solidFill>
                  <a:srgbClr val="143FB8"/>
                </a:solidFill>
              </a:rPr>
              <a:t>204               </a:t>
            </a:r>
            <a:r>
              <a:rPr lang="ru-RU" sz="4200" b="1" dirty="0" smtClean="0">
                <a:solidFill>
                  <a:srgbClr val="143FB8"/>
                </a:solidFill>
              </a:rPr>
              <a:t>«О национальных целях </a:t>
            </a:r>
            <a:r>
              <a:rPr lang="ru-RU" sz="4200" b="1" dirty="0" smtClean="0">
                <a:solidFill>
                  <a:srgbClr val="143FB8"/>
                </a:solidFill>
              </a:rPr>
              <a:t>и стратегических задачах развития </a:t>
            </a:r>
            <a:r>
              <a:rPr lang="ru-RU" sz="4200" b="1" dirty="0" smtClean="0">
                <a:solidFill>
                  <a:srgbClr val="143FB8"/>
                </a:solidFill>
              </a:rPr>
              <a:t>Российской Федерации на период до </a:t>
            </a:r>
            <a:r>
              <a:rPr lang="ru-RU" sz="4200" b="1" dirty="0" smtClean="0">
                <a:solidFill>
                  <a:srgbClr val="143FB8"/>
                </a:solidFill>
              </a:rPr>
              <a:t>2024 </a:t>
            </a:r>
            <a:r>
              <a:rPr lang="ru-RU" sz="4200" b="1" dirty="0" smtClean="0">
                <a:solidFill>
                  <a:srgbClr val="143FB8"/>
                </a:solidFill>
              </a:rPr>
              <a:t>года</a:t>
            </a:r>
            <a:r>
              <a:rPr lang="ru-RU" sz="4200" b="1" dirty="0" smtClean="0">
                <a:solidFill>
                  <a:srgbClr val="143FB8"/>
                </a:solidFill>
              </a:rPr>
              <a:t>»</a:t>
            </a:r>
            <a:endParaRPr lang="ru-RU" sz="4200" b="1" dirty="0" smtClean="0">
              <a:solidFill>
                <a:srgbClr val="143FB8"/>
              </a:solidFill>
            </a:endParaRPr>
          </a:p>
          <a:p>
            <a:pPr algn="just"/>
            <a:r>
              <a:rPr lang="ru-RU" sz="4200" b="1" dirty="0" smtClean="0">
                <a:solidFill>
                  <a:srgbClr val="143FB8"/>
                </a:solidFill>
              </a:rPr>
              <a:t>Указ Президента Российской Федерации от 21.07.2020 г. № 474               «О национальных целях развития Российской Федерации на период до 2030 года</a:t>
            </a:r>
            <a:r>
              <a:rPr lang="ru-RU" sz="4200" b="1" dirty="0" smtClean="0">
                <a:solidFill>
                  <a:srgbClr val="143FB8"/>
                </a:solidFill>
              </a:rPr>
              <a:t>»</a:t>
            </a:r>
          </a:p>
          <a:p>
            <a:pPr algn="just"/>
            <a:r>
              <a:rPr lang="ru-RU" sz="4200" b="1" dirty="0" smtClean="0">
                <a:solidFill>
                  <a:srgbClr val="143FB8"/>
                </a:solidFill>
              </a:rPr>
              <a:t>Национальный проект «Образование» (федеральный проект «Современная школа»)</a:t>
            </a:r>
            <a:endParaRPr lang="ru-RU" sz="4200" b="1" dirty="0" smtClean="0">
              <a:solidFill>
                <a:srgbClr val="143FB8"/>
              </a:solidFill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DD16385B-45FC-46BB-ACD1-44F47A22727E}"/>
              </a:ext>
            </a:extLst>
          </p:cNvPr>
          <p:cNvSpPr/>
          <p:nvPr/>
        </p:nvSpPr>
        <p:spPr>
          <a:xfrm>
            <a:off x="16355854" y="42529"/>
            <a:ext cx="1274150" cy="121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pPr defTabSz="911781">
              <a:defRPr/>
            </a:pP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77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Нормативное правовое обеспечение системы </a:t>
            </a:r>
          </a:p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наставничества педагогических работников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124199" y="1658679"/>
            <a:ext cx="103631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C00000"/>
                </a:solidFill>
                <a:latin typeface="Montserrat Classic Bold" panose="020B0604020202020204" charset="0"/>
              </a:rPr>
              <a:t>Федеральный уровень </a:t>
            </a:r>
            <a:endParaRPr lang="ru-RU" sz="4800" b="1" dirty="0">
              <a:solidFill>
                <a:srgbClr val="C00000"/>
              </a:solidFill>
              <a:latin typeface="Montserrat Classic Bold" panose="020B060402020202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495299" y="2578695"/>
            <a:ext cx="17297400" cy="6555641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200" b="1" dirty="0" smtClean="0">
                <a:solidFill>
                  <a:srgbClr val="143FB8"/>
                </a:solidFill>
              </a:rPr>
              <a:t>Распоряжение </a:t>
            </a:r>
            <a:r>
              <a:rPr lang="ru-RU" sz="4200" b="1" dirty="0" smtClean="0">
                <a:solidFill>
                  <a:srgbClr val="143FB8"/>
                </a:solidFill>
              </a:rPr>
              <a:t>Правительства Российской Федерации от 31.12.2019 г.    № 3273-р «Об утверждении основных 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 (с изменениями</a:t>
            </a:r>
            <a:r>
              <a:rPr lang="ru-RU" sz="4200" b="1" dirty="0" smtClean="0">
                <a:solidFill>
                  <a:srgbClr val="143FB8"/>
                </a:solidFill>
              </a:rPr>
              <a:t>)</a:t>
            </a:r>
          </a:p>
          <a:p>
            <a:pPr algn="just"/>
            <a:endParaRPr lang="ru-RU" sz="4200" b="1" dirty="0" smtClean="0">
              <a:solidFill>
                <a:srgbClr val="143FB8"/>
              </a:solidFill>
            </a:endParaRPr>
          </a:p>
          <a:p>
            <a:pPr algn="just"/>
            <a:r>
              <a:rPr lang="ru-RU" sz="4200" b="1" dirty="0" smtClean="0">
                <a:solidFill>
                  <a:srgbClr val="143FB8"/>
                </a:solidFill>
              </a:rPr>
              <a:t>Распоряжение </a:t>
            </a:r>
            <a:r>
              <a:rPr lang="ru-RU" sz="4200" b="1" dirty="0" smtClean="0">
                <a:solidFill>
                  <a:srgbClr val="143FB8"/>
                </a:solidFill>
              </a:rPr>
              <a:t>Министерства просвещения Российской Федерации от 16.12.2020 г. № Р-174 </a:t>
            </a:r>
            <a:r>
              <a:rPr lang="ru-RU" sz="4200" b="1" dirty="0" smtClean="0">
                <a:solidFill>
                  <a:srgbClr val="134EB9"/>
                </a:solidFill>
              </a:rPr>
              <a:t>«Об утверждении Концепции создания единой федеральной системы научно-методического сопровождения педагогических работников и управленческих кадров</a:t>
            </a:r>
            <a:r>
              <a:rPr lang="ru-RU" sz="4200" b="1" dirty="0" smtClean="0">
                <a:solidFill>
                  <a:srgbClr val="134EB9"/>
                </a:solidFill>
              </a:rPr>
              <a:t>»</a:t>
            </a:r>
            <a:endParaRPr lang="ru-RU" sz="4200" b="1" dirty="0" smtClean="0">
              <a:solidFill>
                <a:srgbClr val="143FB8"/>
              </a:solidFill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DD16385B-45FC-46BB-ACD1-44F47A22727E}"/>
              </a:ext>
            </a:extLst>
          </p:cNvPr>
          <p:cNvSpPr/>
          <p:nvPr/>
        </p:nvSpPr>
        <p:spPr>
          <a:xfrm>
            <a:off x="16355854" y="42529"/>
            <a:ext cx="1274150" cy="121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pPr defTabSz="911781">
              <a:defRPr/>
            </a:pP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77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Нормативное правовое обеспечение системы </a:t>
            </a:r>
          </a:p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наставничества педагогических работников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124199" y="1658679"/>
            <a:ext cx="103631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C00000"/>
                </a:solidFill>
                <a:latin typeface="Montserrat Classic Bold" panose="020B0604020202020204" charset="0"/>
              </a:rPr>
              <a:t>Федеральный уровень </a:t>
            </a:r>
            <a:endParaRPr lang="ru-RU" sz="4800" b="1" dirty="0">
              <a:solidFill>
                <a:srgbClr val="C00000"/>
              </a:solidFill>
              <a:latin typeface="Montserrat Classic Bold" panose="020B060402020202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495299" y="2578695"/>
            <a:ext cx="17297400" cy="7694414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800" b="1" dirty="0" smtClean="0">
                <a:solidFill>
                  <a:srgbClr val="0033CC"/>
                </a:solidFill>
              </a:rPr>
              <a:t>М</a:t>
            </a:r>
            <a:r>
              <a:rPr lang="ru-RU" sz="3800" b="1" dirty="0" smtClean="0">
                <a:solidFill>
                  <a:srgbClr val="0033CC"/>
                </a:solidFill>
              </a:rPr>
              <a:t>етодология </a:t>
            </a:r>
            <a:r>
              <a:rPr lang="ru-RU" sz="3800" b="1" dirty="0" smtClean="0">
                <a:solidFill>
                  <a:srgbClr val="0033CC"/>
                </a:solidFill>
              </a:rPr>
              <a:t>(целевая модель)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</a:t>
            </a:r>
            <a:r>
              <a:rPr lang="ru-RU" sz="3800" b="1" dirty="0" smtClean="0">
                <a:solidFill>
                  <a:srgbClr val="0033CC"/>
                </a:solidFill>
              </a:rPr>
              <a:t>обучающимися (распоряжение </a:t>
            </a:r>
            <a:r>
              <a:rPr lang="ru-RU" sz="3800" b="1" dirty="0" smtClean="0">
                <a:solidFill>
                  <a:srgbClr val="0033CC"/>
                </a:solidFill>
              </a:rPr>
              <a:t>Министерства просвещения Российской Федерации от </a:t>
            </a:r>
            <a:r>
              <a:rPr lang="ru-RU" sz="3800" b="1" dirty="0" smtClean="0">
                <a:solidFill>
                  <a:srgbClr val="0033CC"/>
                </a:solidFill>
              </a:rPr>
              <a:t>25.12.2019 </a:t>
            </a:r>
            <a:r>
              <a:rPr lang="ru-RU" sz="3800" b="1" dirty="0" smtClean="0">
                <a:solidFill>
                  <a:srgbClr val="0033CC"/>
                </a:solidFill>
              </a:rPr>
              <a:t>г</a:t>
            </a:r>
            <a:r>
              <a:rPr lang="ru-RU" sz="3800" b="1" dirty="0" smtClean="0">
                <a:solidFill>
                  <a:srgbClr val="0033CC"/>
                </a:solidFill>
              </a:rPr>
              <a:t>. № Р-145)</a:t>
            </a:r>
            <a:endParaRPr lang="ru-RU" sz="3800" b="1" dirty="0" smtClean="0">
              <a:solidFill>
                <a:srgbClr val="0033CC"/>
              </a:solidFill>
            </a:endParaRPr>
          </a:p>
          <a:p>
            <a:pPr algn="just"/>
            <a:endParaRPr lang="ru-RU" sz="3800" b="1" dirty="0" smtClean="0">
              <a:solidFill>
                <a:srgbClr val="143FB8"/>
              </a:solidFill>
            </a:endParaRPr>
          </a:p>
          <a:p>
            <a:pPr algn="just"/>
            <a:r>
              <a:rPr lang="ru-RU" sz="3800" b="1" dirty="0" smtClean="0">
                <a:solidFill>
                  <a:srgbClr val="143FB8"/>
                </a:solidFill>
              </a:rPr>
              <a:t>Методические рекомендации Министерства просвещения Российской Федерации и Профессионального союза работников народного образования и науки Российской Федерации по разработке и внедрению системы (целевой модели) наставничества педагогических работников в образовательных организациях (письмо Министерства просвещения Российской Федерации от 21.12.2021 г. № АЗ-1128/08)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DD16385B-45FC-46BB-ACD1-44F47A22727E}"/>
              </a:ext>
            </a:extLst>
          </p:cNvPr>
          <p:cNvSpPr/>
          <p:nvPr/>
        </p:nvSpPr>
        <p:spPr>
          <a:xfrm>
            <a:off x="16355854" y="42529"/>
            <a:ext cx="1274150" cy="121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pPr defTabSz="911781">
              <a:defRPr/>
            </a:pP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77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Нормативное правовое обеспечение системы </a:t>
            </a:r>
          </a:p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наставничества педагогических работников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124199" y="1658679"/>
            <a:ext cx="103631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C00000"/>
                </a:solidFill>
                <a:latin typeface="Montserrat Classic Bold" panose="020B0604020202020204" charset="0"/>
              </a:rPr>
              <a:t>Региональный уровень </a:t>
            </a:r>
            <a:endParaRPr lang="ru-RU" sz="4800" b="1" dirty="0">
              <a:solidFill>
                <a:srgbClr val="C00000"/>
              </a:solidFill>
              <a:latin typeface="Montserrat Classic Bold" panose="020B060402020202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457200" y="2552700"/>
            <a:ext cx="17297400" cy="7478970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143FB8"/>
                </a:solidFill>
              </a:rPr>
              <a:t>Закон Республики Крым от 06.07.2015 г. № 131/ЗРК-2015 «Об образовании в Республике Крым» (с изменениями)</a:t>
            </a:r>
          </a:p>
          <a:p>
            <a:pPr algn="just"/>
            <a:r>
              <a:rPr lang="ru-RU" sz="4000" b="1" dirty="0" smtClean="0">
                <a:solidFill>
                  <a:srgbClr val="143FB8"/>
                </a:solidFill>
              </a:rPr>
              <a:t>Распоряжение Совета министров Республики Крым от 30.12.2022 г.               № 2392-р «О подготовке и проведении Года педагога и наставника в Республике Крым»</a:t>
            </a:r>
          </a:p>
          <a:p>
            <a:pPr algn="just"/>
            <a:endParaRPr lang="ru-RU" sz="4000" b="1" dirty="0" smtClean="0">
              <a:solidFill>
                <a:srgbClr val="143FB8"/>
              </a:solidFill>
            </a:endParaRPr>
          </a:p>
          <a:p>
            <a:pPr algn="just"/>
            <a:endParaRPr lang="ru-RU" sz="4000" b="1" dirty="0" smtClean="0">
              <a:solidFill>
                <a:srgbClr val="143FB8"/>
              </a:solidFill>
            </a:endParaRPr>
          </a:p>
          <a:p>
            <a:pPr algn="just"/>
            <a:endParaRPr lang="ru-RU" sz="4000" b="1" dirty="0" smtClean="0">
              <a:solidFill>
                <a:srgbClr val="143FB8"/>
              </a:solidFill>
            </a:endParaRPr>
          </a:p>
          <a:p>
            <a:pPr algn="just"/>
            <a:endParaRPr lang="ru-RU" sz="4000" b="1" dirty="0" smtClean="0">
              <a:solidFill>
                <a:srgbClr val="143FB8"/>
              </a:solidFill>
            </a:endParaRPr>
          </a:p>
          <a:p>
            <a:pPr algn="just"/>
            <a:endParaRPr lang="ru-RU" sz="4000" b="1" dirty="0" smtClean="0">
              <a:solidFill>
                <a:srgbClr val="143FB8"/>
              </a:solidFill>
            </a:endParaRPr>
          </a:p>
          <a:p>
            <a:pPr algn="just"/>
            <a:endParaRPr lang="ru-RU" sz="4000" b="1" dirty="0" smtClean="0">
              <a:solidFill>
                <a:srgbClr val="143FB8"/>
              </a:solidFill>
            </a:endParaRPr>
          </a:p>
          <a:p>
            <a:pPr algn="just"/>
            <a:endParaRPr lang="ru-RU" sz="4000" b="1" dirty="0" smtClean="0">
              <a:solidFill>
                <a:srgbClr val="143FB8"/>
              </a:solidFill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DD16385B-45FC-46BB-ACD1-44F47A22727E}"/>
              </a:ext>
            </a:extLst>
          </p:cNvPr>
          <p:cNvSpPr/>
          <p:nvPr/>
        </p:nvSpPr>
        <p:spPr>
          <a:xfrm>
            <a:off x="16355854" y="42529"/>
            <a:ext cx="1274150" cy="121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pPr defTabSz="911781">
              <a:defRPr/>
            </a:pPr>
            <a:endParaRPr kern="0">
              <a:solidFill>
                <a:prstClr val="black"/>
              </a:solidFill>
            </a:endParaRPr>
          </a:p>
        </p:txBody>
      </p:sp>
      <p:pic>
        <p:nvPicPr>
          <p:cNvPr id="1026" name="Picture 2" descr="C:\Documents and Settings\user\Рабочий стол\63bbdf946d4b92.74905652_removed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575" y="5143500"/>
            <a:ext cx="5762625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177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Нормативное правовое обеспечение системы </a:t>
            </a:r>
          </a:p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наставничества педагогических работников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124199" y="1658679"/>
            <a:ext cx="103631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C00000"/>
                </a:solidFill>
                <a:latin typeface="Montserrat Classic Bold" panose="020B0604020202020204" charset="0"/>
              </a:rPr>
              <a:t>Региональный уровень </a:t>
            </a:r>
            <a:endParaRPr lang="ru-RU" sz="4800" b="1" dirty="0">
              <a:solidFill>
                <a:srgbClr val="C00000"/>
              </a:solidFill>
              <a:latin typeface="Montserrat Classic Bold" panose="020B060402020202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495299" y="2578695"/>
            <a:ext cx="17297400" cy="6863417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143FB8"/>
                </a:solidFill>
              </a:rPr>
              <a:t>Положение о региональной системе научно-методического сопровождения педагогических работников и управленческих кадров в Республике Крым </a:t>
            </a:r>
            <a:r>
              <a:rPr lang="ru-RU" sz="4000" b="1" dirty="0" smtClean="0"/>
              <a:t>(приказ Министерства образования, науки и молодежи Республики Крым   от 22.07.2021 г. № 1222)</a:t>
            </a:r>
            <a:endParaRPr lang="ru-RU" sz="4000" b="1" dirty="0" smtClean="0">
              <a:solidFill>
                <a:srgbClr val="143FB8"/>
              </a:solidFill>
            </a:endParaRPr>
          </a:p>
          <a:p>
            <a:pPr algn="just"/>
            <a:r>
              <a:rPr lang="ru-RU" sz="4000" b="1" dirty="0" smtClean="0">
                <a:solidFill>
                  <a:srgbClr val="134EB9"/>
                </a:solidFill>
              </a:rPr>
              <a:t>Положение о системе обеспечения профессионального развития педагогических работников Республики Крым</a:t>
            </a:r>
          </a:p>
          <a:p>
            <a:pPr algn="just"/>
            <a:r>
              <a:rPr lang="ru-RU" sz="4000" b="1" dirty="0" smtClean="0"/>
              <a:t>(приказ Министерства образования, науки и молодежи Республики Крым от 12.01.2022 г. № 17)</a:t>
            </a:r>
            <a:endParaRPr lang="ru-RU" sz="4000" b="1" dirty="0" smtClean="0">
              <a:solidFill>
                <a:srgbClr val="143FB8"/>
              </a:solidFill>
            </a:endParaRPr>
          </a:p>
          <a:p>
            <a:pPr algn="just"/>
            <a:r>
              <a:rPr lang="ru-RU" sz="4000" b="1" dirty="0" smtClean="0">
                <a:solidFill>
                  <a:srgbClr val="143FB8"/>
                </a:solidFill>
              </a:rPr>
              <a:t>Положение о системе наставничества педагогических работников в образовательной организации </a:t>
            </a:r>
            <a:r>
              <a:rPr lang="ru-RU" sz="4000" b="1" dirty="0" smtClean="0"/>
              <a:t>(приказ Министерства образования, науки и молодежи Республики Крым  от 27.10.2022 г. №1667) 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DD16385B-45FC-46BB-ACD1-44F47A22727E}"/>
              </a:ext>
            </a:extLst>
          </p:cNvPr>
          <p:cNvSpPr/>
          <p:nvPr/>
        </p:nvSpPr>
        <p:spPr>
          <a:xfrm>
            <a:off x="16355854" y="42529"/>
            <a:ext cx="1274150" cy="121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pPr defTabSz="911781">
              <a:defRPr/>
            </a:pP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77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Положение о системе наставничества </a:t>
            </a:r>
          </a:p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педагогических работников в образовательной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2209800" y="1658679"/>
            <a:ext cx="143255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C00000"/>
                </a:solidFill>
                <a:latin typeface="Montserrat Classic Bold" panose="020B0604020202020204" charset="0"/>
              </a:rPr>
              <a:t>Основные принципы системы наставничества </a:t>
            </a:r>
            <a:endParaRPr lang="ru-RU" sz="4800" b="1" dirty="0">
              <a:solidFill>
                <a:srgbClr val="C00000"/>
              </a:solidFill>
              <a:latin typeface="Montserrat Classic Bold" panose="020B060402020202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495299" y="2578695"/>
            <a:ext cx="17297400" cy="6186309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143FB8"/>
                </a:solidFill>
              </a:rPr>
              <a:t>научность;</a:t>
            </a:r>
          </a:p>
          <a:p>
            <a:pPr algn="just"/>
            <a:r>
              <a:rPr lang="ru-RU" sz="4400" b="1" dirty="0" smtClean="0">
                <a:solidFill>
                  <a:srgbClr val="143FB8"/>
                </a:solidFill>
              </a:rPr>
              <a:t>системность и стратегическая целостность;</a:t>
            </a:r>
          </a:p>
          <a:p>
            <a:pPr algn="just"/>
            <a:r>
              <a:rPr lang="ru-RU" sz="4400" b="1" dirty="0" smtClean="0">
                <a:solidFill>
                  <a:srgbClr val="143FB8"/>
                </a:solidFill>
              </a:rPr>
              <a:t>легитимность;</a:t>
            </a:r>
          </a:p>
          <a:p>
            <a:pPr algn="just"/>
            <a:r>
              <a:rPr lang="ru-RU" sz="4400" b="1" dirty="0" smtClean="0">
                <a:solidFill>
                  <a:srgbClr val="143FB8"/>
                </a:solidFill>
              </a:rPr>
              <a:t>обеспечение суверенных прав личности;</a:t>
            </a:r>
          </a:p>
          <a:p>
            <a:pPr algn="just"/>
            <a:r>
              <a:rPr lang="ru-RU" sz="4400" b="1" dirty="0" smtClean="0">
                <a:solidFill>
                  <a:srgbClr val="143FB8"/>
                </a:solidFill>
              </a:rPr>
              <a:t>добровольность и свобода выбора;</a:t>
            </a:r>
          </a:p>
          <a:p>
            <a:pPr algn="just"/>
            <a:r>
              <a:rPr lang="ru-RU" sz="4400" b="1" dirty="0" err="1" smtClean="0">
                <a:solidFill>
                  <a:srgbClr val="143FB8"/>
                </a:solidFill>
              </a:rPr>
              <a:t>аксиологичность</a:t>
            </a:r>
            <a:r>
              <a:rPr lang="ru-RU" sz="4400" b="1" dirty="0" smtClean="0">
                <a:solidFill>
                  <a:srgbClr val="143FB8"/>
                </a:solidFill>
              </a:rPr>
              <a:t>;</a:t>
            </a:r>
          </a:p>
          <a:p>
            <a:pPr algn="just"/>
            <a:r>
              <a:rPr lang="ru-RU" sz="4400" b="1" dirty="0" smtClean="0">
                <a:solidFill>
                  <a:srgbClr val="143FB8"/>
                </a:solidFill>
              </a:rPr>
              <a:t>личная ответственность;</a:t>
            </a:r>
          </a:p>
          <a:p>
            <a:pPr algn="just"/>
            <a:r>
              <a:rPr lang="ru-RU" sz="4400" b="1" dirty="0" smtClean="0">
                <a:solidFill>
                  <a:srgbClr val="143FB8"/>
                </a:solidFill>
              </a:rPr>
              <a:t>индивидуализация и </a:t>
            </a:r>
            <a:r>
              <a:rPr lang="ru-RU" sz="4400" b="1" dirty="0" err="1" smtClean="0">
                <a:solidFill>
                  <a:srgbClr val="143FB8"/>
                </a:solidFill>
              </a:rPr>
              <a:t>персонализация</a:t>
            </a:r>
            <a:r>
              <a:rPr lang="ru-RU" sz="4400" b="1" dirty="0" smtClean="0">
                <a:solidFill>
                  <a:srgbClr val="143FB8"/>
                </a:solidFill>
              </a:rPr>
              <a:t> наставничества;</a:t>
            </a:r>
          </a:p>
          <a:p>
            <a:pPr algn="just"/>
            <a:r>
              <a:rPr lang="ru-RU" sz="4400" b="1" dirty="0" smtClean="0">
                <a:solidFill>
                  <a:srgbClr val="143FB8"/>
                </a:solidFill>
              </a:rPr>
              <a:t>равенство.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DD16385B-45FC-46BB-ACD1-44F47A22727E}"/>
              </a:ext>
            </a:extLst>
          </p:cNvPr>
          <p:cNvSpPr/>
          <p:nvPr/>
        </p:nvSpPr>
        <p:spPr>
          <a:xfrm>
            <a:off x="16306800" y="42529"/>
            <a:ext cx="1295400" cy="1214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pPr defTabSz="911781">
              <a:defRPr/>
            </a:pP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77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Положение о системе наставничества </a:t>
            </a:r>
          </a:p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педагогических работников в образовательной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2209800" y="1658679"/>
            <a:ext cx="143255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C00000"/>
                </a:solidFill>
                <a:latin typeface="Montserrat Classic Bold" panose="020B0604020202020204" charset="0"/>
              </a:rPr>
              <a:t>Цель системы наставничества</a:t>
            </a:r>
            <a:endParaRPr lang="ru-RU" sz="4800" b="1" dirty="0">
              <a:solidFill>
                <a:srgbClr val="C00000"/>
              </a:solidFill>
              <a:latin typeface="Montserrat Classic Bold" panose="020B060402020202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495299" y="2578695"/>
            <a:ext cx="17297400" cy="3477875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143FB8"/>
                </a:solidFill>
                <a:latin typeface="Calibri" pitchFamily="34" charset="0"/>
              </a:rPr>
              <a:t>реализация комплекса мер по созданию </a:t>
            </a:r>
            <a:r>
              <a:rPr lang="ru-RU" sz="4400" b="1" dirty="0" smtClean="0">
                <a:solidFill>
                  <a:srgbClr val="143FB8"/>
                </a:solidFill>
              </a:rPr>
              <a:t>эффективной среды наставничества в образовательной организации, способствующей непрерывному росту и самоопределению, личностному и социальному развитию педагогических работников, самореализации и закреплению молодых специалистов в педагогической профессии.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DD16385B-45FC-46BB-ACD1-44F47A22727E}"/>
              </a:ext>
            </a:extLst>
          </p:cNvPr>
          <p:cNvSpPr/>
          <p:nvPr/>
        </p:nvSpPr>
        <p:spPr>
          <a:xfrm>
            <a:off x="16306800" y="42529"/>
            <a:ext cx="1295400" cy="1214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pPr defTabSz="911781">
              <a:defRPr/>
            </a:pP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77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Формирование и внедрения системы </a:t>
            </a:r>
          </a:p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Montserrat Classic Bold" panose="020B0604020202020204" charset="0"/>
              </a:rPr>
              <a:t>наставничества педагогических работников</a:t>
            </a: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769CA61D-844B-423A-A087-94A9ED891837}"/>
              </a:ext>
            </a:extLst>
          </p:cNvPr>
          <p:cNvSpPr/>
          <p:nvPr/>
        </p:nvSpPr>
        <p:spPr>
          <a:xfrm>
            <a:off x="16230600" y="130251"/>
            <a:ext cx="1274150" cy="121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pPr defTabSz="911781">
              <a:defRPr/>
            </a:pPr>
            <a:endParaRPr kern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476500"/>
            <a:ext cx="9144000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algn="ctr">
              <a:lnSpc>
                <a:spcPct val="120000"/>
              </a:lnSpc>
            </a:pPr>
            <a:r>
              <a:rPr lang="ru-RU" sz="4400" b="1" dirty="0" smtClean="0">
                <a:solidFill>
                  <a:srgbClr val="C00000"/>
                </a:solidFill>
              </a:rPr>
              <a:t>ГБОУ ДПО РК КРИППО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2000" y="3619501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800" b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534400" y="3619500"/>
            <a:ext cx="7162800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chemeClr val="tx1"/>
                </a:solidFill>
              </a:rPr>
              <a:t>Муниципальные методические службы (муниципальные координаторы, опорные школы)</a:t>
            </a:r>
            <a:endParaRPr lang="ru-RU" sz="3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" y="3619500"/>
            <a:ext cx="7239000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chemeClr val="tx1"/>
                </a:solidFill>
              </a:rPr>
              <a:t>Центр непрерывного повышения профессионального мастерства педагогических работников</a:t>
            </a:r>
            <a:endParaRPr lang="ru-RU" sz="3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6515100"/>
            <a:ext cx="10058400" cy="243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chemeClr val="tx1"/>
                </a:solidFill>
              </a:rPr>
              <a:t>Общеобразовательные организации</a:t>
            </a:r>
          </a:p>
          <a:p>
            <a:pPr algn="ctr"/>
            <a:r>
              <a:rPr lang="ru-RU" sz="3800" b="1" dirty="0" smtClean="0">
                <a:solidFill>
                  <a:schemeClr val="tx1"/>
                </a:solidFill>
              </a:rPr>
              <a:t>Организации дополнительного образования</a:t>
            </a:r>
          </a:p>
          <a:p>
            <a:pPr algn="ctr"/>
            <a:r>
              <a:rPr lang="ru-RU" sz="3800" b="1" dirty="0" smtClean="0">
                <a:solidFill>
                  <a:schemeClr val="tx1"/>
                </a:solidFill>
              </a:rPr>
              <a:t>Организации среднего профессионального образования</a:t>
            </a:r>
            <a:endParaRPr lang="ru-RU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01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5327</TotalTime>
  <Words>643</Words>
  <Application>Microsoft Office PowerPoint</Application>
  <PresentationFormat>Произвольный</PresentationFormat>
  <Paragraphs>76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Montserrat Classic Bold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по ФГ</dc:title>
  <dc:creator>Yuliya</dc:creator>
  <cp:lastModifiedBy>user</cp:lastModifiedBy>
  <cp:revision>297</cp:revision>
  <cp:lastPrinted>2022-07-18T03:05:30Z</cp:lastPrinted>
  <dcterms:created xsi:type="dcterms:W3CDTF">2006-08-16T00:00:00Z</dcterms:created>
  <dcterms:modified xsi:type="dcterms:W3CDTF">2023-01-31T06:42:11Z</dcterms:modified>
  <dc:identifier>DAE2jOq-xTI</dc:identifier>
</cp:coreProperties>
</file>