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8" r:id="rId5"/>
    <p:sldId id="268" r:id="rId6"/>
    <p:sldId id="277" r:id="rId7"/>
    <p:sldId id="278" r:id="rId8"/>
    <p:sldId id="256" r:id="rId9"/>
    <p:sldId id="280" r:id="rId10"/>
    <p:sldId id="282" r:id="rId11"/>
    <p:sldId id="281" r:id="rId12"/>
    <p:sldId id="283" r:id="rId13"/>
    <p:sldId id="284" r:id="rId14"/>
    <p:sldId id="287" r:id="rId15"/>
    <p:sldId id="288" r:id="rId16"/>
    <p:sldId id="286" r:id="rId17"/>
    <p:sldId id="285" r:id="rId18"/>
    <p:sldId id="276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7949" autoAdjust="0"/>
  </p:normalViewPr>
  <p:slideViewPr>
    <p:cSldViewPr snapToGrid="0" showGuides="1">
      <p:cViewPr>
        <p:scale>
          <a:sx n="100" d="100"/>
          <a:sy n="100" d="100"/>
        </p:scale>
        <p:origin x="672" y="11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40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BF404C6-F3CC-4383-8FBC-3F7F856D112C}" type="datetime1">
              <a:rPr lang="ru-RU" smtClean="0"/>
              <a:t>31.01.2023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8A1656-FDB1-442A-B22F-67D2FDA9ED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7850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3AFD-DFF1-40C5-A030-1B2F2E9C0365}" type="datetime1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8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49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162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612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340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22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8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85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4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71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59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98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AE61224-6208-4388-840A-2A613B842650}"/>
              </a:ext>
            </a:extLst>
          </p:cNvPr>
          <p:cNvGrpSpPr/>
          <p:nvPr userDrawn="1"/>
        </p:nvGrpSpPr>
        <p:grpSpPr>
          <a:xfrm>
            <a:off x="-1871180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9C262CDC-D38F-428C-A15E-DDD5A48CA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CA70729-6AED-407B-8058-1348C4E2E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Графический объект 18" descr="Конверт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Графический объект 19" descr="Сеть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n-US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Заголовок 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" noProof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Заголовок 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Заголовок 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 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4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равн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4B3A73-9DD3-4028-87DB-C033F5E3B44F}" type="datetime1">
              <a:rPr lang="ru-RU" noProof="0" smtClean="0"/>
              <a:t>31.01.2023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71" y="85607"/>
            <a:ext cx="2981325" cy="1285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5075" y="1371482"/>
            <a:ext cx="5734050" cy="2090808"/>
          </a:xfrm>
        </p:spPr>
        <p:txBody>
          <a:bodyPr rtlCol="0"/>
          <a:lstStyle/>
          <a:p>
            <a:r>
              <a:rPr lang="ru-RU" sz="4400" dirty="0"/>
              <a:t>НАСТАВНИК, ВДОХНОВЛЯЮЩИЙ К УСПЕХУ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750" y="4746696"/>
            <a:ext cx="5143500" cy="1577904"/>
          </a:xfrm>
        </p:spPr>
        <p:txBody>
          <a:bodyPr rtlCol="0"/>
          <a:lstStyle/>
          <a:p>
            <a:pPr algn="ctr" rtl="0"/>
            <a:r>
              <a:rPr lang="ru-RU" dirty="0" smtClean="0"/>
              <a:t>Абджемелов Ролан Фикретович</a:t>
            </a:r>
          </a:p>
          <a:p>
            <a:pPr algn="ctr" rtl="0"/>
            <a:r>
              <a:rPr lang="ru-RU" dirty="0" smtClean="0"/>
              <a:t>Учитель математики и информатики, победитель регионально этапа всероссийского конкурса «Учитель года» 2022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r="21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212" y="883225"/>
            <a:ext cx="5203769" cy="3902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6608" y="883225"/>
            <a:ext cx="5203769" cy="39028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87958" y="5743001"/>
            <a:ext cx="2961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64646"/>
                </a:solidFill>
                <a:latin typeface="Roboto" panose="02000000000000000000" pitchFamily="2" charset="0"/>
              </a:rPr>
              <a:t>Илья Сергеевич </a:t>
            </a:r>
            <a:r>
              <a:rPr lang="ru-RU" dirty="0" smtClean="0">
                <a:solidFill>
                  <a:srgbClr val="464646"/>
                </a:solidFill>
                <a:latin typeface="Roboto" panose="02000000000000000000" pitchFamily="2" charset="0"/>
              </a:rPr>
              <a:t>Демаков</a:t>
            </a:r>
          </a:p>
          <a:p>
            <a:pPr algn="ctr"/>
            <a:r>
              <a:rPr lang="ru-RU" dirty="0" smtClean="0">
                <a:solidFill>
                  <a:srgbClr val="464646"/>
                </a:solidFill>
                <a:latin typeface="Roboto" panose="02000000000000000000" pitchFamily="2" charset="0"/>
              </a:rPr>
              <a:t>2017г.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3606" y="5698341"/>
            <a:ext cx="3768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464646"/>
                </a:solidFill>
                <a:latin typeface="Roboto" panose="02000000000000000000" pitchFamily="2" charset="0"/>
              </a:rPr>
              <a:t>Костылева Екатерина </a:t>
            </a:r>
            <a:r>
              <a:rPr lang="ru-RU" dirty="0" smtClean="0">
                <a:solidFill>
                  <a:srgbClr val="464646"/>
                </a:solidFill>
                <a:latin typeface="Roboto" panose="02000000000000000000" pitchFamily="2" charset="0"/>
              </a:rPr>
              <a:t>Сергеевна</a:t>
            </a:r>
          </a:p>
          <a:p>
            <a:pPr algn="ctr"/>
            <a:r>
              <a:rPr lang="ru-RU" dirty="0" smtClean="0">
                <a:solidFill>
                  <a:srgbClr val="464646"/>
                </a:solidFill>
                <a:latin typeface="Roboto" panose="02000000000000000000" pitchFamily="2" charset="0"/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34614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51483" y="5698341"/>
            <a:ext cx="415851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464646"/>
                </a:solidFill>
                <a:latin typeface="Roboto" panose="02000000000000000000" pitchFamily="2" charset="0"/>
              </a:rPr>
              <a:t>Шалва Александрович </a:t>
            </a:r>
            <a:r>
              <a:rPr lang="ru-RU" dirty="0" smtClean="0">
                <a:solidFill>
                  <a:srgbClr val="464646"/>
                </a:solidFill>
                <a:latin typeface="Roboto" panose="02000000000000000000" pitchFamily="2" charset="0"/>
              </a:rPr>
              <a:t>Амонашвили</a:t>
            </a:r>
          </a:p>
          <a:p>
            <a:pPr algn="ctr"/>
            <a:r>
              <a:rPr lang="ru-RU" sz="1400" dirty="0" smtClean="0">
                <a:solidFill>
                  <a:srgbClr val="464646"/>
                </a:solidFill>
                <a:latin typeface="Roboto" panose="02000000000000000000" pitchFamily="2" charset="0"/>
              </a:rPr>
              <a:t>Кандидат </a:t>
            </a:r>
            <a:r>
              <a:rPr lang="ru-RU" sz="1400" dirty="0">
                <a:solidFill>
                  <a:srgbClr val="464646"/>
                </a:solidFill>
                <a:latin typeface="Roboto" panose="02000000000000000000" pitchFamily="2" charset="0"/>
              </a:rPr>
              <a:t>педагогических наук (1960</a:t>
            </a:r>
            <a:r>
              <a:rPr lang="ru-RU" sz="1400" dirty="0" smtClean="0">
                <a:solidFill>
                  <a:srgbClr val="464646"/>
                </a:solidFill>
                <a:latin typeface="Roboto" panose="02000000000000000000" pitchFamily="2" charset="0"/>
              </a:rPr>
              <a:t>),</a:t>
            </a:r>
          </a:p>
          <a:p>
            <a:pPr algn="ctr"/>
            <a:r>
              <a:rPr lang="ru-RU" sz="1400" dirty="0" smtClean="0">
                <a:solidFill>
                  <a:srgbClr val="464646"/>
                </a:solidFill>
                <a:latin typeface="Roboto" panose="02000000000000000000" pitchFamily="2" charset="0"/>
              </a:rPr>
              <a:t>доктор </a:t>
            </a:r>
            <a:r>
              <a:rPr lang="ru-RU" sz="1400" dirty="0">
                <a:solidFill>
                  <a:srgbClr val="464646"/>
                </a:solidFill>
                <a:latin typeface="Roboto" panose="02000000000000000000" pitchFamily="2" charset="0"/>
              </a:rPr>
              <a:t>психологических </a:t>
            </a:r>
            <a:r>
              <a:rPr lang="ru-RU" sz="1400" dirty="0" smtClean="0">
                <a:solidFill>
                  <a:srgbClr val="464646"/>
                </a:solidFill>
                <a:latin typeface="Roboto" panose="02000000000000000000" pitchFamily="2" charset="0"/>
              </a:rPr>
              <a:t>наук.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63606" y="5698341"/>
            <a:ext cx="358944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464646"/>
                </a:solidFill>
                <a:latin typeface="Roboto" panose="02000000000000000000" pitchFamily="2" charset="0"/>
              </a:rPr>
              <a:t>Виктор Антонович </a:t>
            </a:r>
            <a:r>
              <a:rPr lang="ru-RU" dirty="0" smtClean="0">
                <a:solidFill>
                  <a:srgbClr val="464646"/>
                </a:solidFill>
                <a:latin typeface="Roboto" panose="02000000000000000000" pitchFamily="2" charset="0"/>
              </a:rPr>
              <a:t>Садовничий</a:t>
            </a:r>
            <a:endParaRPr lang="ru-RU" dirty="0">
              <a:solidFill>
                <a:srgbClr val="464646"/>
              </a:solidFill>
              <a:latin typeface="Roboto" panose="02000000000000000000" pitchFamily="2" charset="0"/>
            </a:endParaRPr>
          </a:p>
          <a:p>
            <a:pPr algn="ctr"/>
            <a:r>
              <a:rPr lang="ru-RU" sz="1400" dirty="0" smtClean="0">
                <a:solidFill>
                  <a:srgbClr val="464646"/>
                </a:solidFill>
                <a:latin typeface="Roboto" panose="02000000000000000000" pitchFamily="2" charset="0"/>
              </a:rPr>
              <a:t>Ректор </a:t>
            </a:r>
            <a:r>
              <a:rPr lang="ru-RU" sz="1400" dirty="0">
                <a:solidFill>
                  <a:srgbClr val="464646"/>
                </a:solidFill>
                <a:latin typeface="Roboto" panose="02000000000000000000" pitchFamily="2" charset="0"/>
              </a:rPr>
              <a:t>Московского государственного </a:t>
            </a:r>
            <a:endParaRPr lang="ru-RU" sz="1400" dirty="0" smtClean="0">
              <a:solidFill>
                <a:srgbClr val="464646"/>
              </a:solidFill>
              <a:latin typeface="Roboto" panose="02000000000000000000" pitchFamily="2" charset="0"/>
            </a:endParaRPr>
          </a:p>
          <a:p>
            <a:pPr algn="ctr"/>
            <a:r>
              <a:rPr lang="ru-RU" sz="1400" dirty="0" smtClean="0">
                <a:solidFill>
                  <a:srgbClr val="464646"/>
                </a:solidFill>
                <a:latin typeface="Roboto" panose="02000000000000000000" pitchFamily="2" charset="0"/>
              </a:rPr>
              <a:t>университета </a:t>
            </a:r>
            <a:r>
              <a:rPr lang="ru-RU" sz="1400" dirty="0">
                <a:solidFill>
                  <a:srgbClr val="464646"/>
                </a:solidFill>
                <a:latin typeface="Roboto" panose="02000000000000000000" pitchFamily="2" charset="0"/>
              </a:rPr>
              <a:t>имени М. В. Ломоносова.</a:t>
            </a:r>
            <a:endParaRPr lang="ru-RU" sz="1400" dirty="0" smtClean="0">
              <a:solidFill>
                <a:srgbClr val="464646"/>
              </a:solidFill>
              <a:latin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/>
          <a:stretch/>
        </p:blipFill>
        <p:spPr>
          <a:xfrm rot="5400000">
            <a:off x="6358207" y="939514"/>
            <a:ext cx="5352103" cy="4165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4749" b="5736"/>
          <a:stretch/>
        </p:blipFill>
        <p:spPr>
          <a:xfrm rot="5400000">
            <a:off x="384253" y="945979"/>
            <a:ext cx="5348149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5879" y="1081388"/>
            <a:ext cx="6356250" cy="47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6" y="561394"/>
            <a:ext cx="10176424" cy="57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pic>
        <p:nvPicPr>
          <p:cNvPr id="4" name="IMG_20221026_185223_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5242" y="29022"/>
            <a:ext cx="3821546" cy="679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Городской пейзаж">
            <a:extLst>
              <a:ext uri="{FF2B5EF4-FFF2-40B4-BE49-F238E27FC236}">
                <a16:creationId xmlns:a16="http://schemas.microsoft.com/office/drawing/2014/main" id="{63493B9E-F6F8-4C0F-9706-CA547A8B2B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764" y="3158641"/>
            <a:ext cx="5011410" cy="921807"/>
          </a:xfrm>
        </p:spPr>
        <p:txBody>
          <a:bodyPr rtlCol="0"/>
          <a:lstStyle/>
          <a:p>
            <a:pPr rtl="0"/>
            <a:r>
              <a:rPr lang="ru-RU"/>
              <a:t>Спасибо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725" y="252412"/>
            <a:ext cx="3067050" cy="1095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5" y="3158641"/>
            <a:ext cx="5057776" cy="22929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59762" y="2326882"/>
            <a:ext cx="46974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i="1" cap="all" dirty="0" smtClean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Спасибо </a:t>
            </a:r>
          </a:p>
          <a:p>
            <a:pPr algn="ctr"/>
            <a:r>
              <a:rPr lang="ru-RU" sz="5400" i="1" cap="all" dirty="0" smtClean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За </a:t>
            </a:r>
          </a:p>
          <a:p>
            <a:pPr algn="ctr"/>
            <a:r>
              <a:rPr lang="ru-RU" sz="5400" i="1" cap="all" dirty="0" smtClean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внимание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2030"/>
            <a:ext cx="2248429" cy="9697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39225" cy="68570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3587" b="8883"/>
          <a:stretch/>
        </p:blipFill>
        <p:spPr>
          <a:xfrm>
            <a:off x="9277350" y="1323975"/>
            <a:ext cx="267652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943350"/>
            <a:ext cx="8134350" cy="55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571" y="85607"/>
            <a:ext cx="2981325" cy="1285875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95450" y="1371482"/>
            <a:ext cx="9429750" cy="3809999"/>
          </a:xfrm>
        </p:spPr>
        <p:txBody>
          <a:bodyPr/>
          <a:lstStyle/>
          <a:p>
            <a:r>
              <a:rPr lang="ru-RU" sz="4400" b="0" i="1" dirty="0"/>
              <a:t>Если у вас никогда не было собственного учителя, которому хочется хоть в чем-то подражать, которого вы очень любите и уважаете, то стать педагогом будет </a:t>
            </a:r>
            <a:r>
              <a:rPr lang="ru-RU" sz="4400" b="0" i="1" dirty="0" smtClean="0"/>
              <a:t>непросто.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19425" y="2493558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i="1" cap="all" dirty="0" smtClean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НАСТАВНИК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704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943350"/>
            <a:ext cx="8134350" cy="55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571" y="85607"/>
            <a:ext cx="2981325" cy="12858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8762" y="1448812"/>
            <a:ext cx="10148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i="1" cap="all" dirty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Критик </a:t>
            </a:r>
            <a:endParaRPr lang="ru-RU" sz="9600" i="1" cap="all" dirty="0" smtClean="0">
              <a:solidFill>
                <a:prstClr val="white"/>
              </a:solidFill>
              <a:latin typeface="Corbel"/>
              <a:ea typeface="+mj-ea"/>
              <a:cs typeface="+mj-cs"/>
            </a:endParaRPr>
          </a:p>
          <a:p>
            <a:r>
              <a:rPr lang="ru-RU" sz="9600" i="1" cap="all" dirty="0" smtClean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				  или </a:t>
            </a:r>
          </a:p>
          <a:p>
            <a:r>
              <a:rPr lang="ru-RU" sz="9600" i="1" cap="all" dirty="0" smtClean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							друг</a:t>
            </a:r>
            <a:r>
              <a:rPr lang="ru-RU" sz="9600" i="1" cap="all" dirty="0">
                <a:solidFill>
                  <a:prstClr val="white"/>
                </a:solidFill>
                <a:latin typeface="Corbel"/>
                <a:ea typeface="+mj-ea"/>
                <a:cs typeface="+mj-cs"/>
              </a:rPr>
              <a:t>?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135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788" y="113271"/>
            <a:ext cx="4541837" cy="920336"/>
          </a:xfrm>
        </p:spPr>
        <p:txBody>
          <a:bodyPr rtlCol="0"/>
          <a:lstStyle/>
          <a:p>
            <a:pPr rtl="0"/>
            <a:r>
              <a:rPr lang="ru-RU" sz="5400" dirty="0" smtClean="0"/>
              <a:t>НАСТАВНИКИ</a:t>
            </a:r>
            <a:endParaRPr lang="ru-RU" sz="5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5" t="13611" r="23552" b="54722"/>
          <a:stretch/>
        </p:blipFill>
        <p:spPr>
          <a:xfrm>
            <a:off x="439738" y="1547957"/>
            <a:ext cx="3067050" cy="3928581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4011613" y="1547957"/>
            <a:ext cx="6742112" cy="311924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err="1" smtClean="0"/>
              <a:t>Яльчи</a:t>
            </a:r>
            <a:r>
              <a:rPr lang="ru-RU" sz="5400" dirty="0" smtClean="0"/>
              <a:t> </a:t>
            </a:r>
            <a:r>
              <a:rPr lang="ru-RU" sz="5400" dirty="0" err="1" smtClean="0"/>
              <a:t>кимал</a:t>
            </a:r>
            <a:r>
              <a:rPr lang="ru-RU" sz="5400" dirty="0" smtClean="0"/>
              <a:t> </a:t>
            </a:r>
            <a:r>
              <a:rPr lang="ru-RU" sz="5400" dirty="0" err="1" smtClean="0"/>
              <a:t>ибрагимович</a:t>
            </a:r>
            <a:endParaRPr lang="ru-RU" sz="5400" dirty="0" smtClean="0"/>
          </a:p>
          <a:p>
            <a:endParaRPr lang="ru-RU" sz="5400" dirty="0" smtClean="0"/>
          </a:p>
          <a:p>
            <a:r>
              <a:rPr lang="ru-RU" sz="2800" i="1" dirty="0" smtClean="0"/>
              <a:t>Учитель математики и информатики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38" y="5894417"/>
            <a:ext cx="2486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788" y="113271"/>
            <a:ext cx="4541837" cy="920336"/>
          </a:xfrm>
        </p:spPr>
        <p:txBody>
          <a:bodyPr rtlCol="0"/>
          <a:lstStyle/>
          <a:p>
            <a:pPr rtl="0"/>
            <a:r>
              <a:rPr lang="ru-RU" sz="5400" dirty="0" smtClean="0"/>
              <a:t>НАСТАВНИКИ</a:t>
            </a:r>
            <a:endParaRPr lang="ru-RU" sz="5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4259263" y="1764213"/>
            <a:ext cx="6742112" cy="31524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/>
              <a:t>Мельничук лилия </a:t>
            </a:r>
            <a:r>
              <a:rPr lang="ru-RU" sz="5400" dirty="0" err="1" smtClean="0"/>
              <a:t>иснединовна</a:t>
            </a:r>
            <a:endParaRPr lang="ru-RU" sz="5400" dirty="0" smtClean="0"/>
          </a:p>
          <a:p>
            <a:endParaRPr lang="ru-RU" sz="5400" dirty="0" smtClean="0"/>
          </a:p>
          <a:p>
            <a:r>
              <a:rPr lang="ru-RU" sz="2800" i="1" dirty="0" smtClean="0"/>
              <a:t>Учитель математики и информатики</a:t>
            </a:r>
            <a:endParaRPr lang="ru-RU" sz="2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11875" r="12031"/>
          <a:stretch/>
        </p:blipFill>
        <p:spPr>
          <a:xfrm>
            <a:off x="114300" y="1764213"/>
            <a:ext cx="3819525" cy="347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54" y="5969355"/>
            <a:ext cx="2486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05" y="211465"/>
            <a:ext cx="4541837" cy="920336"/>
          </a:xfrm>
        </p:spPr>
        <p:txBody>
          <a:bodyPr rtlCol="0"/>
          <a:lstStyle/>
          <a:p>
            <a:pPr rtl="0"/>
            <a:r>
              <a:rPr lang="ru-RU" sz="5400" dirty="0" smtClean="0"/>
              <a:t>НАСТАВНИКИ</a:t>
            </a:r>
            <a:endParaRPr lang="ru-RU" sz="5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8" y="1131801"/>
            <a:ext cx="10534650" cy="1143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168" y="2352502"/>
            <a:ext cx="5258380" cy="4103237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723898" y="2352502"/>
            <a:ext cx="5066939" cy="33756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/>
              <a:t>дополнительная профессиональная программа </a:t>
            </a:r>
            <a:r>
              <a:rPr lang="ru-RU" sz="3000" dirty="0"/>
              <a:t>повышения </a:t>
            </a:r>
            <a:r>
              <a:rPr lang="ru-RU" sz="3000" dirty="0" smtClean="0"/>
              <a:t>квалификации «</a:t>
            </a:r>
            <a:r>
              <a:rPr lang="ru-RU" sz="3000" dirty="0"/>
              <a:t>П</a:t>
            </a:r>
            <a:r>
              <a:rPr lang="ru-RU" sz="3000" dirty="0" smtClean="0"/>
              <a:t>одготовка </a:t>
            </a:r>
            <a:r>
              <a:rPr lang="ru-RU" sz="3000" dirty="0"/>
              <a:t>педагогов к участию в конкурсах профессионального </a:t>
            </a:r>
            <a:r>
              <a:rPr lang="ru-RU" sz="3000" dirty="0" smtClean="0"/>
              <a:t>мастерства»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04492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05" y="211465"/>
            <a:ext cx="4541837" cy="920336"/>
          </a:xfrm>
        </p:spPr>
        <p:txBody>
          <a:bodyPr rtlCol="0"/>
          <a:lstStyle/>
          <a:p>
            <a:pPr rtl="0"/>
            <a:r>
              <a:rPr lang="ru-RU" sz="5400" dirty="0" smtClean="0"/>
              <a:t>НАСТАВНИКИ</a:t>
            </a:r>
            <a:endParaRPr lang="ru-RU" sz="5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8" y="1131801"/>
            <a:ext cx="10534650" cy="1143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72" y="5927667"/>
            <a:ext cx="2486025" cy="838200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4243100" y="2423853"/>
            <a:ext cx="7015448" cy="333506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КОРЧИНСКАЯ </a:t>
            </a: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</a:p>
          <a:p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ВАДИМОВНА</a:t>
            </a:r>
          </a:p>
          <a:p>
            <a:pPr algn="just">
              <a:lnSpc>
                <a:spcPct val="150000"/>
              </a:lnSpc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центра непрерывного повышения профессионального мастерства педагогических работников ГБОУ ДПО РК КРИППО, участник заключительного этапа всероссийского конкурса «Учитель года России» в 2018 году, член Предметного жюри заключительного этапа Всероссийского конкурса «Учитель года России»</a:t>
            </a:r>
          </a:p>
        </p:txBody>
      </p:sp>
      <p:pic>
        <p:nvPicPr>
          <p:cNvPr id="1026" name="Picture 2" descr="https://sun9-east.userapi.com/sun9-27/s/v1/if1/6Oq7GwTJuW-1RsdEQ3K5-J7mp-ABfz6hyqRm3GK_nncpDaoNld0vEwsfLaiI0W4enSTshkYd.jpg?size=1431x2160&amp;quality=96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59" y="2423853"/>
            <a:ext cx="2598930" cy="39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38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2_TF34076243" id="{94C2722F-8848-4209-9C4C-09427914FB00}" vid="{8B6D946A-4E88-4114-B5AD-CF66231E8EA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19797F-2510-4681-A59B-FCD8F3733FE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синими сферами</Template>
  <TotalTime>0</TotalTime>
  <Words>170</Words>
  <Application>Microsoft Office PowerPoint</Application>
  <PresentationFormat>Широкоэкранный</PresentationFormat>
  <Paragraphs>63</Paragraphs>
  <Slides>15</Slides>
  <Notes>15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Roboto</vt:lpstr>
      <vt:lpstr>Times New Roman</vt:lpstr>
      <vt:lpstr>Тема Office</vt:lpstr>
      <vt:lpstr>НАСТАВНИК, ВДОХНОВЛЯЮЩИЙ К УСПЕХУ</vt:lpstr>
      <vt:lpstr>Презентация PowerPoint</vt:lpstr>
      <vt:lpstr>Если у вас никогда не было собственного учителя, которому хочется хоть в чем-то подражать, которого вы очень любите и уважаете, то стать педагогом будет непросто.</vt:lpstr>
      <vt:lpstr>Презентация PowerPoint</vt:lpstr>
      <vt:lpstr>НАСТАВНИКИ</vt:lpstr>
      <vt:lpstr>НАСТАВНИКИ</vt:lpstr>
      <vt:lpstr>Презентация PowerPoint</vt:lpstr>
      <vt:lpstr>НАСТАВНИКИ</vt:lpstr>
      <vt:lpstr>НАСТАВНИКИ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2023-01-24T12:42:05Z</dcterms:created>
  <dcterms:modified xsi:type="dcterms:W3CDTF">2023-01-30T21:44:47Z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