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10/26/2022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ru-RU" smtClean="0"/>
              <a:t>Вставка рисунка</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10/26/2022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10/26/2022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10/26/2022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10/26/2022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dirty="0"/>
              <a:t>10/26/2022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dirty="0"/>
              <a:t>10/26/2022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dirty="0"/>
              <a:t>10/26/2022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41410" y="3073397"/>
            <a:ext cx="4878391"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3073397"/>
            <a:ext cx="4875210"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10/26/2022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10/26/2022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10/26/2022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vk.com/teacherofrussia" TargetMode="External"/><Relationship Id="rId3" Type="http://schemas.openxmlformats.org/officeDocument/2006/relationships/hyperlink" Target="https://vk.com/clubkonkyrsi_i_olimpiadi" TargetMode="External"/><Relationship Id="rId7" Type="http://schemas.openxmlformats.org/officeDocument/2006/relationships/hyperlink" Target="https://teacherofrussia.ru/" TargetMode="External"/><Relationship Id="rId2" Type="http://schemas.openxmlformats.org/officeDocument/2006/relationships/hyperlink" Target="https://krippo.ru/index.php/olimpiadu-i-konkyrsu" TargetMode="External"/><Relationship Id="rId1" Type="http://schemas.openxmlformats.org/officeDocument/2006/relationships/slideLayout" Target="../slideLayouts/slideLayout2.xml"/><Relationship Id="rId6" Type="http://schemas.openxmlformats.org/officeDocument/2006/relationships/hyperlink" Target="https://zdorobr.org/" TargetMode="External"/><Relationship Id="rId5" Type="http://schemas.openxmlformats.org/officeDocument/2006/relationships/hyperlink" Target="https://schools.org.ru/peddebut" TargetMode="External"/><Relationship Id="rId4" Type="http://schemas.openxmlformats.org/officeDocument/2006/relationships/hyperlink" Target="https://vk.com/gim161768565?sel=c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76424" y="748145"/>
            <a:ext cx="8791575" cy="839586"/>
          </a:xfrm>
        </p:spPr>
        <p:txBody>
          <a:bodyPr>
            <a:normAutofit/>
          </a:bodyPr>
          <a:lstStyle/>
          <a:p>
            <a:pPr algn="ctr"/>
            <a:r>
              <a:rPr lang="ru-RU" dirty="0" smtClean="0">
                <a:solidFill>
                  <a:schemeClr val="accent4">
                    <a:lumMod val="75000"/>
                  </a:schemeClr>
                </a:solidFill>
              </a:rPr>
              <a:t>Педагогический дебют</a:t>
            </a:r>
            <a:endParaRPr lang="ru-RU" dirty="0">
              <a:solidFill>
                <a:schemeClr val="accent4">
                  <a:lumMod val="75000"/>
                </a:schemeClr>
              </a:solidFill>
            </a:endParaRPr>
          </a:p>
        </p:txBody>
      </p:sp>
      <p:sp>
        <p:nvSpPr>
          <p:cNvPr id="3" name="Подзаголовок 2"/>
          <p:cNvSpPr>
            <a:spLocks noGrp="1"/>
          </p:cNvSpPr>
          <p:nvPr>
            <p:ph type="subTitle" idx="1"/>
          </p:nvPr>
        </p:nvSpPr>
        <p:spPr>
          <a:xfrm>
            <a:off x="1876424" y="1704109"/>
            <a:ext cx="8791575" cy="3553691"/>
          </a:xfrm>
        </p:spPr>
        <p:txBody>
          <a:bodyPr>
            <a:normAutofit fontScale="77500" lnSpcReduction="20000"/>
          </a:bodyPr>
          <a:lstStyle/>
          <a:p>
            <a:pPr lvl="1"/>
            <a:r>
              <a:rPr lang="ru-RU" dirty="0"/>
              <a:t>Конкурс проводится по следующим номинациям:</a:t>
            </a:r>
            <a:endParaRPr lang="ru-RU" sz="1600" dirty="0"/>
          </a:p>
          <a:p>
            <a:pPr lvl="0"/>
            <a:r>
              <a:rPr lang="ru-RU" dirty="0"/>
              <a:t>«Молодые учителя»;</a:t>
            </a:r>
            <a:endParaRPr lang="ru-RU" sz="1600" dirty="0"/>
          </a:p>
          <a:p>
            <a:pPr lvl="0"/>
            <a:r>
              <a:rPr lang="ru-RU" dirty="0"/>
              <a:t>«Молодые педагоги-психологи»;</a:t>
            </a:r>
            <a:endParaRPr lang="ru-RU" sz="1600" dirty="0"/>
          </a:p>
          <a:p>
            <a:pPr lvl="0"/>
            <a:r>
              <a:rPr lang="ru-RU" dirty="0"/>
              <a:t>«Молодые воспитатели дошкольных образовательных организаций»;</a:t>
            </a:r>
            <a:endParaRPr lang="ru-RU" sz="1600" dirty="0"/>
          </a:p>
          <a:p>
            <a:pPr lvl="0"/>
            <a:r>
              <a:rPr lang="ru-RU" dirty="0"/>
              <a:t>«Молодые классные руководители»;</a:t>
            </a:r>
            <a:endParaRPr lang="ru-RU" sz="1600" dirty="0"/>
          </a:p>
          <a:p>
            <a:pPr lvl="0"/>
            <a:r>
              <a:rPr lang="ru-RU" dirty="0"/>
              <a:t>«Молодые педагоги дополнительного образования»;</a:t>
            </a:r>
            <a:endParaRPr lang="ru-RU" sz="1600" dirty="0"/>
          </a:p>
          <a:p>
            <a:pPr lvl="0"/>
            <a:r>
              <a:rPr lang="ru-RU" dirty="0"/>
              <a:t>«Молодые управленцы»;</a:t>
            </a:r>
            <a:endParaRPr lang="ru-RU" sz="1600" dirty="0"/>
          </a:p>
          <a:p>
            <a:pPr lvl="0"/>
            <a:r>
              <a:rPr lang="ru-RU" dirty="0"/>
              <a:t>«Молодые руководители дошкольных образовательных</a:t>
            </a:r>
            <a:br>
              <a:rPr lang="ru-RU" dirty="0"/>
            </a:br>
            <a:r>
              <a:rPr lang="ru-RU" dirty="0"/>
              <a:t>организаций»;</a:t>
            </a:r>
            <a:endParaRPr lang="ru-RU" sz="1600" dirty="0"/>
          </a:p>
          <a:p>
            <a:pPr lvl="0"/>
            <a:r>
              <a:rPr lang="ru-RU" dirty="0"/>
              <a:t>«Педагог-наставник». </a:t>
            </a:r>
            <a:endParaRPr lang="ru-RU" sz="1600" dirty="0"/>
          </a:p>
          <a:p>
            <a:endParaRPr lang="ru-RU" dirty="0"/>
          </a:p>
        </p:txBody>
      </p:sp>
    </p:spTree>
    <p:extLst>
      <p:ext uri="{BB962C8B-B14F-4D97-AF65-F5344CB8AC3E}">
        <p14:creationId xmlns:p14="http://schemas.microsoft.com/office/powerpoint/2010/main" val="99889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Сроки проведения республиканского этапа</a:t>
            </a:r>
            <a:endParaRPr lang="ru-RU" dirty="0"/>
          </a:p>
        </p:txBody>
      </p:sp>
      <p:sp>
        <p:nvSpPr>
          <p:cNvPr id="3" name="Объект 2"/>
          <p:cNvSpPr>
            <a:spLocks noGrp="1"/>
          </p:cNvSpPr>
          <p:nvPr>
            <p:ph idx="1"/>
          </p:nvPr>
        </p:nvSpPr>
        <p:spPr/>
        <p:txBody>
          <a:bodyPr/>
          <a:lstStyle/>
          <a:p>
            <a:pPr indent="0" algn="just">
              <a:spcAft>
                <a:spcPts val="0"/>
              </a:spcAft>
              <a:buNone/>
            </a:pPr>
            <a:r>
              <a:rPr lang="ru-RU" dirty="0">
                <a:solidFill>
                  <a:schemeClr val="bg1"/>
                </a:solidFill>
                <a:latin typeface="Times New Roman" panose="02020603050405020304" pitchFamily="18" charset="0"/>
                <a:ea typeface="Calibri" panose="020F0502020204030204" pitchFamily="34" charset="0"/>
              </a:rPr>
              <a:t>Конкурс проводится в </a:t>
            </a:r>
            <a:r>
              <a:rPr lang="ru-RU" dirty="0" smtClean="0">
                <a:solidFill>
                  <a:schemeClr val="bg1"/>
                </a:solidFill>
                <a:latin typeface="Times New Roman" panose="02020603050405020304" pitchFamily="18" charset="0"/>
                <a:ea typeface="Calibri" panose="020F0502020204030204" pitchFamily="34" charset="0"/>
              </a:rPr>
              <a:t>феврале-июне</a:t>
            </a:r>
            <a:endParaRPr lang="ru-RU" sz="2000" dirty="0">
              <a:solidFill>
                <a:schemeClr val="bg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78011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solidFill>
                  <a:schemeClr val="accent4">
                    <a:lumMod val="75000"/>
                  </a:schemeClr>
                </a:solidFill>
              </a:rPr>
              <a:t>Информационное сопровождение</a:t>
            </a:r>
            <a:endParaRPr lang="ru-RU" dirty="0">
              <a:solidFill>
                <a:schemeClr val="accent4">
                  <a:lumMod val="75000"/>
                </a:schemeClr>
              </a:solidFill>
            </a:endParaRPr>
          </a:p>
        </p:txBody>
      </p:sp>
      <p:sp>
        <p:nvSpPr>
          <p:cNvPr id="3" name="Объект 2"/>
          <p:cNvSpPr>
            <a:spLocks noGrp="1"/>
          </p:cNvSpPr>
          <p:nvPr>
            <p:ph idx="1"/>
          </p:nvPr>
        </p:nvSpPr>
        <p:spPr>
          <a:xfrm>
            <a:off x="1141412" y="2249486"/>
            <a:ext cx="9905999" cy="4292629"/>
          </a:xfrm>
        </p:spPr>
        <p:txBody>
          <a:bodyPr/>
          <a:lstStyle/>
          <a:p>
            <a:r>
              <a:rPr lang="en-US" dirty="0">
                <a:hlinkClick r:id="rId2"/>
              </a:rPr>
              <a:t>https://</a:t>
            </a:r>
            <a:r>
              <a:rPr lang="en-US" dirty="0" smtClean="0">
                <a:hlinkClick r:id="rId2"/>
              </a:rPr>
              <a:t>krippo.ru/index.php/olimpiadu-i-konkyrsu</a:t>
            </a:r>
            <a:endParaRPr lang="en-US" dirty="0" smtClean="0"/>
          </a:p>
          <a:p>
            <a:r>
              <a:rPr lang="en-US" dirty="0">
                <a:hlinkClick r:id="rId3"/>
              </a:rPr>
              <a:t>https://</a:t>
            </a:r>
            <a:r>
              <a:rPr lang="en-US" dirty="0" smtClean="0">
                <a:hlinkClick r:id="rId3"/>
              </a:rPr>
              <a:t>vk.com/clubkonkyrsi_i_olimpiadi</a:t>
            </a:r>
            <a:endParaRPr lang="en-US" dirty="0" smtClean="0"/>
          </a:p>
          <a:p>
            <a:r>
              <a:rPr lang="en-US" dirty="0">
                <a:hlinkClick r:id="rId4"/>
              </a:rPr>
              <a:t>https://</a:t>
            </a:r>
            <a:r>
              <a:rPr lang="en-US" dirty="0" smtClean="0">
                <a:hlinkClick r:id="rId4"/>
              </a:rPr>
              <a:t>vk.com/gim161768565?sel=c2</a:t>
            </a:r>
            <a:endParaRPr lang="en-US" dirty="0" smtClean="0"/>
          </a:p>
          <a:p>
            <a:r>
              <a:rPr lang="en-US" dirty="0">
                <a:hlinkClick r:id="rId5"/>
              </a:rPr>
              <a:t>https://</a:t>
            </a:r>
            <a:r>
              <a:rPr lang="en-US" dirty="0" smtClean="0">
                <a:hlinkClick r:id="rId5"/>
              </a:rPr>
              <a:t>schools.org.ru/peddebut</a:t>
            </a:r>
            <a:endParaRPr lang="en-US" dirty="0" smtClean="0"/>
          </a:p>
          <a:p>
            <a:r>
              <a:rPr lang="en-US" dirty="0">
                <a:hlinkClick r:id="rId6"/>
              </a:rPr>
              <a:t>https://zdorobr.org</a:t>
            </a:r>
            <a:r>
              <a:rPr lang="en-US" dirty="0" smtClean="0">
                <a:hlinkClick r:id="rId6"/>
              </a:rPr>
              <a:t>/</a:t>
            </a:r>
            <a:endParaRPr lang="en-US" dirty="0" smtClean="0"/>
          </a:p>
          <a:p>
            <a:r>
              <a:rPr lang="en-US" dirty="0">
                <a:hlinkClick r:id="rId7"/>
              </a:rPr>
              <a:t>https://teacherofrussia.ru</a:t>
            </a:r>
            <a:r>
              <a:rPr lang="en-US" dirty="0" smtClean="0">
                <a:hlinkClick r:id="rId7"/>
              </a:rPr>
              <a:t>/</a:t>
            </a:r>
            <a:endParaRPr lang="en-US" dirty="0" smtClean="0"/>
          </a:p>
          <a:p>
            <a:r>
              <a:rPr lang="en-US" dirty="0">
                <a:hlinkClick r:id="rId8"/>
              </a:rPr>
              <a:t>https://</a:t>
            </a:r>
            <a:r>
              <a:rPr lang="en-US" dirty="0" smtClean="0">
                <a:hlinkClick r:id="rId8"/>
              </a:rPr>
              <a:t>vk.com/teacherofrussia</a:t>
            </a:r>
            <a:endParaRPr lang="en-US" dirty="0" smtClean="0"/>
          </a:p>
          <a:p>
            <a:endParaRPr lang="en-US" dirty="0" smtClean="0"/>
          </a:p>
          <a:p>
            <a:endParaRPr lang="ru-RU" dirty="0"/>
          </a:p>
        </p:txBody>
      </p:sp>
    </p:spTree>
    <p:extLst>
      <p:ext uri="{BB962C8B-B14F-4D97-AF65-F5344CB8AC3E}">
        <p14:creationId xmlns:p14="http://schemas.microsoft.com/office/powerpoint/2010/main" val="1767930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1" algn="l" rtl="0">
              <a:lnSpc>
                <a:spcPct val="90000"/>
              </a:lnSpc>
              <a:spcBef>
                <a:spcPct val="0"/>
              </a:spcBef>
            </a:pPr>
            <a:r>
              <a:rPr lang="ru-RU" dirty="0" smtClean="0"/>
              <a:t>В Конкурсе могут принимать участие:</a:t>
            </a:r>
            <a:r>
              <a:rPr lang="ru-RU" sz="1600" dirty="0" smtClean="0"/>
              <a:t/>
            </a:r>
            <a:br>
              <a:rPr lang="ru-RU" sz="1600" dirty="0" smtClean="0"/>
            </a:br>
            <a:endParaRPr lang="ru-RU" dirty="0"/>
          </a:p>
        </p:txBody>
      </p:sp>
      <p:sp>
        <p:nvSpPr>
          <p:cNvPr id="3" name="Объект 2"/>
          <p:cNvSpPr>
            <a:spLocks noGrp="1"/>
          </p:cNvSpPr>
          <p:nvPr>
            <p:ph idx="1"/>
          </p:nvPr>
        </p:nvSpPr>
        <p:spPr>
          <a:xfrm>
            <a:off x="1141412" y="1446415"/>
            <a:ext cx="9905999" cy="4946072"/>
          </a:xfrm>
        </p:spPr>
        <p:txBody>
          <a:bodyPr>
            <a:normAutofit fontScale="62500" lnSpcReduction="20000"/>
          </a:bodyPr>
          <a:lstStyle/>
          <a:p>
            <a:pPr lvl="0"/>
            <a:r>
              <a:rPr lang="ru-RU" dirty="0" smtClean="0"/>
              <a:t>в </a:t>
            </a:r>
            <a:r>
              <a:rPr lang="ru-RU" dirty="0"/>
              <a:t>номинациях </a:t>
            </a:r>
            <a:r>
              <a:rPr lang="ru-RU" dirty="0">
                <a:solidFill>
                  <a:srgbClr val="FF0000"/>
                </a:solidFill>
              </a:rPr>
              <a:t>«Молодые учителя», «Молодые педагоги-психологи», «Молодые воспитатели дошкольных образовательных организаций», «Молодые педагоги дополнительного образования»: </a:t>
            </a:r>
            <a:r>
              <a:rPr lang="ru-RU" dirty="0"/>
              <a:t>педагогические работники общеобразовательных, дошкольных образовательных организаций, организаций дополнительного образования, педагогический стаж которых по состоянию на 01 января </a:t>
            </a:r>
            <a:r>
              <a:rPr lang="ru-RU" dirty="0" smtClean="0"/>
              <a:t>… </a:t>
            </a:r>
            <a:r>
              <a:rPr lang="ru-RU" dirty="0"/>
              <a:t>года не превышает </a:t>
            </a:r>
            <a:r>
              <a:rPr lang="ru-RU" dirty="0">
                <a:solidFill>
                  <a:srgbClr val="FFFF00"/>
                </a:solidFill>
              </a:rPr>
              <a:t>пяти</a:t>
            </a:r>
            <a:r>
              <a:rPr lang="ru-RU" dirty="0"/>
              <a:t> лет;</a:t>
            </a:r>
            <a:endParaRPr lang="ru-RU" sz="1800" dirty="0"/>
          </a:p>
          <a:p>
            <a:pPr lvl="0"/>
            <a:r>
              <a:rPr lang="ru-RU" dirty="0"/>
              <a:t>в номинации </a:t>
            </a:r>
            <a:r>
              <a:rPr lang="ru-RU" dirty="0">
                <a:solidFill>
                  <a:srgbClr val="FF0000"/>
                </a:solidFill>
              </a:rPr>
              <a:t>«Молодые классные руководители»</a:t>
            </a:r>
            <a:r>
              <a:rPr lang="ru-RU" dirty="0"/>
              <a:t>: педагогические работники общеобразовательных организаций, педагогический стаж которых по состоянию на 01 января </a:t>
            </a:r>
            <a:r>
              <a:rPr lang="ru-RU" dirty="0" smtClean="0"/>
              <a:t>…. </a:t>
            </a:r>
            <a:r>
              <a:rPr lang="ru-RU" dirty="0"/>
              <a:t>года не превышает </a:t>
            </a:r>
            <a:r>
              <a:rPr lang="ru-RU" dirty="0">
                <a:solidFill>
                  <a:srgbClr val="FFFF00"/>
                </a:solidFill>
              </a:rPr>
              <a:t>трех</a:t>
            </a:r>
            <a:r>
              <a:rPr lang="ru-RU" dirty="0"/>
              <a:t> лет;</a:t>
            </a:r>
            <a:endParaRPr lang="ru-RU" sz="1800" dirty="0"/>
          </a:p>
          <a:p>
            <a:pPr lvl="0"/>
            <a:r>
              <a:rPr lang="ru-RU" dirty="0"/>
              <a:t>в номинации </a:t>
            </a:r>
            <a:r>
              <a:rPr lang="ru-RU" dirty="0">
                <a:solidFill>
                  <a:srgbClr val="FF0000"/>
                </a:solidFill>
              </a:rPr>
              <a:t>«Молодые управленцы»: </a:t>
            </a:r>
            <a:r>
              <a:rPr lang="ru-RU" dirty="0"/>
              <a:t>директора, заместители </a:t>
            </a:r>
            <a:br>
              <a:rPr lang="ru-RU" dirty="0"/>
            </a:br>
            <a:r>
              <a:rPr lang="ru-RU" dirty="0"/>
              <a:t>директоров общеобразовательных организаций и организаций дополнительного образования, управленческий стаж которых по состоянию на 01 января </a:t>
            </a:r>
            <a:r>
              <a:rPr lang="ru-RU" dirty="0" smtClean="0"/>
              <a:t>…. </a:t>
            </a:r>
            <a:r>
              <a:rPr lang="ru-RU" dirty="0"/>
              <a:t>года не превышает </a:t>
            </a:r>
            <a:r>
              <a:rPr lang="ru-RU" dirty="0">
                <a:solidFill>
                  <a:srgbClr val="FFFF00"/>
                </a:solidFill>
              </a:rPr>
              <a:t>трех</a:t>
            </a:r>
            <a:r>
              <a:rPr lang="ru-RU" dirty="0"/>
              <a:t> лет;</a:t>
            </a:r>
            <a:endParaRPr lang="ru-RU" sz="1800" dirty="0"/>
          </a:p>
          <a:p>
            <a:pPr lvl="0"/>
            <a:r>
              <a:rPr lang="ru-RU" dirty="0"/>
              <a:t>в номинации </a:t>
            </a:r>
            <a:r>
              <a:rPr lang="ru-RU" dirty="0">
                <a:solidFill>
                  <a:srgbClr val="FF0000"/>
                </a:solidFill>
              </a:rPr>
              <a:t>«Молодые руководители дошкольных образовательных организаций»</a:t>
            </a:r>
            <a:r>
              <a:rPr lang="ru-RU" dirty="0"/>
              <a:t>: заведующие, заместители заведующих, старшие воспитатели, руководители структурных подразделений дошкольных организаций, управленческий стаж которых по состоянию на 01 января </a:t>
            </a:r>
            <a:r>
              <a:rPr lang="ru-RU" dirty="0" smtClean="0"/>
              <a:t>… </a:t>
            </a:r>
            <a:r>
              <a:rPr lang="ru-RU" dirty="0"/>
              <a:t>года не превышает </a:t>
            </a:r>
            <a:r>
              <a:rPr lang="ru-RU" dirty="0">
                <a:solidFill>
                  <a:srgbClr val="FFFF00"/>
                </a:solidFill>
              </a:rPr>
              <a:t>трех</a:t>
            </a:r>
            <a:r>
              <a:rPr lang="ru-RU" dirty="0"/>
              <a:t> лет;</a:t>
            </a:r>
            <a:endParaRPr lang="ru-RU" sz="1800" dirty="0"/>
          </a:p>
          <a:p>
            <a:pPr lvl="0"/>
            <a:r>
              <a:rPr lang="ru-RU" dirty="0"/>
              <a:t>в номинации </a:t>
            </a:r>
            <a:r>
              <a:rPr lang="ru-RU" dirty="0">
                <a:solidFill>
                  <a:srgbClr val="FF0000"/>
                </a:solidFill>
              </a:rPr>
              <a:t>«Педагог-наставник»:</a:t>
            </a:r>
            <a:r>
              <a:rPr lang="ru-RU" dirty="0"/>
              <a:t> педагогические работники, методисты, заместители директоров, директора общеобразовательных организаций и организаций дошкольного и дополнительного образования, которые являются наставниками молодых педагогов, со стажем педагогической деятельности по состоянию на 01 января </a:t>
            </a:r>
            <a:r>
              <a:rPr lang="ru-RU" dirty="0" smtClean="0"/>
              <a:t>… </a:t>
            </a:r>
            <a:r>
              <a:rPr lang="ru-RU" dirty="0"/>
              <a:t>года не менее </a:t>
            </a:r>
            <a:r>
              <a:rPr lang="ru-RU" dirty="0">
                <a:solidFill>
                  <a:srgbClr val="FFFF00"/>
                </a:solidFill>
              </a:rPr>
              <a:t>семи</a:t>
            </a:r>
            <a:r>
              <a:rPr lang="ru-RU" dirty="0"/>
              <a:t> лет.</a:t>
            </a:r>
            <a:endParaRPr lang="ru-RU" sz="1800" dirty="0"/>
          </a:p>
          <a:p>
            <a:pPr lvl="1"/>
            <a:r>
              <a:rPr lang="ru-RU" dirty="0"/>
              <a:t>Возраст участников Конкурса не ограничивается.</a:t>
            </a:r>
            <a:endParaRPr lang="ru-RU" sz="1600" dirty="0"/>
          </a:p>
          <a:p>
            <a:endParaRPr lang="ru-RU" dirty="0"/>
          </a:p>
        </p:txBody>
      </p:sp>
    </p:spTree>
    <p:extLst>
      <p:ext uri="{BB962C8B-B14F-4D97-AF65-F5344CB8AC3E}">
        <p14:creationId xmlns:p14="http://schemas.microsoft.com/office/powerpoint/2010/main" val="1960460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Сроки проведения регионального этапа:</a:t>
            </a:r>
            <a:endParaRPr lang="ru-RU" dirty="0"/>
          </a:p>
        </p:txBody>
      </p:sp>
      <p:sp>
        <p:nvSpPr>
          <p:cNvPr id="3" name="Объект 2"/>
          <p:cNvSpPr>
            <a:spLocks noGrp="1"/>
          </p:cNvSpPr>
          <p:nvPr>
            <p:ph idx="1"/>
          </p:nvPr>
        </p:nvSpPr>
        <p:spPr/>
        <p:txBody>
          <a:bodyPr/>
          <a:lstStyle/>
          <a:p>
            <a:pPr indent="540385" algn="just"/>
            <a:r>
              <a:rPr lang="ru-RU" dirty="0">
                <a:solidFill>
                  <a:srgbClr val="000000"/>
                </a:solidFill>
              </a:rPr>
              <a:t>заочный – до 15 октября </a:t>
            </a:r>
            <a:r>
              <a:rPr lang="ru-RU" dirty="0" smtClean="0">
                <a:solidFill>
                  <a:srgbClr val="000000"/>
                </a:solidFill>
              </a:rPr>
              <a:t>текущего года</a:t>
            </a:r>
            <a:r>
              <a:rPr lang="ru-RU" dirty="0">
                <a:solidFill>
                  <a:srgbClr val="000000"/>
                </a:solidFill>
              </a:rPr>
              <a:t>; </a:t>
            </a:r>
            <a:endParaRPr lang="ru-RU" dirty="0"/>
          </a:p>
          <a:p>
            <a:pPr indent="540385" algn="just"/>
            <a:r>
              <a:rPr lang="ru-RU" dirty="0" smtClean="0">
                <a:solidFill>
                  <a:srgbClr val="000000"/>
                </a:solidFill>
              </a:rPr>
              <a:t>очный </a:t>
            </a:r>
            <a:r>
              <a:rPr lang="ru-RU" dirty="0">
                <a:solidFill>
                  <a:srgbClr val="000000"/>
                </a:solidFill>
              </a:rPr>
              <a:t>– до 30 ноября </a:t>
            </a:r>
            <a:r>
              <a:rPr lang="ru-RU" dirty="0" smtClean="0">
                <a:solidFill>
                  <a:srgbClr val="000000"/>
                </a:solidFill>
              </a:rPr>
              <a:t>текущего </a:t>
            </a:r>
            <a:r>
              <a:rPr lang="ru-RU" dirty="0">
                <a:solidFill>
                  <a:srgbClr val="000000"/>
                </a:solidFill>
              </a:rPr>
              <a:t>года.</a:t>
            </a:r>
            <a:endParaRPr lang="ru-RU" dirty="0"/>
          </a:p>
          <a:p>
            <a:endParaRPr lang="ru-RU" dirty="0"/>
          </a:p>
        </p:txBody>
      </p:sp>
    </p:spTree>
    <p:extLst>
      <p:ext uri="{BB962C8B-B14F-4D97-AF65-F5344CB8AC3E}">
        <p14:creationId xmlns:p14="http://schemas.microsoft.com/office/powerpoint/2010/main" val="3052704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solidFill>
                  <a:schemeClr val="accent4">
                    <a:lumMod val="75000"/>
                  </a:schemeClr>
                </a:solidFill>
              </a:rPr>
              <a:t>Учитель года </a:t>
            </a:r>
            <a:r>
              <a:rPr lang="ru-RU" dirty="0" err="1" smtClean="0">
                <a:solidFill>
                  <a:schemeClr val="accent4">
                    <a:lumMod val="75000"/>
                  </a:schemeClr>
                </a:solidFill>
              </a:rPr>
              <a:t>россии</a:t>
            </a:r>
            <a:endParaRPr lang="ru-RU" dirty="0">
              <a:solidFill>
                <a:schemeClr val="accent4">
                  <a:lumMod val="75000"/>
                </a:schemeClr>
              </a:solidFill>
            </a:endParaRPr>
          </a:p>
        </p:txBody>
      </p:sp>
      <p:sp>
        <p:nvSpPr>
          <p:cNvPr id="3" name="Объект 2"/>
          <p:cNvSpPr>
            <a:spLocks noGrp="1"/>
          </p:cNvSpPr>
          <p:nvPr>
            <p:ph idx="1"/>
          </p:nvPr>
        </p:nvSpPr>
        <p:spPr>
          <a:xfrm>
            <a:off x="1141412" y="1862051"/>
            <a:ext cx="10255337" cy="4364182"/>
          </a:xfrm>
        </p:spPr>
        <p:txBody>
          <a:bodyPr>
            <a:normAutofit fontScale="70000" lnSpcReduction="20000"/>
          </a:bodyPr>
          <a:lstStyle/>
          <a:p>
            <a:pPr indent="450215" algn="just">
              <a:spcAft>
                <a:spcPts val="0"/>
              </a:spcAft>
            </a:pPr>
            <a:r>
              <a:rPr lang="ru-RU" dirty="0">
                <a:latin typeface="Times New Roman" panose="02020603050405020304" pitchFamily="18" charset="0"/>
                <a:ea typeface="Calibri" panose="020F0502020204030204" pitchFamily="34" charset="0"/>
              </a:rPr>
              <a:t>Участие в Конкурсе принимают педагогические работники, преподающие учебные предметы, входящие в предметные области, определенные федеральными государственными образовательными стандартами.</a:t>
            </a:r>
            <a:endParaRPr lang="ru-RU" sz="2000" dirty="0">
              <a:latin typeface="Times New Roman" panose="02020603050405020304" pitchFamily="18" charset="0"/>
              <a:ea typeface="Times New Roman" panose="02020603050405020304" pitchFamily="18" charset="0"/>
            </a:endParaRPr>
          </a:p>
          <a:p>
            <a:pPr indent="450215" algn="just">
              <a:spcAft>
                <a:spcPts val="0"/>
              </a:spcAft>
            </a:pPr>
            <a:r>
              <a:rPr lang="ru-RU" dirty="0" smtClean="0">
                <a:latin typeface="Times New Roman" panose="02020603050405020304" pitchFamily="18" charset="0"/>
                <a:ea typeface="Calibri" panose="020F0502020204030204" pitchFamily="34" charset="0"/>
              </a:rPr>
              <a:t>На </a:t>
            </a:r>
            <a:r>
              <a:rPr lang="ru-RU" dirty="0">
                <a:latin typeface="Times New Roman" panose="02020603050405020304" pitchFamily="18" charset="0"/>
                <a:ea typeface="Calibri" panose="020F0502020204030204" pitchFamily="34" charset="0"/>
              </a:rPr>
              <a:t>момент участия в конкурсе статус участника должен соответствовать записи в трудовой книжке: учитель  образовательного учреждения, реализующего основные общеобразовательные программы начального общего, основного общего, среднего общего образования (далее – общеобразовательное учреждение).</a:t>
            </a:r>
            <a:endParaRPr lang="ru-RU" sz="2000" dirty="0">
              <a:latin typeface="Times New Roman" panose="02020603050405020304" pitchFamily="18" charset="0"/>
              <a:ea typeface="Times New Roman" panose="02020603050405020304" pitchFamily="18" charset="0"/>
            </a:endParaRPr>
          </a:p>
          <a:p>
            <a:pPr indent="450215" algn="just">
              <a:spcAft>
                <a:spcPts val="0"/>
              </a:spcAft>
            </a:pPr>
            <a:r>
              <a:rPr lang="ru-RU" dirty="0" smtClean="0">
                <a:latin typeface="Times New Roman" panose="02020603050405020304" pitchFamily="18" charset="0"/>
                <a:ea typeface="Calibri" panose="020F0502020204030204" pitchFamily="34" charset="0"/>
              </a:rPr>
              <a:t>В </a:t>
            </a:r>
            <a:r>
              <a:rPr lang="ru-RU" dirty="0">
                <a:latin typeface="Times New Roman" panose="02020603050405020304" pitchFamily="18" charset="0"/>
                <a:ea typeface="Calibri" panose="020F0502020204030204" pitchFamily="34" charset="0"/>
              </a:rPr>
              <a:t>конкурсе могут принимать участие учителя общеобразовательных учреждений, расположенных на территории Республики Крым, вне зависимости от формы собственности учреждений (муниципальная, частная, государственная, федеральная). Учителя частных общеобразовательных учреждений принимают участие в </a:t>
            </a:r>
            <a:r>
              <a:rPr lang="en-US" dirty="0">
                <a:latin typeface="Times New Roman" panose="02020603050405020304" pitchFamily="18" charset="0"/>
                <a:ea typeface="Calibri" panose="020F0502020204030204" pitchFamily="34" charset="0"/>
              </a:rPr>
              <a:t>I</a:t>
            </a:r>
            <a:r>
              <a:rPr lang="ru-RU" dirty="0">
                <a:latin typeface="Times New Roman" panose="02020603050405020304" pitchFamily="18" charset="0"/>
                <a:ea typeface="Calibri" panose="020F0502020204030204" pitchFamily="34" charset="0"/>
              </a:rPr>
              <a:t> туре по территориальной </a:t>
            </a:r>
            <a:r>
              <a:rPr lang="ru-RU" dirty="0" smtClean="0">
                <a:latin typeface="Times New Roman" panose="02020603050405020304" pitchFamily="18" charset="0"/>
                <a:ea typeface="Calibri" panose="020F0502020204030204" pitchFamily="34" charset="0"/>
              </a:rPr>
              <a:t>принадлежности.</a:t>
            </a:r>
            <a:endParaRPr lang="ru-RU" sz="2000" dirty="0" smtClean="0">
              <a:latin typeface="Times New Roman" panose="02020603050405020304" pitchFamily="18" charset="0"/>
              <a:ea typeface="Calibri" panose="020F0502020204030204" pitchFamily="34" charset="0"/>
            </a:endParaRPr>
          </a:p>
          <a:p>
            <a:pPr indent="450215" algn="just">
              <a:spcAft>
                <a:spcPts val="0"/>
              </a:spcAft>
            </a:pPr>
            <a:r>
              <a:rPr lang="ru-RU" dirty="0" smtClean="0">
                <a:latin typeface="Times New Roman" panose="02020603050405020304" pitchFamily="18" charset="0"/>
                <a:ea typeface="Calibri" panose="020F0502020204030204" pitchFamily="34" charset="0"/>
              </a:rPr>
              <a:t>Стаж </a:t>
            </a:r>
            <a:r>
              <a:rPr lang="ru-RU" dirty="0">
                <a:latin typeface="Times New Roman" panose="02020603050405020304" pitchFamily="18" charset="0"/>
                <a:ea typeface="Calibri" panose="020F0502020204030204" pitchFamily="34" charset="0"/>
              </a:rPr>
              <a:t>непрерывной педагогической деятельности участников должен составлять не менее трех лет (на момент представления заявки на муниципальный этап Конкурса).</a:t>
            </a:r>
            <a:endParaRPr lang="ru-RU" sz="2000" dirty="0">
              <a:latin typeface="Times New Roman" panose="02020603050405020304" pitchFamily="18" charset="0"/>
              <a:ea typeface="Times New Roman" panose="02020603050405020304" pitchFamily="18" charset="0"/>
            </a:endParaRPr>
          </a:p>
          <a:p>
            <a:pPr indent="450215" algn="just">
              <a:spcAft>
                <a:spcPts val="0"/>
              </a:spcAft>
            </a:pPr>
            <a:r>
              <a:rPr lang="ru-RU" dirty="0" smtClean="0">
                <a:latin typeface="Times New Roman" panose="02020603050405020304" pitchFamily="18" charset="0"/>
                <a:ea typeface="Calibri" panose="020F0502020204030204" pitchFamily="34" charset="0"/>
              </a:rPr>
              <a:t>Повторное </a:t>
            </a:r>
            <a:r>
              <a:rPr lang="ru-RU" dirty="0">
                <a:latin typeface="Times New Roman" panose="02020603050405020304" pitchFamily="18" charset="0"/>
                <a:ea typeface="Calibri" panose="020F0502020204030204" pitchFamily="34" charset="0"/>
              </a:rPr>
              <a:t>участие в Конкурсе возможно по истечении 3-х лет.</a:t>
            </a:r>
            <a:endParaRPr lang="ru-RU" sz="20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3124449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Сроки проведения республиканского этапа</a:t>
            </a:r>
            <a:endParaRPr lang="ru-RU" dirty="0"/>
          </a:p>
        </p:txBody>
      </p:sp>
      <p:sp>
        <p:nvSpPr>
          <p:cNvPr id="3" name="Объект 2"/>
          <p:cNvSpPr>
            <a:spLocks noGrp="1"/>
          </p:cNvSpPr>
          <p:nvPr>
            <p:ph idx="1"/>
          </p:nvPr>
        </p:nvSpPr>
        <p:spPr/>
        <p:txBody>
          <a:bodyPr/>
          <a:lstStyle/>
          <a:p>
            <a:pPr indent="0" algn="just">
              <a:spcAft>
                <a:spcPts val="0"/>
              </a:spcAft>
              <a:buNone/>
            </a:pPr>
            <a:r>
              <a:rPr lang="ru-RU" dirty="0">
                <a:solidFill>
                  <a:schemeClr val="bg1"/>
                </a:solidFill>
                <a:latin typeface="Times New Roman" panose="02020603050405020304" pitchFamily="18" charset="0"/>
                <a:ea typeface="Calibri" panose="020F0502020204030204" pitchFamily="34" charset="0"/>
              </a:rPr>
              <a:t>Конкурс проводится в рамках учебного года в два тура:</a:t>
            </a:r>
            <a:endParaRPr lang="ru-RU" sz="2000" dirty="0">
              <a:solidFill>
                <a:schemeClr val="bg1"/>
              </a:solidFill>
              <a:latin typeface="Times New Roman" panose="02020603050405020304" pitchFamily="18" charset="0"/>
              <a:ea typeface="Times New Roman" panose="02020603050405020304" pitchFamily="18" charset="0"/>
            </a:endParaRPr>
          </a:p>
          <a:p>
            <a:pPr indent="450215" algn="just">
              <a:spcAft>
                <a:spcPts val="0"/>
              </a:spcAft>
            </a:pPr>
            <a:r>
              <a:rPr lang="en-US" dirty="0">
                <a:solidFill>
                  <a:schemeClr val="bg1"/>
                </a:solidFill>
                <a:latin typeface="Times New Roman" panose="02020603050405020304" pitchFamily="18" charset="0"/>
                <a:ea typeface="Calibri" panose="020F0502020204030204" pitchFamily="34" charset="0"/>
              </a:rPr>
              <a:t>I</a:t>
            </a:r>
            <a:r>
              <a:rPr lang="uk-UA" dirty="0">
                <a:solidFill>
                  <a:schemeClr val="bg1"/>
                </a:solidFill>
                <a:latin typeface="Times New Roman" panose="02020603050405020304" pitchFamily="18" charset="0"/>
                <a:ea typeface="Calibri" panose="020F0502020204030204" pitchFamily="34" charset="0"/>
              </a:rPr>
              <a:t> (</a:t>
            </a:r>
            <a:r>
              <a:rPr lang="ru-RU" dirty="0">
                <a:solidFill>
                  <a:schemeClr val="bg1"/>
                </a:solidFill>
                <a:latin typeface="Times New Roman" panose="02020603050405020304" pitchFamily="18" charset="0"/>
                <a:ea typeface="Calibri" panose="020F0502020204030204" pitchFamily="34" charset="0"/>
              </a:rPr>
              <a:t>муниципальный) тур – до 25 декабря;</a:t>
            </a:r>
            <a:endParaRPr lang="ru-RU" sz="2000" dirty="0">
              <a:solidFill>
                <a:schemeClr val="bg1"/>
              </a:solidFill>
              <a:latin typeface="Times New Roman" panose="02020603050405020304" pitchFamily="18" charset="0"/>
              <a:ea typeface="Times New Roman" panose="02020603050405020304" pitchFamily="18" charset="0"/>
            </a:endParaRPr>
          </a:p>
          <a:p>
            <a:pPr indent="450215" algn="just">
              <a:spcAft>
                <a:spcPts val="0"/>
              </a:spcAft>
            </a:pPr>
            <a:r>
              <a:rPr lang="en-US" dirty="0">
                <a:solidFill>
                  <a:schemeClr val="bg1"/>
                </a:solidFill>
                <a:latin typeface="Times New Roman" panose="02020603050405020304" pitchFamily="18" charset="0"/>
                <a:ea typeface="Calibri" panose="020F0502020204030204" pitchFamily="34" charset="0"/>
              </a:rPr>
              <a:t>II</a:t>
            </a:r>
            <a:r>
              <a:rPr lang="ru-RU" dirty="0">
                <a:solidFill>
                  <a:schemeClr val="bg1"/>
                </a:solidFill>
                <a:latin typeface="Times New Roman" panose="02020603050405020304" pitchFamily="18" charset="0"/>
                <a:ea typeface="Calibri" panose="020F0502020204030204" pitchFamily="34" charset="0"/>
              </a:rPr>
              <a:t> (региональный) тур – до 25 апреля.</a:t>
            </a:r>
            <a:endParaRPr lang="ru-RU" sz="2000" dirty="0">
              <a:solidFill>
                <a:schemeClr val="bg1"/>
              </a:solidFill>
              <a:latin typeface="Times New Roman" panose="02020603050405020304" pitchFamily="18" charset="0"/>
              <a:ea typeface="Times New Roman" panose="02020603050405020304" pitchFamily="18" charset="0"/>
            </a:endParaRPr>
          </a:p>
          <a:p>
            <a:r>
              <a:rPr lang="ru-RU" dirty="0" smtClean="0">
                <a:solidFill>
                  <a:schemeClr val="bg1"/>
                </a:solidFill>
              </a:rPr>
              <a:t>Февраль - установочный семинар (курсы) для участников очного тура</a:t>
            </a:r>
            <a:endParaRPr lang="ru-RU" dirty="0">
              <a:solidFill>
                <a:schemeClr val="bg1"/>
              </a:solidFill>
            </a:endParaRPr>
          </a:p>
        </p:txBody>
      </p:sp>
    </p:spTree>
    <p:extLst>
      <p:ext uri="{BB962C8B-B14F-4D97-AF65-F5344CB8AC3E}">
        <p14:creationId xmlns:p14="http://schemas.microsoft.com/office/powerpoint/2010/main" val="2558001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solidFill>
                  <a:schemeClr val="accent4">
                    <a:lumMod val="75000"/>
                  </a:schemeClr>
                </a:solidFill>
              </a:rPr>
              <a:t>Лучший учитель родного языка и родной литературы</a:t>
            </a:r>
            <a:endParaRPr lang="ru-RU" dirty="0">
              <a:solidFill>
                <a:schemeClr val="accent4">
                  <a:lumMod val="75000"/>
                </a:schemeClr>
              </a:solidFill>
            </a:endParaRPr>
          </a:p>
        </p:txBody>
      </p:sp>
      <p:sp>
        <p:nvSpPr>
          <p:cNvPr id="3" name="Объект 2"/>
          <p:cNvSpPr>
            <a:spLocks noGrp="1"/>
          </p:cNvSpPr>
          <p:nvPr>
            <p:ph idx="1"/>
          </p:nvPr>
        </p:nvSpPr>
        <p:spPr>
          <a:xfrm>
            <a:off x="1141412" y="1911927"/>
            <a:ext cx="10197148" cy="4339244"/>
          </a:xfrm>
        </p:spPr>
        <p:txBody>
          <a:bodyPr>
            <a:normAutofit fontScale="70000" lnSpcReduction="20000"/>
          </a:bodyPr>
          <a:lstStyle/>
          <a:p>
            <a:r>
              <a:rPr lang="ru-RU" dirty="0" smtClean="0"/>
              <a:t>Участниками </a:t>
            </a:r>
            <a:r>
              <a:rPr lang="ru-RU" dirty="0"/>
              <a:t>Конкурса являются учителя родного языка и родной литературы из числа языков народов Российской Федерации, проживающих в Республике Крым, со стажем педагогической работы не менее двух лет (на момент представления заявки на Конкурс). </a:t>
            </a:r>
          </a:p>
          <a:p>
            <a:r>
              <a:rPr lang="ru-RU" dirty="0" smtClean="0"/>
              <a:t>Участие </a:t>
            </a:r>
            <a:r>
              <a:rPr lang="ru-RU" dirty="0"/>
              <a:t>в Конкурсе является добровольным. </a:t>
            </a:r>
            <a:endParaRPr lang="ru-RU" dirty="0" smtClean="0"/>
          </a:p>
          <a:p>
            <a:r>
              <a:rPr lang="ru-RU" dirty="0" smtClean="0"/>
              <a:t>На </a:t>
            </a:r>
            <a:r>
              <a:rPr lang="ru-RU" dirty="0"/>
              <a:t>момент участия в конкурсе статус участника должен соответствовать записи в трудовой книжке: учитель образовательного учреждения, реализующего основные общеобразовательные программы начального общего, основного общего, среднего общего образования (далее – общеобразовательное учреждение).</a:t>
            </a:r>
          </a:p>
          <a:p>
            <a:r>
              <a:rPr lang="ru-RU" dirty="0" smtClean="0"/>
              <a:t>В </a:t>
            </a:r>
            <a:r>
              <a:rPr lang="ru-RU" dirty="0"/>
              <a:t>конкурсе могут принимать участие учителя общеобразовательных учреждений, расположенных на территории Республики Крым, вне зависимости от формы собственности учреждений (муниципальная, частная, государственная, федеральная). Учителя частных общеобразовательных учреждений принимают участие по территориальной принадлежности.</a:t>
            </a:r>
          </a:p>
          <a:p>
            <a:r>
              <a:rPr lang="ru-RU" dirty="0" smtClean="0"/>
              <a:t>Повторное </a:t>
            </a:r>
            <a:r>
              <a:rPr lang="ru-RU" dirty="0"/>
              <a:t>участие в Конкурсе возможно по истечении 3-х лет.</a:t>
            </a:r>
          </a:p>
          <a:p>
            <a:endParaRPr lang="ru-RU" dirty="0"/>
          </a:p>
        </p:txBody>
      </p:sp>
    </p:spTree>
    <p:extLst>
      <p:ext uri="{BB962C8B-B14F-4D97-AF65-F5344CB8AC3E}">
        <p14:creationId xmlns:p14="http://schemas.microsoft.com/office/powerpoint/2010/main" val="798676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Сроки проведения республиканского этапа</a:t>
            </a:r>
            <a:endParaRPr lang="ru-RU" dirty="0"/>
          </a:p>
        </p:txBody>
      </p:sp>
      <p:sp>
        <p:nvSpPr>
          <p:cNvPr id="3" name="Объект 2"/>
          <p:cNvSpPr>
            <a:spLocks noGrp="1"/>
          </p:cNvSpPr>
          <p:nvPr>
            <p:ph idx="1"/>
          </p:nvPr>
        </p:nvSpPr>
        <p:spPr/>
        <p:txBody>
          <a:bodyPr/>
          <a:lstStyle/>
          <a:p>
            <a:pPr indent="0" algn="just">
              <a:spcAft>
                <a:spcPts val="0"/>
              </a:spcAft>
              <a:buNone/>
            </a:pPr>
            <a:r>
              <a:rPr lang="ru-RU" dirty="0">
                <a:solidFill>
                  <a:schemeClr val="bg1"/>
                </a:solidFill>
                <a:latin typeface="Times New Roman" panose="02020603050405020304" pitchFamily="18" charset="0"/>
                <a:ea typeface="Calibri" panose="020F0502020204030204" pitchFamily="34" charset="0"/>
              </a:rPr>
              <a:t>Конкурс проводится в рамках учебного года в два тура:</a:t>
            </a:r>
            <a:endParaRPr lang="ru-RU" sz="2000" dirty="0">
              <a:solidFill>
                <a:schemeClr val="bg1"/>
              </a:solidFill>
              <a:latin typeface="Times New Roman" panose="02020603050405020304" pitchFamily="18" charset="0"/>
              <a:ea typeface="Times New Roman" panose="02020603050405020304" pitchFamily="18" charset="0"/>
            </a:endParaRPr>
          </a:p>
          <a:p>
            <a:pPr indent="450215" algn="just">
              <a:spcAft>
                <a:spcPts val="0"/>
              </a:spcAft>
            </a:pPr>
            <a:r>
              <a:rPr lang="en-US" dirty="0">
                <a:solidFill>
                  <a:schemeClr val="bg1"/>
                </a:solidFill>
                <a:latin typeface="Times New Roman" panose="02020603050405020304" pitchFamily="18" charset="0"/>
                <a:ea typeface="Calibri" panose="020F0502020204030204" pitchFamily="34" charset="0"/>
              </a:rPr>
              <a:t>I</a:t>
            </a:r>
            <a:r>
              <a:rPr lang="uk-UA" dirty="0">
                <a:solidFill>
                  <a:schemeClr val="bg1"/>
                </a:solidFill>
                <a:latin typeface="Times New Roman" panose="02020603050405020304" pitchFamily="18" charset="0"/>
                <a:ea typeface="Calibri" panose="020F0502020204030204" pitchFamily="34" charset="0"/>
              </a:rPr>
              <a:t> (</a:t>
            </a:r>
            <a:r>
              <a:rPr lang="ru-RU" dirty="0">
                <a:solidFill>
                  <a:schemeClr val="bg1"/>
                </a:solidFill>
                <a:latin typeface="Times New Roman" panose="02020603050405020304" pitchFamily="18" charset="0"/>
                <a:ea typeface="Calibri" panose="020F0502020204030204" pitchFamily="34" charset="0"/>
              </a:rPr>
              <a:t>муниципальный) тур – до 25 </a:t>
            </a:r>
            <a:r>
              <a:rPr lang="ru-RU" dirty="0" smtClean="0">
                <a:solidFill>
                  <a:schemeClr val="bg1"/>
                </a:solidFill>
                <a:latin typeface="Times New Roman" panose="02020603050405020304" pitchFamily="18" charset="0"/>
                <a:ea typeface="Calibri" panose="020F0502020204030204" pitchFamily="34" charset="0"/>
              </a:rPr>
              <a:t>января;</a:t>
            </a:r>
            <a:endParaRPr lang="ru-RU" sz="2000" dirty="0">
              <a:solidFill>
                <a:schemeClr val="bg1"/>
              </a:solidFill>
              <a:latin typeface="Times New Roman" panose="02020603050405020304" pitchFamily="18" charset="0"/>
              <a:ea typeface="Times New Roman" panose="02020603050405020304" pitchFamily="18" charset="0"/>
            </a:endParaRPr>
          </a:p>
          <a:p>
            <a:pPr indent="450215" algn="just">
              <a:spcAft>
                <a:spcPts val="0"/>
              </a:spcAft>
            </a:pPr>
            <a:r>
              <a:rPr lang="en-US" dirty="0">
                <a:solidFill>
                  <a:schemeClr val="bg1"/>
                </a:solidFill>
                <a:latin typeface="Times New Roman" panose="02020603050405020304" pitchFamily="18" charset="0"/>
                <a:ea typeface="Calibri" panose="020F0502020204030204" pitchFamily="34" charset="0"/>
              </a:rPr>
              <a:t>II</a:t>
            </a:r>
            <a:r>
              <a:rPr lang="ru-RU" dirty="0">
                <a:solidFill>
                  <a:schemeClr val="bg1"/>
                </a:solidFill>
                <a:latin typeface="Times New Roman" panose="02020603050405020304" pitchFamily="18" charset="0"/>
                <a:ea typeface="Calibri" panose="020F0502020204030204" pitchFamily="34" charset="0"/>
              </a:rPr>
              <a:t> (региональный) тур – до 25 апреля</a:t>
            </a:r>
            <a:r>
              <a:rPr lang="ru-RU" dirty="0" smtClean="0">
                <a:solidFill>
                  <a:schemeClr val="bg1"/>
                </a:solidFill>
                <a:latin typeface="Times New Roman" panose="02020603050405020304" pitchFamily="18" charset="0"/>
                <a:ea typeface="Calibri" panose="020F0502020204030204" pitchFamily="34" charset="0"/>
              </a:rPr>
              <a:t>.</a:t>
            </a:r>
            <a:endParaRPr lang="ru-RU" sz="2000" dirty="0">
              <a:solidFill>
                <a:schemeClr val="bg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4780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solidFill>
                  <a:schemeClr val="accent4">
                    <a:lumMod val="75000"/>
                  </a:schemeClr>
                </a:solidFill>
              </a:rPr>
              <a:t>Учитель здоровья </a:t>
            </a:r>
            <a:r>
              <a:rPr lang="ru-RU" dirty="0" err="1" smtClean="0">
                <a:solidFill>
                  <a:schemeClr val="accent4">
                    <a:lumMod val="75000"/>
                  </a:schemeClr>
                </a:solidFill>
              </a:rPr>
              <a:t>россии</a:t>
            </a:r>
            <a:endParaRPr lang="ru-RU" dirty="0">
              <a:solidFill>
                <a:schemeClr val="accent4">
                  <a:lumMod val="75000"/>
                </a:schemeClr>
              </a:solidFill>
            </a:endParaRPr>
          </a:p>
        </p:txBody>
      </p:sp>
      <p:sp>
        <p:nvSpPr>
          <p:cNvPr id="3" name="Объект 2"/>
          <p:cNvSpPr>
            <a:spLocks noGrp="1"/>
          </p:cNvSpPr>
          <p:nvPr>
            <p:ph idx="1"/>
          </p:nvPr>
        </p:nvSpPr>
        <p:spPr>
          <a:xfrm>
            <a:off x="1141412" y="1911927"/>
            <a:ext cx="9905999" cy="4339244"/>
          </a:xfrm>
        </p:spPr>
        <p:txBody>
          <a:bodyPr>
            <a:normAutofit/>
          </a:bodyPr>
          <a:lstStyle/>
          <a:p>
            <a:pPr indent="450215" algn="just">
              <a:lnSpc>
                <a:spcPct val="100000"/>
              </a:lnSpc>
              <a:spcBef>
                <a:spcPts val="0"/>
              </a:spcBef>
              <a:spcAft>
                <a:spcPts val="0"/>
              </a:spcAft>
            </a:pPr>
            <a:r>
              <a:rPr lang="x-none" sz="2000" dirty="0">
                <a:latin typeface="Times New Roman" panose="02020603050405020304" pitchFamily="18" charset="0"/>
                <a:ea typeface="Times New Roman" panose="02020603050405020304" pitchFamily="18" charset="0"/>
              </a:rPr>
              <a:t>В Конкурсе принимают участие работники системы общего и среднего профессионального образования (учителя начальных  классов, учителя различных предметных областей, педагоги дополнительного образования и преподаватели </a:t>
            </a:r>
            <a:r>
              <a:rPr lang="ru-RU" sz="2000" dirty="0">
                <a:latin typeface="Times New Roman" panose="02020603050405020304" pitchFamily="18" charset="0"/>
                <a:ea typeface="Times New Roman" panose="02020603050405020304" pitchFamily="18" charset="0"/>
              </a:rPr>
              <a:t>организаций среднего профессионального образования</a:t>
            </a:r>
            <a:r>
              <a:rPr lang="x-none" sz="2000" dirty="0">
                <a:latin typeface="Times New Roman" panose="02020603050405020304" pitchFamily="18" charset="0"/>
                <a:ea typeface="Times New Roman" panose="02020603050405020304" pitchFamily="18" charset="0"/>
              </a:rPr>
              <a:t>, классные руководители школ, кураторы групп образовательных организаций среднего профессионального образования)</a:t>
            </a:r>
            <a:r>
              <a:rPr lang="ru-RU" sz="2000" dirty="0">
                <a:latin typeface="Times New Roman" panose="02020603050405020304" pitchFamily="18" charset="0"/>
                <a:ea typeface="Times New Roman" panose="02020603050405020304" pitchFamily="18" charset="0"/>
              </a:rPr>
              <a:t>, имеющие педагогический стаж не менее 3 лет: не более двух представителей от муниципального образования (в том числе государственных общеобразовательных учреждений по территориальной принадлежности) и организаций среднего профессионального образования соответственно </a:t>
            </a:r>
            <a:r>
              <a:rPr lang="ru-RU" sz="2000" dirty="0" smtClean="0">
                <a:latin typeface="Times New Roman" panose="02020603050405020304" pitchFamily="18" charset="0"/>
                <a:ea typeface="Times New Roman" panose="02020603050405020304" pitchFamily="18" charset="0"/>
              </a:rPr>
              <a:t>.</a:t>
            </a:r>
          </a:p>
          <a:p>
            <a:pPr indent="450215" algn="just">
              <a:lnSpc>
                <a:spcPct val="100000"/>
              </a:lnSpc>
              <a:spcBef>
                <a:spcPts val="0"/>
              </a:spcBef>
              <a:spcAft>
                <a:spcPts val="0"/>
              </a:spcAft>
            </a:pPr>
            <a:r>
              <a:rPr lang="ru-RU" sz="2000" dirty="0" smtClean="0">
                <a:latin typeface="Times New Roman" panose="02020603050405020304" pitchFamily="18" charset="0"/>
                <a:ea typeface="Times New Roman" panose="02020603050405020304" pitchFamily="18" charset="0"/>
              </a:rPr>
              <a:t>Повторное </a:t>
            </a:r>
            <a:r>
              <a:rPr lang="ru-RU" sz="2000" dirty="0">
                <a:latin typeface="Times New Roman" panose="02020603050405020304" pitchFamily="18" charset="0"/>
                <a:ea typeface="Times New Roman" panose="02020603050405020304" pitchFamily="18" charset="0"/>
              </a:rPr>
              <a:t>участие в Конкурсе возможно по истечении 5 лет.</a:t>
            </a:r>
          </a:p>
          <a:p>
            <a:pPr marR="13970" indent="450215" algn="just">
              <a:spcAft>
                <a:spcPts val="0"/>
              </a:spcAft>
            </a:pPr>
            <a:r>
              <a:rPr lang="ru-RU" dirty="0">
                <a:latin typeface="Times New Roman" panose="02020603050405020304" pitchFamily="18" charset="0"/>
                <a:ea typeface="Times New Roman" panose="02020603050405020304" pitchFamily="18" charset="0"/>
              </a:rPr>
              <a:t>Конкурс проводится в январе-апреле </a:t>
            </a:r>
            <a:r>
              <a:rPr lang="ru-RU" dirty="0" smtClean="0">
                <a:latin typeface="Times New Roman" panose="02020603050405020304" pitchFamily="18" charset="0"/>
                <a:ea typeface="Times New Roman" panose="02020603050405020304" pitchFamily="18" charset="0"/>
              </a:rPr>
              <a:t>в </a:t>
            </a:r>
            <a:r>
              <a:rPr lang="ru-RU" dirty="0">
                <a:latin typeface="Times New Roman" panose="02020603050405020304" pitchFamily="18" charset="0"/>
                <a:ea typeface="Times New Roman" panose="02020603050405020304" pitchFamily="18" charset="0"/>
              </a:rPr>
              <a:t>два раунда: заочный и очный.</a:t>
            </a:r>
          </a:p>
          <a:p>
            <a:pPr>
              <a:lnSpc>
                <a:spcPct val="100000"/>
              </a:lnSpc>
              <a:spcBef>
                <a:spcPts val="0"/>
              </a:spcBef>
            </a:pPr>
            <a:endParaRPr lang="ru-RU" dirty="0"/>
          </a:p>
        </p:txBody>
      </p:sp>
    </p:spTree>
    <p:extLst>
      <p:ext uri="{BB962C8B-B14F-4D97-AF65-F5344CB8AC3E}">
        <p14:creationId xmlns:p14="http://schemas.microsoft.com/office/powerpoint/2010/main" val="3562116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solidFill>
                  <a:schemeClr val="accent4">
                    <a:lumMod val="75000"/>
                  </a:schemeClr>
                </a:solidFill>
              </a:rPr>
              <a:t>Конкурс на присуждение премий лучшим учителям за достижения в </a:t>
            </a:r>
            <a:r>
              <a:rPr lang="ru-RU" dirty="0" err="1" smtClean="0">
                <a:solidFill>
                  <a:schemeClr val="accent4">
                    <a:lumMod val="75000"/>
                  </a:schemeClr>
                </a:solidFill>
              </a:rPr>
              <a:t>педдеятельности</a:t>
            </a:r>
            <a:endParaRPr lang="ru-RU" dirty="0">
              <a:solidFill>
                <a:schemeClr val="accent4">
                  <a:lumMod val="75000"/>
                </a:schemeClr>
              </a:solidFill>
            </a:endParaRPr>
          </a:p>
        </p:txBody>
      </p:sp>
      <p:sp>
        <p:nvSpPr>
          <p:cNvPr id="3" name="Объект 2"/>
          <p:cNvSpPr>
            <a:spLocks noGrp="1"/>
          </p:cNvSpPr>
          <p:nvPr>
            <p:ph idx="1"/>
          </p:nvPr>
        </p:nvSpPr>
        <p:spPr>
          <a:xfrm>
            <a:off x="1141412" y="2249486"/>
            <a:ext cx="9905999" cy="4126375"/>
          </a:xfrm>
        </p:spPr>
        <p:txBody>
          <a:bodyPr>
            <a:normAutofit/>
          </a:bodyPr>
          <a:lstStyle/>
          <a:p>
            <a:r>
              <a:rPr lang="ru-RU" dirty="0">
                <a:latin typeface="Times New Roman" panose="02020603050405020304" pitchFamily="18" charset="0"/>
                <a:ea typeface="Calibri" panose="020F0502020204030204" pitchFamily="34" charset="0"/>
              </a:rPr>
              <a:t>Конкурс на присуждение премий лучшим учителям за достижения в педагогической деятельности в 2022 году проводится в соответствии с Правилами проведения конкурса на присуждение премий лучшим учителям за достижения в педагогической деятельности, включающими в том числе условия участия в нем, а также Правилами присуждения премий лучшим учителям за достижения в педагогической деятельности и обеспечения порядка их выплаты, утвержденными постановлением Правительства Российской Федерации от 29.12.2018 № 1739 (в ред. от 10.07.2020).</a:t>
            </a:r>
            <a:endParaRPr lang="ru-RU" dirty="0"/>
          </a:p>
        </p:txBody>
      </p:sp>
    </p:spTree>
    <p:extLst>
      <p:ext uri="{BB962C8B-B14F-4D97-AF65-F5344CB8AC3E}">
        <p14:creationId xmlns:p14="http://schemas.microsoft.com/office/powerpoint/2010/main" val="26741263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Контур">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TM04033919[[fn=Контур]]</Template>
  <TotalTime>44</TotalTime>
  <Words>677</Words>
  <Application>Microsoft Office PowerPoint</Application>
  <PresentationFormat>Широкоэкранный</PresentationFormat>
  <Paragraphs>57</Paragraphs>
  <Slides>11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Arial</vt:lpstr>
      <vt:lpstr>Calibri</vt:lpstr>
      <vt:lpstr>Times New Roman</vt:lpstr>
      <vt:lpstr>Trebuchet MS</vt:lpstr>
      <vt:lpstr>Tw Cen MT</vt:lpstr>
      <vt:lpstr>Контур</vt:lpstr>
      <vt:lpstr>Педагогический дебют</vt:lpstr>
      <vt:lpstr>В Конкурсе могут принимать участие: </vt:lpstr>
      <vt:lpstr>Сроки проведения регионального этапа:</vt:lpstr>
      <vt:lpstr>Учитель года россии</vt:lpstr>
      <vt:lpstr>Сроки проведения республиканского этапа</vt:lpstr>
      <vt:lpstr>Лучший учитель родного языка и родной литературы</vt:lpstr>
      <vt:lpstr>Сроки проведения республиканского этапа</vt:lpstr>
      <vt:lpstr>Учитель здоровья россии</vt:lpstr>
      <vt:lpstr>Конкурс на присуждение премий лучшим учителям за достижения в педдеятельности</vt:lpstr>
      <vt:lpstr>Сроки проведения республиканского этапа</vt:lpstr>
      <vt:lpstr>Информационное сопровождение</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Педагогический дебют</dc:title>
  <dc:creator>user</dc:creator>
  <cp:lastModifiedBy>user</cp:lastModifiedBy>
  <cp:revision>5</cp:revision>
  <dcterms:created xsi:type="dcterms:W3CDTF">2022-10-26T11:33:55Z</dcterms:created>
  <dcterms:modified xsi:type="dcterms:W3CDTF">2022-10-26T12:17:57Z</dcterms:modified>
</cp:coreProperties>
</file>