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8" r:id="rId2"/>
    <p:sldId id="278" r:id="rId3"/>
    <p:sldId id="275" r:id="rId4"/>
    <p:sldId id="279" r:id="rId5"/>
    <p:sldId id="280" r:id="rId6"/>
    <p:sldId id="281" r:id="rId7"/>
    <p:sldId id="28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FF617EC8-849F-46A1-8300-D7D89E42479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/>
              <a:t>IV научно-методическая конференция "Финансовая грамотность в системе образования Республики Крым"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7DEFE67-F43A-4BA8-B6D5-5DCAA1F4187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6E1D22-A1DD-4797-BC7A-C5CDEB3B3C28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3F0D0A7-5AF9-4E10-BA9D-D26A227B5D0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B071DF8-1EE8-42C0-973A-111893DD829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AD9875-FEC5-4341-ACAA-770337500A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58844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/>
              <a:t>IV научно-методическая конференция "Финансовая грамотность в системе образования Республики Крым"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2D02E3-4E44-471E-ADFE-7FE8580930D1}" type="datetimeFigureOut">
              <a:rPr lang="ru-RU" smtClean="0"/>
              <a:t>10.02.2023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6AC10-179E-4F4B-841D-4FA880A5C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271904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7EEA11-6472-4375-AF6F-AD4F3D2EB0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C32C41C-F625-45D2-BD4A-E93B8D049C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5EBC77D-457E-40A4-8459-8ECBC26E4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7D9CA-268E-4F12-A86D-7440C9C8041C}" type="datetime1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B44B04-18E7-46BD-B088-041D3CFA6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11-14 октября 2022 года, Симферополь-Ялта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5803211-870B-441E-A0B4-63EAEAA78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013AE-9614-4D28-9577-2FB582EB2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421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6CD570-C049-469B-A5D0-A93349A37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6B47A60-B9C0-444A-AD33-18367D5443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D7B4A35-F984-4E54-BF60-148B517E3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ED761-0FFD-4FF3-8E08-022334397A9E}" type="datetime1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3003D51-4823-45EE-8A0C-093DF94C0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11-14 октября 2022 года, Симферополь-Ялта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A9673DA-63DB-4F5A-B800-7B8103DC8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013AE-9614-4D28-9577-2FB582EB2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424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A560DC9-F4D6-4C54-BBFE-C0F7DB900B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63E273D-B08D-4A3B-924F-C2B6E4C775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7508BC8-A65A-4EFA-9913-98E6F33F9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A903C-4251-4695-AF77-9267C50ED96B}" type="datetime1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4646819-4D7C-4D16-A8FD-FAC10A96E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11-14 октября 2022 года, Симферополь-Ялта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9F22FCE-9067-4E79-856B-96531F2E3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013AE-9614-4D28-9577-2FB582EB2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135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39AE78-D993-48B0-BF44-708D9BC6A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0772156-C2F9-46BD-B473-39F9D25FEA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BDD2FCB-7242-4423-BB4B-3E6223602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11CE4-832D-4909-9FE3-E6AE2EC0A92F}" type="datetime1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37FF6A0-4E78-4AF5-B846-B21CE066D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11-14 октября 2022 года, Симферополь-Ялта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6928544-95B7-4B7C-BB96-FAD1EF794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013AE-9614-4D28-9577-2FB582EB2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125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2296A0-3B19-48FA-926D-75C752B58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AC03B9F-19FC-413F-B556-62A5B2B013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FEBCD5D-B106-4FD2-A898-C0AAF6FC1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5482-B1AE-4AC7-8038-D591DF8CD91A}" type="datetime1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465A439-34AC-4BFC-8EF4-FA67FAD22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11-14 октября 2022 года, Симферополь-Ялта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9F1AF4F-AE79-4043-9F46-C308608EF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013AE-9614-4D28-9577-2FB582EB2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6358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484172-ABCD-462D-ACF5-1D8CB185F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3D256B-AAAA-4A92-854F-FD973565C2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468DB42-71E8-4E14-84ED-6C2957D208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29B8557-3B6E-485C-ABFD-FB68EF05D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D905D-80B4-4749-B4A0-790C4C202120}" type="datetime1">
              <a:rPr lang="ru-RU" smtClean="0"/>
              <a:t>10.02.2023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43BE3BF-FF4C-4B36-867D-3EADCC45B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11-14 октября 2022 года, Симферополь-Ялта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7A640BA-F1E5-4C11-BC98-A131B5A6D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013AE-9614-4D28-9577-2FB582EB2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65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015F11-A8D4-4D9C-8FA3-01FA54B83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3E13D55-4FC0-465C-A303-D0118CB86E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6FEDEE8-5E0E-413C-93F9-163402EF49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01EAC69-5515-41D9-A9DC-950D429463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73B48E3-0B07-4D06-9470-672E4FF8F5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2C7DE83-6E82-4D18-A59D-F51408E23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CC921-CF6B-4FFB-801A-8B81EFA4109D}" type="datetime1">
              <a:rPr lang="ru-RU" smtClean="0"/>
              <a:t>10.02.2023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087213D-D035-492E-8C48-3EBA4EA29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11-14 октября 2022 года, Симферополь-Ялта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57A519B-E6F5-4952-8305-636388B6B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013AE-9614-4D28-9577-2FB582EB2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38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F06EE2-5C97-43DE-BEBE-F7F463B37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5BF7F8D-685A-49BC-AF23-1B0E4E40F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26781-BFBF-4DFE-ADBE-3BC32FA0BA4E}" type="datetime1">
              <a:rPr lang="ru-RU" smtClean="0"/>
              <a:t>10.02.2023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ED4D5F0-4B03-4236-B05E-0A35011E2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11-14 октября 2022 года, Симферополь-Ялта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65CD225-D43E-4DF7-B723-3ABE55D32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013AE-9614-4D28-9577-2FB582EB2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040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AB97BC4-ACFD-4950-AEC2-869B0A225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2F233-D80A-47AB-A5EC-E7081BAC0398}" type="datetime1">
              <a:rPr lang="ru-RU" smtClean="0"/>
              <a:t>10.02.2023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6552694-56CF-4844-81E0-B7F307F61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11-14 октября 2022 года, Симферополь-Ялта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141F4CF-1C13-4492-AD29-78721D4AF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013AE-9614-4D28-9577-2FB582EB2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611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BD8EB7-D8A2-4910-9780-A2BDDCE96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A46D12E-56A4-4DC9-B8A3-24856BC444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ADEAFBC-F80D-4547-B703-A3EAA73E69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C38138E-A4C8-491C-A756-3F198F44A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B5822-1776-46AA-BF75-65E3104F5383}" type="datetime1">
              <a:rPr lang="ru-RU" smtClean="0"/>
              <a:t>10.02.2023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B041110-C34F-4247-9BAD-306A7ED2D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11-14 октября 2022 года, Симферополь-Ялта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D8FD72B-D43C-463C-AD55-720514A3B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013AE-9614-4D28-9577-2FB582EB2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862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0ACD1B-C974-4659-AAA4-5CCB383A3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65ED9BA-848F-4373-8560-EA2011C15C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E738C1C-917A-492F-93FD-5B47A56035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AD25C8C-D03C-412B-8A3D-EFEB058C5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C0BAE-8B3F-459E-B198-86C6C4E2DB64}" type="datetime1">
              <a:rPr lang="ru-RU" smtClean="0"/>
              <a:t>10.02.2023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9BC6221-FA6C-4CE0-8B5A-62C040429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11-14 октября 2022 года, Симферополь-Ялта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8E4AA28-1463-409F-A996-9EDE38FDA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013AE-9614-4D28-9577-2FB582EB2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4478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8AE72E-51BE-4C45-BB46-DABF8ADF22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EC94ADF-AD11-417B-9E98-BE8ECF3BCE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F86555E-F014-46B9-9A03-600C5BC795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E071D-2142-4389-9E7F-9746330B54BB}" type="datetime1">
              <a:rPr lang="ru-RU" smtClean="0"/>
              <a:t>10.02.2023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7627505-80F6-40A6-9548-8D7908E15C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/>
              <a:t>11-14 октября 2022 года, Симферополь-Ялта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7066BC7-909B-4A0B-8A30-D7085A21B0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0013AE-9614-4D28-9577-2FB582EB2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793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94A9A9D-F339-4225-AC02-358CCA435641}"/>
              </a:ext>
            </a:extLst>
          </p:cNvPr>
          <p:cNvSpPr/>
          <p:nvPr/>
        </p:nvSpPr>
        <p:spPr>
          <a:xfrm>
            <a:off x="2595418" y="136525"/>
            <a:ext cx="7326468" cy="97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2060"/>
                </a:solidFill>
              </a:rPr>
              <a:t>РЕСПУБЛИКАНСКИЙ  СЕМИНАР-ПРАКТИКУМ</a:t>
            </a:r>
            <a:endParaRPr lang="ru-RU" sz="1400" dirty="0">
              <a:solidFill>
                <a:srgbClr val="002060"/>
              </a:solidFill>
            </a:endParaRPr>
          </a:p>
          <a:p>
            <a:pPr algn="ctr"/>
            <a:r>
              <a:rPr lang="ru-RU" sz="1600" b="1" i="1" dirty="0">
                <a:solidFill>
                  <a:srgbClr val="FF0000"/>
                </a:solidFill>
              </a:rPr>
              <a:t>«Система наставничества как один из видов повышения профессиональной компетенции педагогов начальной школы» </a:t>
            </a:r>
            <a:endParaRPr lang="ru-RU" sz="1600" dirty="0">
              <a:solidFill>
                <a:srgbClr val="FF0000"/>
              </a:solidFill>
            </a:endParaRPr>
          </a:p>
          <a:p>
            <a:pPr algn="ctr">
              <a:lnSpc>
                <a:spcPct val="95000"/>
              </a:lnSpc>
            </a:pPr>
            <a:endParaRPr lang="ru-RU" sz="1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8" descr="Крымский республиканский институт постдипломного педагогического  образования (КРИППО) – Симферополь | Повышение квалификации – Симферополь,  Крым | Единая справочная">
            <a:extLst>
              <a:ext uri="{FF2B5EF4-FFF2-40B4-BE49-F238E27FC236}">
                <a16:creationId xmlns:a16="http://schemas.microsoft.com/office/drawing/2014/main" id="{7E9444F5-CDAA-4E3B-B5B1-1CF8C61E39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633" y="310258"/>
            <a:ext cx="884840" cy="648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5B93B15-446F-4276-96A3-4DB6F9D7FE81}"/>
              </a:ext>
            </a:extLst>
          </p:cNvPr>
          <p:cNvSpPr/>
          <p:nvPr/>
        </p:nvSpPr>
        <p:spPr>
          <a:xfrm>
            <a:off x="113589" y="11745"/>
            <a:ext cx="1124084" cy="3577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ДПО РК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3B18C6C-0683-4847-8AA7-EF5177FB110E}"/>
              </a:ext>
            </a:extLst>
          </p:cNvPr>
          <p:cNvSpPr/>
          <p:nvPr/>
        </p:nvSpPr>
        <p:spPr>
          <a:xfrm>
            <a:off x="113588" y="794327"/>
            <a:ext cx="1019885" cy="4987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КРИППО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3C83CDB-3833-4655-AE87-5EAFB80B4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83676" y="6356350"/>
            <a:ext cx="3869724" cy="365125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февраля  2023 года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3E0568C-098A-4ECC-AB2D-8A9C667D33C9}"/>
              </a:ext>
            </a:extLst>
          </p:cNvPr>
          <p:cNvSpPr/>
          <p:nvPr/>
        </p:nvSpPr>
        <p:spPr>
          <a:xfrm>
            <a:off x="2087418" y="1644073"/>
            <a:ext cx="8362867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Нормативно-правовое обеспечение системы наставничества педагогических работников общеобразовательных организаций в Республике Крым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2C49FAC-C644-4F17-BCD1-595BA2E1C55E}"/>
              </a:ext>
            </a:extLst>
          </p:cNvPr>
          <p:cNvSpPr/>
          <p:nvPr/>
        </p:nvSpPr>
        <p:spPr>
          <a:xfrm>
            <a:off x="8153400" y="5190046"/>
            <a:ext cx="386972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Подсмашная Наталья Евгеньевна,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методист центра развития дошкольного и начального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714684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94A9A9D-F339-4225-AC02-358CCA435641}"/>
              </a:ext>
            </a:extLst>
          </p:cNvPr>
          <p:cNvSpPr/>
          <p:nvPr/>
        </p:nvSpPr>
        <p:spPr>
          <a:xfrm>
            <a:off x="2595418" y="136525"/>
            <a:ext cx="7326468" cy="97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2060"/>
                </a:solidFill>
              </a:rPr>
              <a:t>РЕСПУБЛИКАНСКИЙ  СЕМИНАР-ПРАКТИКУМ</a:t>
            </a:r>
            <a:endParaRPr lang="ru-RU" sz="1400" dirty="0">
              <a:solidFill>
                <a:srgbClr val="002060"/>
              </a:solidFill>
            </a:endParaRPr>
          </a:p>
          <a:p>
            <a:pPr algn="ctr"/>
            <a:r>
              <a:rPr lang="ru-RU" sz="1600" b="1" i="1" dirty="0">
                <a:solidFill>
                  <a:srgbClr val="FF0000"/>
                </a:solidFill>
              </a:rPr>
              <a:t>«Система наставничества как один из видов повышения профессиональной компетенции педагогов начальной школы» </a:t>
            </a:r>
            <a:endParaRPr lang="ru-RU" sz="1600" dirty="0">
              <a:solidFill>
                <a:srgbClr val="FF0000"/>
              </a:solidFill>
            </a:endParaRPr>
          </a:p>
          <a:p>
            <a:pPr algn="ctr">
              <a:lnSpc>
                <a:spcPct val="95000"/>
              </a:lnSpc>
            </a:pPr>
            <a:endParaRPr lang="ru-RU" sz="1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8" descr="Крымский республиканский институт постдипломного педагогического  образования (КРИППО) – Симферополь | Повышение квалификации – Симферополь,  Крым | Единая справочная">
            <a:extLst>
              <a:ext uri="{FF2B5EF4-FFF2-40B4-BE49-F238E27FC236}">
                <a16:creationId xmlns:a16="http://schemas.microsoft.com/office/drawing/2014/main" id="{7E9444F5-CDAA-4E3B-B5B1-1CF8C61E39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633" y="310258"/>
            <a:ext cx="884840" cy="648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5B93B15-446F-4276-96A3-4DB6F9D7FE81}"/>
              </a:ext>
            </a:extLst>
          </p:cNvPr>
          <p:cNvSpPr/>
          <p:nvPr/>
        </p:nvSpPr>
        <p:spPr>
          <a:xfrm>
            <a:off x="113589" y="11745"/>
            <a:ext cx="1124084" cy="3577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ДПО РК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3B18C6C-0683-4847-8AA7-EF5177FB110E}"/>
              </a:ext>
            </a:extLst>
          </p:cNvPr>
          <p:cNvSpPr/>
          <p:nvPr/>
        </p:nvSpPr>
        <p:spPr>
          <a:xfrm>
            <a:off x="113588" y="794327"/>
            <a:ext cx="1019885" cy="4987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КРИППО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3C83CDB-3833-4655-AE87-5EAFB80B4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83676" y="6356350"/>
            <a:ext cx="3869724" cy="365125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февраля  2023 года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FDE6577-47AF-413B-AB21-D1F2390E391D}"/>
              </a:ext>
            </a:extLst>
          </p:cNvPr>
          <p:cNvSpPr/>
          <p:nvPr/>
        </p:nvSpPr>
        <p:spPr>
          <a:xfrm>
            <a:off x="775855" y="1819565"/>
            <a:ext cx="10982036" cy="3582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845" marR="8890" indent="454025" algn="just">
              <a:lnSpc>
                <a:spcPct val="102000"/>
              </a:lnSpc>
              <a:spcAft>
                <a:spcPts val="31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Целевая модель наставничества опирается на нормативные правовые акты Российской Федерации и разработана с целью формирования организационно-методической основы для внедрения в и последующего развития механизмов наставничества обучающихся образовательных организаций, в том числе с применением лучших практик обмена опытом между обучающимися и привлечением представителей региональных предприятий и организаций к этой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538255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94A9A9D-F339-4225-AC02-358CCA435641}"/>
              </a:ext>
            </a:extLst>
          </p:cNvPr>
          <p:cNvSpPr/>
          <p:nvPr/>
        </p:nvSpPr>
        <p:spPr>
          <a:xfrm>
            <a:off x="2641600" y="11745"/>
            <a:ext cx="7280286" cy="97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2060"/>
                </a:solidFill>
              </a:rPr>
              <a:t>РЕСПУБЛИКАНСКИЙ  СЕМИНАР-ПРАКТИКУМ</a:t>
            </a:r>
            <a:endParaRPr lang="ru-RU" sz="1400" dirty="0">
              <a:solidFill>
                <a:srgbClr val="002060"/>
              </a:solidFill>
            </a:endParaRPr>
          </a:p>
          <a:p>
            <a:pPr algn="ctr"/>
            <a:r>
              <a:rPr lang="ru-RU" sz="1600" b="1" i="1" dirty="0">
                <a:solidFill>
                  <a:srgbClr val="FF0000"/>
                </a:solidFill>
              </a:rPr>
              <a:t>«Система наставничества как один из видов повышения профессиональной компетенции педагогов начальной школы» </a:t>
            </a:r>
            <a:endParaRPr lang="ru-RU" sz="1600" dirty="0">
              <a:solidFill>
                <a:srgbClr val="FF0000"/>
              </a:solidFill>
            </a:endParaRPr>
          </a:p>
          <a:p>
            <a:pPr algn="ctr">
              <a:lnSpc>
                <a:spcPct val="95000"/>
              </a:lnSpc>
            </a:pPr>
            <a:endParaRPr lang="ru-RU" sz="1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8" descr="Крымский республиканский институт постдипломного педагогического  образования (КРИППО) – Симферополь | Повышение квалификации – Симферополь,  Крым | Единая справочная">
            <a:extLst>
              <a:ext uri="{FF2B5EF4-FFF2-40B4-BE49-F238E27FC236}">
                <a16:creationId xmlns:a16="http://schemas.microsoft.com/office/drawing/2014/main" id="{7E9444F5-CDAA-4E3B-B5B1-1CF8C61E39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633" y="310258"/>
            <a:ext cx="884840" cy="648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5B93B15-446F-4276-96A3-4DB6F9D7FE81}"/>
              </a:ext>
            </a:extLst>
          </p:cNvPr>
          <p:cNvSpPr/>
          <p:nvPr/>
        </p:nvSpPr>
        <p:spPr>
          <a:xfrm>
            <a:off x="113589" y="11745"/>
            <a:ext cx="1124084" cy="3577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ДПО РК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3B18C6C-0683-4847-8AA7-EF5177FB110E}"/>
              </a:ext>
            </a:extLst>
          </p:cNvPr>
          <p:cNvSpPr/>
          <p:nvPr/>
        </p:nvSpPr>
        <p:spPr>
          <a:xfrm>
            <a:off x="113588" y="794327"/>
            <a:ext cx="1019885" cy="4987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КРИППО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3C83CDB-3833-4655-AE87-5EAFB80B4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83676" y="6356350"/>
            <a:ext cx="3869724" cy="365125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февраля  2023 года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AD04FE09-B314-417E-AE09-F4150DFD5490}"/>
              </a:ext>
            </a:extLst>
          </p:cNvPr>
          <p:cNvSpPr/>
          <p:nvPr/>
        </p:nvSpPr>
        <p:spPr>
          <a:xfrm>
            <a:off x="248633" y="886691"/>
            <a:ext cx="11758641" cy="6197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845" marR="8890" indent="453390" algn="ctr">
              <a:lnSpc>
                <a:spcPct val="102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Нормативно правовое обеспечение системы  наставничества педагогических работников</a:t>
            </a:r>
          </a:p>
          <a:p>
            <a:pPr marL="29845" marR="8890" indent="453390" algn="ctr">
              <a:lnSpc>
                <a:spcPct val="102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Федеральный уровень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от 29.12.2012 г. № 273-ФЗ «Об образовании в Российской Федерации» (с изменениями и дополнениями)</a:t>
            </a:r>
          </a:p>
          <a:p>
            <a:pPr algn="just"/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 Президента Российской Федерации от 07.05.2018 г. № 204 «О национальных целях и стратегических задачах развития Российской Федерации на период до 2024 года»</a:t>
            </a:r>
          </a:p>
          <a:p>
            <a:pPr algn="just"/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 Президента Российской Федерации от 21.07.2020 г. № 474 «О национальных целях развития Российской Федерации на период до 2030 года»</a:t>
            </a:r>
          </a:p>
          <a:p>
            <a:pPr algn="just"/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Национальный проект «Образование» (федеральный проект «Современная школа»)</a:t>
            </a:r>
          </a:p>
          <a:p>
            <a:pPr marL="29845" marR="8890" indent="453390" algn="just">
              <a:lnSpc>
                <a:spcPct val="102000"/>
              </a:lnSpc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741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94A9A9D-F339-4225-AC02-358CCA435641}"/>
              </a:ext>
            </a:extLst>
          </p:cNvPr>
          <p:cNvSpPr/>
          <p:nvPr/>
        </p:nvSpPr>
        <p:spPr>
          <a:xfrm>
            <a:off x="2595418" y="136525"/>
            <a:ext cx="7326468" cy="97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2060"/>
                </a:solidFill>
              </a:rPr>
              <a:t>РЕСПУБЛИКАНСКИЙ  СЕМИНАР-ПРАКТИКУМ</a:t>
            </a:r>
            <a:endParaRPr lang="ru-RU" sz="1400" dirty="0">
              <a:solidFill>
                <a:srgbClr val="002060"/>
              </a:solidFill>
            </a:endParaRPr>
          </a:p>
          <a:p>
            <a:pPr algn="ctr"/>
            <a:r>
              <a:rPr lang="ru-RU" sz="1600" b="1" i="1" dirty="0">
                <a:solidFill>
                  <a:srgbClr val="FF0000"/>
                </a:solidFill>
              </a:rPr>
              <a:t>«Система наставничества как один из видов повышения профессиональной компетенции педагогов начальной школы» </a:t>
            </a:r>
            <a:endParaRPr lang="ru-RU" sz="1600" dirty="0">
              <a:solidFill>
                <a:srgbClr val="FF0000"/>
              </a:solidFill>
            </a:endParaRPr>
          </a:p>
          <a:p>
            <a:pPr algn="ctr">
              <a:lnSpc>
                <a:spcPct val="95000"/>
              </a:lnSpc>
            </a:pPr>
            <a:endParaRPr lang="ru-RU" sz="1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8" descr="Крымский республиканский институт постдипломного педагогического  образования (КРИППО) – Симферополь | Повышение квалификации – Симферополь,  Крым | Единая справочная">
            <a:extLst>
              <a:ext uri="{FF2B5EF4-FFF2-40B4-BE49-F238E27FC236}">
                <a16:creationId xmlns:a16="http://schemas.microsoft.com/office/drawing/2014/main" id="{7E9444F5-CDAA-4E3B-B5B1-1CF8C61E39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633" y="310258"/>
            <a:ext cx="884840" cy="648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5B93B15-446F-4276-96A3-4DB6F9D7FE81}"/>
              </a:ext>
            </a:extLst>
          </p:cNvPr>
          <p:cNvSpPr/>
          <p:nvPr/>
        </p:nvSpPr>
        <p:spPr>
          <a:xfrm>
            <a:off x="113589" y="11745"/>
            <a:ext cx="1124084" cy="3577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ДПО РК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3B18C6C-0683-4847-8AA7-EF5177FB110E}"/>
              </a:ext>
            </a:extLst>
          </p:cNvPr>
          <p:cNvSpPr/>
          <p:nvPr/>
        </p:nvSpPr>
        <p:spPr>
          <a:xfrm>
            <a:off x="113588" y="794327"/>
            <a:ext cx="1019885" cy="4987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КРИППО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3C83CDB-3833-4655-AE87-5EAFB80B4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83676" y="6356350"/>
            <a:ext cx="3869724" cy="365125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февраля  2023 года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B6AFF9A4-C133-43AE-BF33-253E1CD06A38}"/>
              </a:ext>
            </a:extLst>
          </p:cNvPr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  <a:latin typeface="Montserrat Classic Bold" panose="020B0604020202020204" charset="0"/>
              </a:rPr>
              <a:t>Нормативное правовое обеспечение системы </a:t>
            </a:r>
          </a:p>
          <a:p>
            <a:pPr lvl="0" algn="ctr"/>
            <a:r>
              <a:rPr lang="ru-RU" b="1" dirty="0">
                <a:solidFill>
                  <a:schemeClr val="bg1"/>
                </a:solidFill>
                <a:latin typeface="Montserrat Classic Bold" panose="020B0604020202020204" charset="0"/>
              </a:rPr>
              <a:t>наставничества педагогических работников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AD04FE09-B314-417E-AE09-F4150DFD5490}"/>
              </a:ext>
            </a:extLst>
          </p:cNvPr>
          <p:cNvSpPr/>
          <p:nvPr/>
        </p:nvSpPr>
        <p:spPr>
          <a:xfrm>
            <a:off x="248633" y="1136073"/>
            <a:ext cx="11675513" cy="6156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845" marR="8890" indent="453390" algn="ctr">
              <a:lnSpc>
                <a:spcPct val="102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Нормативно правовое обеспечение системы  наставничества педагогических работников</a:t>
            </a:r>
          </a:p>
          <a:p>
            <a:pPr marL="29845" marR="8890" indent="453390" algn="ctr">
              <a:lnSpc>
                <a:spcPct val="102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Федеральный уровень</a:t>
            </a:r>
          </a:p>
          <a:p>
            <a:pPr marL="29845" marR="8890" indent="453390" algn="ctr">
              <a:lnSpc>
                <a:spcPct val="102000"/>
              </a:lnSpc>
              <a:spcAft>
                <a:spcPts val="0"/>
              </a:spcAft>
            </a:pP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Распоряжение Правительства Российской Федерации от 31.12.2019 г.    № 3273-р «Об утверждении основных принципов национальной системы профессионального роста педагогических работников Российской Федерации, включая национальную систему учительского роста» (с изменениями)</a:t>
            </a:r>
          </a:p>
          <a:p>
            <a:pPr algn="just"/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Распоряжение Министерства просвещения Российской Федерации от 16.12.2020 г. № Р-174 «Об утверждении Концепции создания единой федеральной системы научно-методического сопровождения педагогических работников и управленческих кадров»</a:t>
            </a:r>
          </a:p>
          <a:p>
            <a:pPr marL="29845" marR="8890" indent="453390" algn="ctr">
              <a:lnSpc>
                <a:spcPct val="102000"/>
              </a:lnSpc>
              <a:spcAft>
                <a:spcPts val="0"/>
              </a:spcAft>
            </a:pP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9845" marR="8890" indent="453390" algn="ctr">
              <a:lnSpc>
                <a:spcPct val="102000"/>
              </a:lnSpc>
              <a:spcAft>
                <a:spcPts val="0"/>
              </a:spcAft>
            </a:pP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9845" marR="8890" indent="453390" algn="just">
              <a:lnSpc>
                <a:spcPct val="102000"/>
              </a:lnSpc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0211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94A9A9D-F339-4225-AC02-358CCA435641}"/>
              </a:ext>
            </a:extLst>
          </p:cNvPr>
          <p:cNvSpPr/>
          <p:nvPr/>
        </p:nvSpPr>
        <p:spPr>
          <a:xfrm>
            <a:off x="2595418" y="136525"/>
            <a:ext cx="7326468" cy="97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2060"/>
                </a:solidFill>
              </a:rPr>
              <a:t>РЕСПУБЛИКАНСКИЙ  СЕМИНАР-ПРАКТИКУМ</a:t>
            </a:r>
            <a:endParaRPr lang="ru-RU" sz="1400" dirty="0">
              <a:solidFill>
                <a:srgbClr val="002060"/>
              </a:solidFill>
            </a:endParaRPr>
          </a:p>
          <a:p>
            <a:pPr algn="ctr"/>
            <a:r>
              <a:rPr lang="ru-RU" sz="1600" b="1" i="1" dirty="0">
                <a:solidFill>
                  <a:srgbClr val="FF0000"/>
                </a:solidFill>
              </a:rPr>
              <a:t>«Система наставничества как один из видов повышения профессиональной компетенции педагогов начальной школы» </a:t>
            </a:r>
            <a:endParaRPr lang="ru-RU" sz="1600" dirty="0">
              <a:solidFill>
                <a:srgbClr val="FF0000"/>
              </a:solidFill>
            </a:endParaRPr>
          </a:p>
          <a:p>
            <a:pPr algn="ctr">
              <a:lnSpc>
                <a:spcPct val="95000"/>
              </a:lnSpc>
            </a:pPr>
            <a:endParaRPr lang="ru-RU" sz="1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8" descr="Крымский республиканский институт постдипломного педагогического  образования (КРИППО) – Симферополь | Повышение квалификации – Симферополь,  Крым | Единая справочная">
            <a:extLst>
              <a:ext uri="{FF2B5EF4-FFF2-40B4-BE49-F238E27FC236}">
                <a16:creationId xmlns:a16="http://schemas.microsoft.com/office/drawing/2014/main" id="{7E9444F5-CDAA-4E3B-B5B1-1CF8C61E39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633" y="310258"/>
            <a:ext cx="884840" cy="648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5B93B15-446F-4276-96A3-4DB6F9D7FE81}"/>
              </a:ext>
            </a:extLst>
          </p:cNvPr>
          <p:cNvSpPr/>
          <p:nvPr/>
        </p:nvSpPr>
        <p:spPr>
          <a:xfrm>
            <a:off x="113589" y="11745"/>
            <a:ext cx="1124084" cy="3577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ДПО РК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3B18C6C-0683-4847-8AA7-EF5177FB110E}"/>
              </a:ext>
            </a:extLst>
          </p:cNvPr>
          <p:cNvSpPr/>
          <p:nvPr/>
        </p:nvSpPr>
        <p:spPr>
          <a:xfrm>
            <a:off x="113588" y="794327"/>
            <a:ext cx="1019885" cy="4987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КРИППО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3C83CDB-3833-4655-AE87-5EAFB80B4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83676" y="6356350"/>
            <a:ext cx="3869724" cy="365125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февраля  2023 года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B6AFF9A4-C133-43AE-BF33-253E1CD06A38}"/>
              </a:ext>
            </a:extLst>
          </p:cNvPr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  <a:latin typeface="Montserrat Classic Bold" panose="020B0604020202020204" charset="0"/>
              </a:rPr>
              <a:t>Нормативное правовое обеспечение системы </a:t>
            </a:r>
          </a:p>
          <a:p>
            <a:pPr lvl="0" algn="ctr"/>
            <a:r>
              <a:rPr lang="ru-RU" b="1" dirty="0">
                <a:solidFill>
                  <a:schemeClr val="bg1"/>
                </a:solidFill>
                <a:latin typeface="Montserrat Classic Bold" panose="020B0604020202020204" charset="0"/>
              </a:rPr>
              <a:t>наставничества педагогических работников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AD04FE09-B314-417E-AE09-F4150DFD5490}"/>
              </a:ext>
            </a:extLst>
          </p:cNvPr>
          <p:cNvSpPr/>
          <p:nvPr/>
        </p:nvSpPr>
        <p:spPr>
          <a:xfrm>
            <a:off x="248633" y="1136073"/>
            <a:ext cx="11829779" cy="66997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845" marR="8890" indent="453390" algn="ctr">
              <a:lnSpc>
                <a:spcPct val="102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Нормативно правовое обеспечение системы  наставничества педагогических работников</a:t>
            </a:r>
          </a:p>
          <a:p>
            <a:pPr marL="29845" marR="8890" indent="453390" algn="ctr">
              <a:lnSpc>
                <a:spcPct val="102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Федеральный уровень</a:t>
            </a:r>
          </a:p>
          <a:p>
            <a:pPr marL="29845" marR="8890" indent="453390" algn="ctr">
              <a:lnSpc>
                <a:spcPct val="102000"/>
              </a:lnSpc>
              <a:spcAft>
                <a:spcPts val="0"/>
              </a:spcAft>
            </a:pP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Методология (целевая модель) наставничества обучающихся для организаций, осуществляющих образовательную деятельность по общеобразовательным, дополнительным общеобразовательным и программам среднего профессионального образования, в том числе с применением лучших практик обмена опытом между обучающимися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(распоряжение Министерства просвещения Российской Федерации от 25.12.2019 г. № Р-145)</a:t>
            </a:r>
          </a:p>
          <a:p>
            <a:pPr algn="just"/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рекомендации Министерства просвещения Российской Федерации и Профессионального союза работников народного образования и науки Российской Федерации по разработке и внедрению системы (целевой модели) наставничества педагогических работников в образовательных организациях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(письмо Министерства просвещения Российской Федерации от 21.12.2021 г. № АЗ-1128/08)</a:t>
            </a:r>
          </a:p>
          <a:p>
            <a:pPr marL="29845" marR="8890" indent="453390" algn="ctr">
              <a:lnSpc>
                <a:spcPct val="102000"/>
              </a:lnSpc>
              <a:spcAft>
                <a:spcPts val="0"/>
              </a:spcAft>
            </a:pP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9845" marR="8890" indent="453390" algn="ctr">
              <a:lnSpc>
                <a:spcPct val="102000"/>
              </a:lnSpc>
              <a:spcAft>
                <a:spcPts val="0"/>
              </a:spcAft>
            </a:pP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9845" marR="8890" indent="453390" algn="just">
              <a:lnSpc>
                <a:spcPct val="102000"/>
              </a:lnSpc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1345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94A9A9D-F339-4225-AC02-358CCA435641}"/>
              </a:ext>
            </a:extLst>
          </p:cNvPr>
          <p:cNvSpPr/>
          <p:nvPr/>
        </p:nvSpPr>
        <p:spPr>
          <a:xfrm>
            <a:off x="2595418" y="136525"/>
            <a:ext cx="7326468" cy="97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2060"/>
                </a:solidFill>
              </a:rPr>
              <a:t>РЕСПУБЛИКАНСКИЙ  СЕМИНАР-ПРАКТИКУМ</a:t>
            </a:r>
            <a:endParaRPr lang="ru-RU" sz="1400" dirty="0">
              <a:solidFill>
                <a:srgbClr val="002060"/>
              </a:solidFill>
            </a:endParaRPr>
          </a:p>
          <a:p>
            <a:pPr algn="ctr"/>
            <a:r>
              <a:rPr lang="ru-RU" sz="1600" b="1" i="1" dirty="0">
                <a:solidFill>
                  <a:srgbClr val="FF0000"/>
                </a:solidFill>
              </a:rPr>
              <a:t>«Система наставничества как один из видов повышения профессиональной компетенции педагогов начальной школы» </a:t>
            </a:r>
            <a:endParaRPr lang="ru-RU" sz="1600" dirty="0">
              <a:solidFill>
                <a:srgbClr val="FF0000"/>
              </a:solidFill>
            </a:endParaRPr>
          </a:p>
          <a:p>
            <a:pPr algn="ctr">
              <a:lnSpc>
                <a:spcPct val="95000"/>
              </a:lnSpc>
            </a:pPr>
            <a:endParaRPr lang="ru-RU" sz="1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8" descr="Крымский республиканский институт постдипломного педагогического  образования (КРИППО) – Симферополь | Повышение квалификации – Симферополь,  Крым | Единая справочная">
            <a:extLst>
              <a:ext uri="{FF2B5EF4-FFF2-40B4-BE49-F238E27FC236}">
                <a16:creationId xmlns:a16="http://schemas.microsoft.com/office/drawing/2014/main" id="{7E9444F5-CDAA-4E3B-B5B1-1CF8C61E39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633" y="310258"/>
            <a:ext cx="884840" cy="648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5B93B15-446F-4276-96A3-4DB6F9D7FE81}"/>
              </a:ext>
            </a:extLst>
          </p:cNvPr>
          <p:cNvSpPr/>
          <p:nvPr/>
        </p:nvSpPr>
        <p:spPr>
          <a:xfrm>
            <a:off x="113589" y="11745"/>
            <a:ext cx="1124084" cy="3577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ДПО РК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3B18C6C-0683-4847-8AA7-EF5177FB110E}"/>
              </a:ext>
            </a:extLst>
          </p:cNvPr>
          <p:cNvSpPr/>
          <p:nvPr/>
        </p:nvSpPr>
        <p:spPr>
          <a:xfrm>
            <a:off x="113588" y="794327"/>
            <a:ext cx="1019885" cy="4987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КРИППО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3C83CDB-3833-4655-AE87-5EAFB80B4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83676" y="6356350"/>
            <a:ext cx="3869724" cy="365125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февраля  2023 года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B6AFF9A4-C133-43AE-BF33-253E1CD06A38}"/>
              </a:ext>
            </a:extLst>
          </p:cNvPr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  <a:latin typeface="Montserrat Classic Bold" panose="020B0604020202020204" charset="0"/>
              </a:rPr>
              <a:t>Нормативное правовое обеспечение системы </a:t>
            </a:r>
          </a:p>
          <a:p>
            <a:pPr lvl="0" algn="ctr"/>
            <a:r>
              <a:rPr lang="ru-RU" b="1" dirty="0">
                <a:solidFill>
                  <a:schemeClr val="bg1"/>
                </a:solidFill>
                <a:latin typeface="Montserrat Classic Bold" panose="020B0604020202020204" charset="0"/>
              </a:rPr>
              <a:t>наставничества педагогических работников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AD04FE09-B314-417E-AE09-F4150DFD5490}"/>
              </a:ext>
            </a:extLst>
          </p:cNvPr>
          <p:cNvSpPr/>
          <p:nvPr/>
        </p:nvSpPr>
        <p:spPr>
          <a:xfrm>
            <a:off x="248633" y="1136073"/>
            <a:ext cx="11675513" cy="44911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845" marR="8890" indent="453390" algn="ctr">
              <a:lnSpc>
                <a:spcPct val="102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Нормативно правовое обеспечение системы  наставничества педагогических работников</a:t>
            </a:r>
          </a:p>
          <a:p>
            <a:pPr marL="29845" marR="8890" indent="453390" algn="ctr">
              <a:lnSpc>
                <a:spcPct val="102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Региональный уровень</a:t>
            </a:r>
          </a:p>
          <a:p>
            <a:pPr algn="just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 Республики Крым от 06.07.2015 г. № 131/ЗРК-2015 «Об образовании в Республике Крым» (с изменениями)</a:t>
            </a:r>
          </a:p>
          <a:p>
            <a:pPr algn="just"/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Распоряжение Совета министров Республики Крым от 30.12.2022 г.  № 2392-р «О подготовке и проведении Года педагога и наставника в Республике Крым»</a:t>
            </a:r>
          </a:p>
          <a:p>
            <a:pPr marL="29845" marR="8890" indent="453390" algn="ctr">
              <a:lnSpc>
                <a:spcPct val="102000"/>
              </a:lnSpc>
              <a:spcAft>
                <a:spcPts val="0"/>
              </a:spcAft>
            </a:pP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9845" marR="8890" indent="453390" algn="ctr">
              <a:lnSpc>
                <a:spcPct val="102000"/>
              </a:lnSpc>
              <a:spcAft>
                <a:spcPts val="0"/>
              </a:spcAft>
            </a:pP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9845" marR="8890" indent="453390" algn="ctr">
              <a:lnSpc>
                <a:spcPct val="102000"/>
              </a:lnSpc>
              <a:spcAft>
                <a:spcPts val="0"/>
              </a:spcAft>
            </a:pP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9845" marR="8890" indent="453390" algn="ctr">
              <a:lnSpc>
                <a:spcPct val="102000"/>
              </a:lnSpc>
              <a:spcAft>
                <a:spcPts val="0"/>
              </a:spcAft>
            </a:pP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9845" marR="8890" indent="453390" algn="just">
              <a:lnSpc>
                <a:spcPct val="102000"/>
              </a:lnSpc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9" name="Picture 2" descr="C:\Documents and Settings\user\Рабочий стол\63bbdf946d4b92.74905652_removed_page-0001.jpg">
            <a:extLst>
              <a:ext uri="{FF2B5EF4-FFF2-40B4-BE49-F238E27FC236}">
                <a16:creationId xmlns:a16="http://schemas.microsoft.com/office/drawing/2014/main" id="{5D89804A-D7B5-411D-9ECD-1E770CC2F4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9513" y="3648364"/>
            <a:ext cx="3869724" cy="32096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467040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94A9A9D-F339-4225-AC02-358CCA435641}"/>
              </a:ext>
            </a:extLst>
          </p:cNvPr>
          <p:cNvSpPr/>
          <p:nvPr/>
        </p:nvSpPr>
        <p:spPr>
          <a:xfrm>
            <a:off x="2595418" y="136525"/>
            <a:ext cx="7326468" cy="97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2060"/>
                </a:solidFill>
              </a:rPr>
              <a:t>РЕСПУБЛИКАНСКИЙ  СЕМИНАР-ПРАКТИКУМ</a:t>
            </a:r>
            <a:endParaRPr lang="ru-RU" sz="1400" dirty="0">
              <a:solidFill>
                <a:srgbClr val="002060"/>
              </a:solidFill>
            </a:endParaRPr>
          </a:p>
          <a:p>
            <a:pPr algn="ctr"/>
            <a:r>
              <a:rPr lang="ru-RU" sz="1600" b="1" i="1" dirty="0">
                <a:solidFill>
                  <a:srgbClr val="FF0000"/>
                </a:solidFill>
              </a:rPr>
              <a:t>«Система наставничества как один из видов повышения профессиональной компетенции педагогов начальной школы» </a:t>
            </a:r>
            <a:endParaRPr lang="ru-RU" sz="1600" dirty="0">
              <a:solidFill>
                <a:srgbClr val="FF0000"/>
              </a:solidFill>
            </a:endParaRPr>
          </a:p>
          <a:p>
            <a:pPr algn="ctr">
              <a:lnSpc>
                <a:spcPct val="95000"/>
              </a:lnSpc>
            </a:pPr>
            <a:endParaRPr lang="ru-RU" sz="1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8" descr="Крымский республиканский институт постдипломного педагогического  образования (КРИППО) – Симферополь | Повышение квалификации – Симферополь,  Крым | Единая справочная">
            <a:extLst>
              <a:ext uri="{FF2B5EF4-FFF2-40B4-BE49-F238E27FC236}">
                <a16:creationId xmlns:a16="http://schemas.microsoft.com/office/drawing/2014/main" id="{7E9444F5-CDAA-4E3B-B5B1-1CF8C61E39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633" y="310258"/>
            <a:ext cx="884840" cy="648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5B93B15-446F-4276-96A3-4DB6F9D7FE81}"/>
              </a:ext>
            </a:extLst>
          </p:cNvPr>
          <p:cNvSpPr/>
          <p:nvPr/>
        </p:nvSpPr>
        <p:spPr>
          <a:xfrm>
            <a:off x="113589" y="11745"/>
            <a:ext cx="1124084" cy="3577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ДПО РК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3B18C6C-0683-4847-8AA7-EF5177FB110E}"/>
              </a:ext>
            </a:extLst>
          </p:cNvPr>
          <p:cNvSpPr/>
          <p:nvPr/>
        </p:nvSpPr>
        <p:spPr>
          <a:xfrm>
            <a:off x="113588" y="794327"/>
            <a:ext cx="1019885" cy="4987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КРИППО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3C83CDB-3833-4655-AE87-5EAFB80B4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83676" y="6356350"/>
            <a:ext cx="3869724" cy="365125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февраля  2023 года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B6AFF9A4-C133-43AE-BF33-253E1CD06A38}"/>
              </a:ext>
            </a:extLst>
          </p:cNvPr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  <a:latin typeface="Montserrat Classic Bold" panose="020B0604020202020204" charset="0"/>
              </a:rPr>
              <a:t>Нормативное правовое обеспечение системы </a:t>
            </a:r>
          </a:p>
          <a:p>
            <a:pPr lvl="0" algn="ctr"/>
            <a:r>
              <a:rPr lang="ru-RU" b="1" dirty="0">
                <a:solidFill>
                  <a:schemeClr val="bg1"/>
                </a:solidFill>
                <a:latin typeface="Montserrat Classic Bold" panose="020B0604020202020204" charset="0"/>
              </a:rPr>
              <a:t>наставничества педагогических работников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AD04FE09-B314-417E-AE09-F4150DFD5490}"/>
              </a:ext>
            </a:extLst>
          </p:cNvPr>
          <p:cNvSpPr/>
          <p:nvPr/>
        </p:nvSpPr>
        <p:spPr>
          <a:xfrm>
            <a:off x="248633" y="1136073"/>
            <a:ext cx="11675513" cy="30138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845" marR="8890" indent="453390" algn="ctr">
              <a:lnSpc>
                <a:spcPct val="102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Нормативно правовое обеспечение системы  наставничества педагогических работников</a:t>
            </a:r>
          </a:p>
          <a:p>
            <a:pPr marL="29845" marR="8890" indent="453390" algn="ctr">
              <a:lnSpc>
                <a:spcPct val="102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Региональный уровень</a:t>
            </a:r>
          </a:p>
          <a:p>
            <a:pPr algn="just"/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9845" marR="8890" indent="453390" algn="ctr">
              <a:lnSpc>
                <a:spcPct val="102000"/>
              </a:lnSpc>
              <a:spcAft>
                <a:spcPts val="0"/>
              </a:spcAft>
            </a:pP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9845" marR="8890" indent="453390" algn="ctr">
              <a:lnSpc>
                <a:spcPct val="102000"/>
              </a:lnSpc>
              <a:spcAft>
                <a:spcPts val="0"/>
              </a:spcAft>
            </a:pP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9845" marR="8890" indent="453390" algn="ctr">
              <a:lnSpc>
                <a:spcPct val="102000"/>
              </a:lnSpc>
              <a:spcAft>
                <a:spcPts val="0"/>
              </a:spcAft>
            </a:pP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9845" marR="8890" indent="453390" algn="ctr">
              <a:lnSpc>
                <a:spcPct val="102000"/>
              </a:lnSpc>
              <a:spcAft>
                <a:spcPts val="0"/>
              </a:spcAft>
            </a:pP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9845" marR="8890" indent="453390" algn="just">
              <a:lnSpc>
                <a:spcPct val="102000"/>
              </a:lnSpc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198509D-4A9D-4070-8A82-AA038EBBEB19}"/>
              </a:ext>
            </a:extLst>
          </p:cNvPr>
          <p:cNvSpPr/>
          <p:nvPr/>
        </p:nvSpPr>
        <p:spPr>
          <a:xfrm>
            <a:off x="267855" y="1717964"/>
            <a:ext cx="11656292" cy="4590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" marR="8890" indent="63500" algn="just">
              <a:lnSpc>
                <a:spcPct val="102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Положение о региональной системе научно-методического сопровождения педагогических работников и управленческих кадров в Республике Крым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(приказ Министерства образования, науки и молодежи Республики Крым   от 22.07.2021 г. № 1222)</a:t>
            </a:r>
          </a:p>
          <a:p>
            <a:pPr marL="28575" marR="8890" indent="63500" algn="just">
              <a:lnSpc>
                <a:spcPct val="102000"/>
              </a:lnSpc>
              <a:spcAft>
                <a:spcPts val="0"/>
              </a:spcAft>
            </a:pP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" marR="8890" indent="63500" algn="just">
              <a:lnSpc>
                <a:spcPct val="102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Положение о системе обеспечения профессионального развития педагогических работников Республики Крым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(приказ Министерства образования, науки и молодежи Республики Крым от 12.01.2022 г. № 17)</a:t>
            </a:r>
          </a:p>
          <a:p>
            <a:pPr marL="28575" marR="8890" indent="63500" algn="just">
              <a:lnSpc>
                <a:spcPct val="102000"/>
              </a:lnSpc>
              <a:spcAft>
                <a:spcPts val="0"/>
              </a:spcAft>
            </a:pP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" marR="8890" indent="63500" algn="just">
              <a:lnSpc>
                <a:spcPct val="102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Положение о системе наставничества педагогических работников в образовательной организации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(приказ Министерства образования, науки и молодежи Республики Крым  от 27.10.2022 г. №1667)</a:t>
            </a:r>
          </a:p>
        </p:txBody>
      </p:sp>
    </p:spTree>
    <p:extLst>
      <p:ext uri="{BB962C8B-B14F-4D97-AF65-F5344CB8AC3E}">
        <p14:creationId xmlns:p14="http://schemas.microsoft.com/office/powerpoint/2010/main" val="6033607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679</Words>
  <Application>Microsoft Office PowerPoint</Application>
  <PresentationFormat>Широкоэкранный</PresentationFormat>
  <Paragraphs>93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Montserrat Classic Bold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Elana</dc:creator>
  <cp:lastModifiedBy>Наталья Подсмашная</cp:lastModifiedBy>
  <cp:revision>68</cp:revision>
  <dcterms:created xsi:type="dcterms:W3CDTF">2022-09-01T07:56:00Z</dcterms:created>
  <dcterms:modified xsi:type="dcterms:W3CDTF">2023-02-10T08:50:07Z</dcterms:modified>
</cp:coreProperties>
</file>