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82" r:id="rId3"/>
    <p:sldId id="265" r:id="rId4"/>
    <p:sldId id="266" r:id="rId5"/>
    <p:sldId id="270" r:id="rId6"/>
    <p:sldId id="264" r:id="rId7"/>
    <p:sldId id="267" r:id="rId8"/>
    <p:sldId id="268" r:id="rId9"/>
    <p:sldId id="269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CE"/>
    <a:srgbClr val="2A1255"/>
    <a:srgbClr val="A58C51"/>
    <a:srgbClr val="213969"/>
    <a:srgbClr val="332319"/>
    <a:srgbClr val="173A8D"/>
    <a:srgbClr val="003374"/>
    <a:srgbClr val="C9A093"/>
    <a:srgbClr val="F1F1F1"/>
    <a:srgbClr val="385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33600" y="1"/>
            <a:ext cx="6364941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hyperlink" Target="mailto:info@krippo.ru" TargetMode="Externa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14"/>
          <a:stretch/>
        </p:blipFill>
        <p:spPr>
          <a:xfrm>
            <a:off x="0" y="0"/>
            <a:ext cx="3082834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295693" y="2357717"/>
            <a:ext cx="6519824" cy="2052918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 И ФУНКЦИИ ПЕДАГОГА - НАСТАВНИКА</a:t>
            </a:r>
            <a:endParaRPr lang="en-US" sz="3600" b="1" dirty="0">
              <a:ln w="0"/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rgbClr val="007CCE"/>
                  </a:gs>
                </a:gsLst>
                <a:lin ang="5400000" scaled="1"/>
                <a:tileRect/>
              </a:gradFill>
              <a:effectLst>
                <a:reflection blurRad="6350" stA="53000" endA="300" endPos="35500" dir="5400000" sy="-90000" algn="bl" rotWithShape="0"/>
              </a:effectLst>
              <a:latin typeface="+mn-lt"/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58ABA7C-3351-4753-ADF5-57A65B5D0D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940596"/>
              </p:ext>
            </p:extLst>
          </p:nvPr>
        </p:nvGraphicFramePr>
        <p:xfrm>
          <a:off x="244258" y="276174"/>
          <a:ext cx="1771812" cy="146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CorelDRAW" r:id="rId4" imgW="8803800" imgH="7252920" progId="">
                  <p:embed/>
                </p:oleObj>
              </mc:Choice>
              <mc:Fallback>
                <p:oleObj name="CorelDRAW" r:id="rId4" imgW="8803800" imgH="725292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258" y="276174"/>
                        <a:ext cx="1771812" cy="14603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47554B8-F931-43B4-B35E-D52A0D4BADCC}"/>
              </a:ext>
            </a:extLst>
          </p:cNvPr>
          <p:cNvSpPr txBox="1"/>
          <p:nvPr/>
        </p:nvSpPr>
        <p:spPr>
          <a:xfrm>
            <a:off x="110034" y="6397160"/>
            <a:ext cx="2185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Симферополь-2023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4F56EDA7-D2A3-4254-BDBE-0655DD1928BD}"/>
              </a:ext>
            </a:extLst>
          </p:cNvPr>
          <p:cNvSpPr>
            <a:spLocks noGrp="1"/>
          </p:cNvSpPr>
          <p:nvPr/>
        </p:nvSpPr>
        <p:spPr bwMode="auto">
          <a:xfrm>
            <a:off x="5038165" y="6065837"/>
            <a:ext cx="393707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0" indent="0" algn="ctr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914400" indent="0" algn="ctr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371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18288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60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7432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2004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657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algn="r">
              <a:defRPr/>
            </a:pPr>
            <a:r>
              <a:rPr lang="ru-RU" sz="1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Гавриш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А.И., преподаватель кафедры ДНО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281C6A3-E5CD-4DF1-9F53-14A9A35A3745}"/>
              </a:ext>
            </a:extLst>
          </p:cNvPr>
          <p:cNvSpPr/>
          <p:nvPr/>
        </p:nvSpPr>
        <p:spPr>
          <a:xfrm>
            <a:off x="2743200" y="47645"/>
            <a:ext cx="63504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образовательное учреждение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Крым «Крымский республиканский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постдипломного педагогического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  <a:endParaRPr lang="en-US" dirty="0">
              <a:solidFill>
                <a:srgbClr val="1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" name="Объект 164">
            <a:extLst>
              <a:ext uri="{FF2B5EF4-FFF2-40B4-BE49-F238E27FC236}">
                <a16:creationId xmlns:a16="http://schemas.microsoft.com/office/drawing/2014/main" id="{B91E8242-199E-46A8-B28C-F18B0C1E57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041" y="69322"/>
          <a:ext cx="956265" cy="59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CorelDRAW" r:id="rId3" imgW="8803800" imgH="5518800" progId="">
                  <p:embed/>
                </p:oleObj>
              </mc:Choice>
              <mc:Fallback>
                <p:oleObj name="CorelDRAW" r:id="rId3" imgW="8803800" imgH="55188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041" y="69322"/>
                        <a:ext cx="956265" cy="5995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2">
            <a:extLst>
              <a:ext uri="{FF2B5EF4-FFF2-40B4-BE49-F238E27FC236}">
                <a16:creationId xmlns:a16="http://schemas.microsoft.com/office/drawing/2014/main" id="{8E57926D-4D63-45DE-8119-C37549300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3516" y="2834705"/>
            <a:ext cx="7860484" cy="7408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0000" tIns="46800" rIns="90000" bIns="46800">
            <a:spAutoFit/>
          </a:bodyPr>
          <a:lstStyle>
            <a:defPPr>
              <a:defRPr lang="en-GB"/>
            </a:defPPr>
            <a:lvl1pPr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1pPr>
            <a:lvl2pPr marL="742950" indent="-28575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2pPr>
            <a:lvl3pPr marL="1143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3pPr>
            <a:lvl4pPr marL="1600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4pPr>
            <a:lvl5pPr marL="20574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+mn-cs"/>
              </a:defRPr>
            </a:lvl9pPr>
          </a:lstStyle>
          <a:p>
            <a:pPr>
              <a:spcBef>
                <a:spcPts val="2625"/>
              </a:spcBef>
              <a:buClrTx/>
              <a:buFontTx/>
              <a:buNone/>
              <a:defRPr/>
            </a:pPr>
            <a:r>
              <a:rPr lang="ru-RU" altLang="ru-RU" sz="4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6" charset="0"/>
              </a:rPr>
              <a:t>СПАСИБО ЗА ВНИМАНИЕ!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92CD79A-9EA8-4EA9-B58A-5B9D889E69DF}"/>
              </a:ext>
            </a:extLst>
          </p:cNvPr>
          <p:cNvSpPr/>
          <p:nvPr/>
        </p:nvSpPr>
        <p:spPr>
          <a:xfrm>
            <a:off x="1208015" y="5060305"/>
            <a:ext cx="7734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Название подразделения</a:t>
            </a:r>
            <a:r>
              <a:rPr lang="ru-RU" dirty="0"/>
              <a:t>,</a:t>
            </a:r>
            <a:endParaRPr lang="en-US" dirty="0">
              <a:solidFill>
                <a:srgbClr val="101010"/>
              </a:solidFill>
              <a:latin typeface="PT Sans" panose="020B0503020203020204" pitchFamily="34" charset="-52"/>
            </a:endParaRPr>
          </a:p>
          <a:p>
            <a:pPr algn="ctr"/>
            <a:r>
              <a:rPr lang="ru-RU" dirty="0">
                <a:solidFill>
                  <a:srgbClr val="101010"/>
                </a:solidFill>
                <a:latin typeface="PT Sans" panose="020B0503020203020204" pitchFamily="34" charset="-52"/>
              </a:rPr>
              <a:t>Российская Федерация,</a:t>
            </a:r>
            <a:r>
              <a:rPr lang="en-US" dirty="0">
                <a:solidFill>
                  <a:srgbClr val="101010"/>
                </a:solidFill>
                <a:latin typeface="PT Sans" panose="020B0503020203020204" pitchFamily="34" charset="-52"/>
              </a:rPr>
              <a:t> </a:t>
            </a:r>
            <a:r>
              <a:rPr lang="ru-RU" dirty="0">
                <a:solidFill>
                  <a:srgbClr val="101010"/>
                </a:solidFill>
                <a:latin typeface="PT Sans" panose="020B0503020203020204" pitchFamily="34" charset="-52"/>
              </a:rPr>
              <a:t>Республика Крым, г. Симферополь,</a:t>
            </a:r>
            <a:r>
              <a:rPr lang="en-US" dirty="0">
                <a:solidFill>
                  <a:srgbClr val="101010"/>
                </a:solidFill>
                <a:latin typeface="PT Sans" panose="020B0503020203020204" pitchFamily="34" charset="-52"/>
              </a:rPr>
              <a:t> </a:t>
            </a:r>
            <a:endParaRPr lang="ru-RU" dirty="0" smtClean="0">
              <a:solidFill>
                <a:srgbClr val="101010"/>
              </a:solidFill>
              <a:latin typeface="PT Sans" panose="020B0503020203020204" pitchFamily="34" charset="-52"/>
            </a:endParaRPr>
          </a:p>
          <a:p>
            <a:pPr algn="ctr"/>
            <a:r>
              <a:rPr lang="ru-RU" dirty="0" smtClean="0">
                <a:solidFill>
                  <a:srgbClr val="101010"/>
                </a:solidFill>
                <a:latin typeface="PT Sans" panose="020B0503020203020204" pitchFamily="34" charset="-52"/>
              </a:rPr>
              <a:t>ул</a:t>
            </a:r>
            <a:r>
              <a:rPr lang="ru-RU" dirty="0">
                <a:solidFill>
                  <a:srgbClr val="101010"/>
                </a:solidFill>
                <a:latin typeface="PT Sans" panose="020B0503020203020204" pitchFamily="34" charset="-52"/>
              </a:rPr>
              <a:t>. Ленина, 15, </a:t>
            </a:r>
            <a:r>
              <a:rPr lang="ru-RU" dirty="0" err="1">
                <a:solidFill>
                  <a:srgbClr val="101010"/>
                </a:solidFill>
                <a:latin typeface="PT Sans" panose="020B0503020203020204" pitchFamily="34" charset="-52"/>
              </a:rPr>
              <a:t>каб</a:t>
            </a:r>
            <a:r>
              <a:rPr lang="ru-RU" dirty="0">
                <a:solidFill>
                  <a:srgbClr val="101010"/>
                </a:solidFill>
                <a:latin typeface="PT Sans" panose="020B0503020203020204" pitchFamily="34" charset="-52"/>
              </a:rPr>
              <a:t>. </a:t>
            </a:r>
            <a:r>
              <a:rPr lang="ru-RU" dirty="0" smtClean="0">
                <a:solidFill>
                  <a:srgbClr val="101010"/>
                </a:solidFill>
                <a:latin typeface="PT Sans" panose="020B0503020203020204" pitchFamily="34" charset="-52"/>
              </a:rPr>
              <a:t>№ </a:t>
            </a:r>
            <a:r>
              <a:rPr lang="ru-RU" dirty="0" smtClean="0">
                <a:solidFill>
                  <a:srgbClr val="FF0000"/>
                </a:solidFill>
                <a:latin typeface="PT Sans" panose="020B0503020203020204" pitchFamily="34" charset="-52"/>
              </a:rPr>
              <a:t>??</a:t>
            </a:r>
            <a:endParaRPr lang="ru-RU" dirty="0">
              <a:solidFill>
                <a:srgbClr val="FF0000"/>
              </a:solidFill>
              <a:latin typeface="PT Sans" panose="020B0503020203020204" pitchFamily="34" charset="-52"/>
            </a:endParaRPr>
          </a:p>
          <a:p>
            <a:pPr algn="ctr"/>
            <a:r>
              <a:rPr lang="ru-RU" dirty="0">
                <a:solidFill>
                  <a:srgbClr val="101010"/>
                </a:solidFill>
                <a:latin typeface="PT Sans" panose="020B0503020203020204" pitchFamily="34" charset="-52"/>
              </a:rPr>
              <a:t>тел. </a:t>
            </a:r>
            <a:r>
              <a:rPr lang="ru-RU" dirty="0">
                <a:solidFill>
                  <a:srgbClr val="FF0000"/>
                </a:solidFill>
                <a:latin typeface="PT Sans" panose="020B0503020203020204" pitchFamily="34" charset="-52"/>
              </a:rPr>
              <a:t>(3652) 27-45-15</a:t>
            </a:r>
            <a:r>
              <a:rPr lang="en-US" dirty="0">
                <a:solidFill>
                  <a:srgbClr val="101010"/>
                </a:solidFill>
                <a:latin typeface="PT Sans" panose="020B0503020203020204" pitchFamily="34" charset="-52"/>
              </a:rPr>
              <a:t>, e-mail: </a:t>
            </a:r>
            <a:r>
              <a:rPr lang="en-US" u="sng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info@krippo.ru</a:t>
            </a:r>
            <a:endParaRPr lang="ru-RU" b="0" i="0" dirty="0">
              <a:solidFill>
                <a:srgbClr val="FF0000"/>
              </a:solidFill>
              <a:effectLst/>
              <a:latin typeface="PT Sans" panose="020B050302020302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14310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13765"/>
            <a:ext cx="6364941" cy="102396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 (</a:t>
            </a:r>
            <a:r>
              <a:rPr lang="ru-RU" sz="3600" dirty="0" err="1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тьюторство</a:t>
            </a:r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менторинг</a:t>
            </a:r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Наставничество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одна из наиболее эффективных форм профессиональной адаптации, способствующая повышению профессиональной компетентности и закреплению педагогических кадров.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наставника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помочь молодому педагогу реализовать себя, развить личностные качества, коммуникативные и управленческие умения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человек, обладающий опытом, готовый делиться своими знаниями с менее опытными людьми в обстановке взаимного доверия, поднимая дух ученика, делясь с ним своим энтузиазмом, посредством своих действий и своей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52" y="4064668"/>
            <a:ext cx="3168713" cy="217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11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436" y="313766"/>
            <a:ext cx="7333130" cy="1246094"/>
          </a:xfrm>
        </p:spPr>
        <p:txBody>
          <a:bodyPr>
            <a:no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наставничества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012" y="1685365"/>
            <a:ext cx="7987554" cy="5082988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применение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практике молодым педагогом инновационных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технологий и передового педагогического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собственного педагогического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мастерства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анализ учебных программ, учебников, пособий, методических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рекомендаций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проектирование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выполнение индивидуальной образовательной траектории молодого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 учебной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деятельности, методики их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овладение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новыми формами и методами оценивания учебных достижений учащихся и т. д.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69" y="313766"/>
            <a:ext cx="1685366" cy="13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4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460" y="251012"/>
            <a:ext cx="7853082" cy="1066800"/>
          </a:xfrm>
        </p:spPr>
        <p:txBody>
          <a:bodyPr>
            <a:normAutofit fontScale="90000"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в организации процесса </a:t>
            </a: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Адаптационный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(создание условий для профессиональной адаптации): 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Проектировочный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(этап преодоления трудностей учебной деятельности и началом формирования мастерства молодого учителя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Рефлексивный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822" y="4876800"/>
            <a:ext cx="6700845" cy="175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77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48235"/>
            <a:ext cx="7279342" cy="878541"/>
          </a:xfrm>
        </p:spPr>
        <p:txBody>
          <a:bodyPr>
            <a:no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педагога-наставника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5496" y="1691016"/>
            <a:ext cx="4161182" cy="4711234"/>
          </a:xfrm>
        </p:spPr>
        <p:txBody>
          <a:bodyPr>
            <a:normAutofit fontScale="925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Адаптационная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Консультационная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Контрольно-оценочная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Аналитическая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Координационная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Коучинг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Поддержка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57" y="1563757"/>
            <a:ext cx="4094921" cy="483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13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31693"/>
            <a:ext cx="6364941" cy="10060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процесса наставничества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9953" y="1465730"/>
            <a:ext cx="8337176" cy="3859306"/>
          </a:xfrm>
        </p:spPr>
        <p:txBody>
          <a:bodyPr>
            <a:normAutofit fontScale="85000" lnSpcReduction="1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может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опираться на взаимно разработанный набор правил/требований, использование различных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методов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направлено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становление и повышение профессионального уровня в любой сфере практической педагогической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предусматривает наличие немедленной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обратной связи» </a:t>
            </a:r>
            <a:endParaRPr lang="ru-RU" dirty="0">
              <a:solidFill>
                <a:srgbClr val="00B0F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наличию ценностно-ориентированной мотивации </a:t>
            </a:r>
            <a:r>
              <a:rPr lang="ru-RU" dirty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участников процесса </a:t>
            </a:r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наставничества</a:t>
            </a:r>
            <a:endParaRPr lang="ru-RU" sz="2000" dirty="0">
              <a:solidFill>
                <a:srgbClr val="00B0F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070" y="4974173"/>
            <a:ext cx="2493480" cy="18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30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142" y="212036"/>
            <a:ext cx="7772400" cy="450573"/>
          </a:xfrm>
        </p:spPr>
        <p:txBody>
          <a:bodyPr>
            <a:no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етоды </a:t>
            </a:r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755374"/>
            <a:ext cx="8153984" cy="5698435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нтерактивные (диалог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дискуссия, олимпиада, экскурсия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роблемный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проектный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астер-класс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инструктирование,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практических ситуаций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 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аблюдение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анализ деятельности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наставника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ерсонализированная имитация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нализ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практических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ситуаций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ефлексия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анализ деятельности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подопечного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Конференции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семинары, просмотр учебных и научно-популярных фильмов и т. п.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456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9434" y="197224"/>
            <a:ext cx="6069107" cy="1147481"/>
          </a:xfrm>
        </p:spPr>
        <p:txBody>
          <a:bodyPr>
            <a:norm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наставничества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1166191"/>
            <a:ext cx="7869891" cy="5010772"/>
          </a:xfrm>
        </p:spPr>
        <p:txBody>
          <a:bodyPr>
            <a:normAutofit fontScale="92500" lnSpcReduction="20000"/>
          </a:bodyPr>
          <a:lstStyle/>
          <a:p>
            <a:pPr lvl="0" indent="450215" algn="just">
              <a:lnSpc>
                <a:spcPct val="115000"/>
              </a:lnSpc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«Школа молодого учителя», кружок педагогического мастерства</a:t>
            </a:r>
          </a:p>
          <a:p>
            <a:pPr lvl="0" indent="450215" algn="just">
              <a:lnSpc>
                <a:spcPct val="115000"/>
              </a:lnSpc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Общая работа в группах по подготовке к заседаниям методических объединений, к педсоветам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Рефлексивно-деловые игры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Тренинговый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метод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етод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сократического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диалога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етод философствования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ейс-метод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представляющий собой деловую игру в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миниатюре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Электронные </a:t>
            </a:r>
            <a:r>
              <a:rPr lang="ru-RU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площадки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3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331693"/>
            <a:ext cx="6795247" cy="1006039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</a:t>
            </a:r>
            <a:r>
              <a:rPr lang="ru-RU" sz="3600" dirty="0" smtClean="0">
                <a:ln w="0"/>
                <a:gradFill flip="none" rotWithShape="1"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007CCE"/>
                    </a:gs>
                  </a:gsLst>
                  <a:lin ang="5400000" scaled="1"/>
                  <a:tileRect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2327" y="1465729"/>
            <a:ext cx="7213023" cy="471123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Добровольность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Открытость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Компетентность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Соблюдение норм профессиональной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этики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582" y="3546763"/>
            <a:ext cx="7460265" cy="293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42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1092</TotalTime>
  <Words>364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Microsoft YaHei</vt:lpstr>
      <vt:lpstr>Arial</vt:lpstr>
      <vt:lpstr>Calibri</vt:lpstr>
      <vt:lpstr>Calibri Light</vt:lpstr>
      <vt:lpstr>Garamond</vt:lpstr>
      <vt:lpstr>PT Sans</vt:lpstr>
      <vt:lpstr>Times New Roman</vt:lpstr>
      <vt:lpstr>Office Theme</vt:lpstr>
      <vt:lpstr>CorelDRAW</vt:lpstr>
      <vt:lpstr>СОДЕРЖАНИЕ ДЕЯТЕЛЬНОСТИ И ФУНКЦИИ ПЕДАГОГА - НАСТАВНИКА</vt:lpstr>
      <vt:lpstr>Наставничество (тьюторство, менторинг, коучинг)</vt:lpstr>
      <vt:lpstr>Содержание  педагогического наставничества</vt:lpstr>
      <vt:lpstr>Этапы в организации процесса наставничества</vt:lpstr>
      <vt:lpstr>Функции педагога-наставника</vt:lpstr>
      <vt:lpstr>Индивидуализация процесса наставничества</vt:lpstr>
      <vt:lpstr>Методы наставничества</vt:lpstr>
      <vt:lpstr>Методы наставничества</vt:lpstr>
      <vt:lpstr>Основные принципы наставничества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Machine</cp:lastModifiedBy>
  <cp:revision>104</cp:revision>
  <dcterms:created xsi:type="dcterms:W3CDTF">2016-11-18T14:12:19Z</dcterms:created>
  <dcterms:modified xsi:type="dcterms:W3CDTF">2023-02-14T15:05:45Z</dcterms:modified>
</cp:coreProperties>
</file>