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0" r:id="rId3"/>
    <p:sldId id="288" r:id="rId4"/>
    <p:sldId id="287" r:id="rId5"/>
    <p:sldId id="266" r:id="rId6"/>
    <p:sldId id="261" r:id="rId7"/>
    <p:sldId id="262" r:id="rId8"/>
    <p:sldId id="263" r:id="rId9"/>
    <p:sldId id="272" r:id="rId10"/>
    <p:sldId id="273" r:id="rId11"/>
    <p:sldId id="257" r:id="rId12"/>
    <p:sldId id="258" r:id="rId13"/>
    <p:sldId id="259" r:id="rId14"/>
    <p:sldId id="260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0" r:id="rId24"/>
    <p:sldId id="283" r:id="rId25"/>
    <p:sldId id="284" r:id="rId26"/>
    <p:sldId id="265" r:id="rId27"/>
    <p:sldId id="285" r:id="rId28"/>
  </p:sldIdLst>
  <p:sldSz cx="12204700" cy="6858000"/>
  <p:notesSz cx="122047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5352" y="2125980"/>
            <a:ext cx="10373995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0705" y="3840480"/>
            <a:ext cx="854329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71BB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1F3763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1F37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71BB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16601" y="128168"/>
            <a:ext cx="746645" cy="867232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1F3763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10235" y="1577340"/>
            <a:ext cx="5309044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854304" y="1968456"/>
            <a:ext cx="4441190" cy="3683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37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71BB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2191758" cy="6857263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1F3763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71BB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71BB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16601" y="128168"/>
            <a:ext cx="746645" cy="86723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1294" y="378612"/>
            <a:ext cx="11402110" cy="67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1F3763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7621" y="2663190"/>
            <a:ext cx="5521325" cy="3617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1F37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9598" y="6377940"/>
            <a:ext cx="3905504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10235" y="6377940"/>
            <a:ext cx="2807081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32018" y="6493743"/>
            <a:ext cx="189229" cy="2527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0071BB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0.jpe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5950" y="2438400"/>
            <a:ext cx="11125200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 КАК ЭФФЕКТИВНАЯ МОДЕЛЬ УПРАВЛЕНИЯ ПРОФЕССИОНАЛЬНЫМ РАЗВИТИЕМ ПЕДАГОГА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МОЛОДОГО СПЕЦИАЛИСТА)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ОБРАЗОВАТЕЛЬНОЙ ОРГАНИЗАЦИИ</a:t>
            </a:r>
            <a:r>
              <a:rPr lang="ru-RU" sz="3200" dirty="0"/>
              <a:t/>
            </a:r>
            <a:br>
              <a:rPr lang="ru-RU" sz="3200" dirty="0"/>
            </a:br>
            <a:endParaRPr sz="3200" dirty="0">
              <a:latin typeface="Calibri"/>
              <a:cs typeface="Calibri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603126"/>
              </p:ext>
            </p:extLst>
          </p:nvPr>
        </p:nvGraphicFramePr>
        <p:xfrm>
          <a:off x="158751" y="381000"/>
          <a:ext cx="1828800" cy="1499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1" y="381000"/>
                        <a:ext cx="1828800" cy="14998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87550" y="533400"/>
            <a:ext cx="99360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ПРОФЕССИОНАЛЬНОГО ОБРАЗОВАНИЯ РЕСПУБЛИКИ КРЫМ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«КРЫМСКИЙ РЕСПУБЛИКАНСКИЙ ИНСТИТУТ </a:t>
            </a:r>
            <a:endParaRPr lang="en-US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ПОСТДИПЛОМНОГО ПЕДАГОГИЧЕСКОГО ОБРАЗОВАНИЯ»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6950" y="5226065"/>
            <a:ext cx="9829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Юдина Любовь Анатольевна,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педагогических наук, доцент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620" y="304800"/>
            <a:ext cx="9968129" cy="49244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особенности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системы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5951" y="1143000"/>
            <a:ext cx="11028678" cy="5293757"/>
          </a:xfrm>
        </p:spPr>
        <p:txBody>
          <a:bodyPr/>
          <a:lstStyle/>
          <a:p>
            <a:endParaRPr lang="ru-RU" dirty="0"/>
          </a:p>
          <a:p>
            <a:pPr marL="533400" indent="-5334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субъект-субъектное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наставника и наставляемого;</a:t>
            </a:r>
          </a:p>
          <a:p>
            <a:pPr marL="533400" indent="-5334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ориентированная направленность;</a:t>
            </a:r>
          </a:p>
          <a:p>
            <a:pPr marL="533400" indent="-5334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 наставничества с использованием интернет-среды, расширение возможности получения поддержки наставников в масштабах всей страны, региона, муниципалитета;</a:t>
            </a:r>
          </a:p>
          <a:p>
            <a:pPr marL="533400" indent="-5334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национальную систему профессионального роста педагогических работников Российской Федерации, включая национальную систему учительского роста; единую федеральную систему научно-методического сопровождения педагогических работников и управленческих кадров;</a:t>
            </a:r>
          </a:p>
          <a:p>
            <a:pPr marL="533400" indent="-5334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лучший отечественный и зарубежный опыт наставничества педагогов с учетом государственной политики в сфере образования;</a:t>
            </a:r>
          </a:p>
          <a:p>
            <a:pPr marL="533400" indent="-5334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оказание всесторонней помощи педагогическим работникам посредством разнообразных форм и видов наставничества.</a:t>
            </a:r>
          </a:p>
          <a:p>
            <a:endParaRPr lang="ru-RU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582837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571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 marR="5080">
              <a:lnSpc>
                <a:spcPts val="2410"/>
              </a:lnSpc>
              <a:spcBef>
                <a:spcPts val="409"/>
              </a:spcBef>
            </a:pPr>
            <a:r>
              <a:rPr spc="5" dirty="0"/>
              <a:t>Методические</a:t>
            </a:r>
            <a:r>
              <a:rPr spc="195" dirty="0"/>
              <a:t> </a:t>
            </a:r>
            <a:r>
              <a:rPr spc="10" dirty="0"/>
              <a:t>рекомендации</a:t>
            </a:r>
            <a:r>
              <a:rPr spc="204" dirty="0"/>
              <a:t> </a:t>
            </a:r>
            <a:r>
              <a:rPr spc="15" dirty="0"/>
              <a:t>по</a:t>
            </a:r>
            <a:r>
              <a:rPr spc="204" dirty="0"/>
              <a:t> </a:t>
            </a:r>
            <a:r>
              <a:rPr spc="10" dirty="0"/>
              <a:t>разработке</a:t>
            </a:r>
            <a:r>
              <a:rPr spc="195" dirty="0"/>
              <a:t> </a:t>
            </a:r>
            <a:r>
              <a:rPr spc="20" dirty="0"/>
              <a:t>и</a:t>
            </a:r>
            <a:r>
              <a:rPr spc="204" dirty="0"/>
              <a:t> </a:t>
            </a:r>
            <a:r>
              <a:rPr spc="10" dirty="0"/>
              <a:t>внедрению</a:t>
            </a:r>
            <a:r>
              <a:rPr spc="200" dirty="0"/>
              <a:t> </a:t>
            </a:r>
            <a:r>
              <a:rPr spc="5" dirty="0"/>
              <a:t>системы</a:t>
            </a:r>
            <a:r>
              <a:rPr spc="195" dirty="0"/>
              <a:t> </a:t>
            </a:r>
            <a:r>
              <a:rPr spc="5" dirty="0"/>
              <a:t>(целевой</a:t>
            </a:r>
            <a:r>
              <a:rPr spc="195" dirty="0"/>
              <a:t> </a:t>
            </a:r>
            <a:r>
              <a:rPr dirty="0"/>
              <a:t>модели) </a:t>
            </a:r>
            <a:r>
              <a:rPr spc="-484" dirty="0"/>
              <a:t> </a:t>
            </a:r>
            <a:r>
              <a:rPr spc="10" dirty="0"/>
              <a:t>наставничества</a:t>
            </a:r>
            <a:r>
              <a:rPr spc="5" dirty="0"/>
              <a:t> педагогических</a:t>
            </a:r>
            <a:r>
              <a:rPr dirty="0"/>
              <a:t> </a:t>
            </a:r>
            <a:r>
              <a:rPr spc="10" dirty="0"/>
              <a:t>работников</a:t>
            </a:r>
            <a:r>
              <a:rPr dirty="0"/>
              <a:t> </a:t>
            </a:r>
            <a:r>
              <a:rPr spc="15" dirty="0"/>
              <a:t>в</a:t>
            </a:r>
            <a:r>
              <a:rPr dirty="0"/>
              <a:t> </a:t>
            </a:r>
            <a:r>
              <a:rPr spc="5" dirty="0"/>
              <a:t>образовательных организациях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811896" y="6059055"/>
            <a:ext cx="28543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Письмо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от</a:t>
            </a:r>
            <a:r>
              <a:rPr sz="1800" spc="-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21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декабря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2021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45" dirty="0">
                <a:solidFill>
                  <a:srgbClr val="1F3763"/>
                </a:solidFill>
                <a:latin typeface="Calibri"/>
                <a:cs typeface="Calibri"/>
              </a:rPr>
              <a:t>г.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511401" y="1151636"/>
            <a:ext cx="3496310" cy="4820920"/>
            <a:chOff x="7511401" y="1151636"/>
            <a:chExt cx="3496310" cy="482092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11401" y="1151636"/>
              <a:ext cx="3495954" cy="482039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511401" y="1152004"/>
              <a:ext cx="3496310" cy="4820920"/>
            </a:xfrm>
            <a:custGeom>
              <a:avLst/>
              <a:gdLst/>
              <a:ahLst/>
              <a:cxnLst/>
              <a:rect l="l" t="t" r="r" b="b"/>
              <a:pathLst>
                <a:path w="3496309" h="4820920">
                  <a:moveTo>
                    <a:pt x="0" y="0"/>
                  </a:moveTo>
                  <a:lnTo>
                    <a:pt x="3495954" y="0"/>
                  </a:lnTo>
                  <a:lnTo>
                    <a:pt x="3495954" y="4820399"/>
                  </a:lnTo>
                  <a:lnTo>
                    <a:pt x="0" y="482039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4371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69620" y="1908974"/>
            <a:ext cx="5682615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5080" indent="-286385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</a:tabLst>
            </a:pP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п.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33 распоряжения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Правительства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Российской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Федерации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от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31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декабря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2019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45" dirty="0">
                <a:solidFill>
                  <a:srgbClr val="1F3763"/>
                </a:solidFill>
                <a:latin typeface="Calibri"/>
                <a:cs typeface="Calibri"/>
              </a:rPr>
              <a:t>г.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№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3273-р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(ред.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от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20 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августа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2021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30" dirty="0">
                <a:solidFill>
                  <a:srgbClr val="1F3763"/>
                </a:solidFill>
                <a:latin typeface="Calibri"/>
                <a:cs typeface="Calibri"/>
              </a:rPr>
              <a:t>г.)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«Об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утверждении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основных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принципов </a:t>
            </a:r>
            <a:r>
              <a:rPr sz="1800" spc="-3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национальной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системы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профессионального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роста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 работников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Российской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Федерации,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включая национальную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систему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учительского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роста»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1F3763"/>
              </a:buClr>
              <a:buFont typeface="Wingdings"/>
              <a:buChar char=""/>
            </a:pPr>
            <a:endParaRPr sz="1750">
              <a:latin typeface="Calibri"/>
              <a:cs typeface="Calibri"/>
            </a:endParaRPr>
          </a:p>
          <a:p>
            <a:pPr marL="298450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рамках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реализации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паспорта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федерального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проекта</a:t>
            </a:r>
            <a:endParaRPr sz="1800">
              <a:latin typeface="Calibri"/>
              <a:cs typeface="Calibri"/>
            </a:endParaRPr>
          </a:p>
          <a:p>
            <a:pPr marL="298450">
              <a:lnSpc>
                <a:spcPct val="100000"/>
              </a:lnSpc>
            </a:pP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«Современная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школа»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национального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проекта</a:t>
            </a:r>
            <a:endParaRPr sz="1800">
              <a:latin typeface="Calibri"/>
              <a:cs typeface="Calibri"/>
            </a:endParaRPr>
          </a:p>
          <a:p>
            <a:pPr marL="298450">
              <a:lnSpc>
                <a:spcPct val="100000"/>
              </a:lnSpc>
            </a:pP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«Образование»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531299" y="3068281"/>
            <a:ext cx="681355" cy="172085"/>
            <a:chOff x="6531299" y="3068281"/>
            <a:chExt cx="681355" cy="172085"/>
          </a:xfrm>
        </p:grpSpPr>
        <p:sp>
          <p:nvSpPr>
            <p:cNvPr id="12" name="object 12"/>
            <p:cNvSpPr/>
            <p:nvPr/>
          </p:nvSpPr>
          <p:spPr>
            <a:xfrm>
              <a:off x="6559918" y="3153600"/>
              <a:ext cx="492759" cy="1270"/>
            </a:xfrm>
            <a:custGeom>
              <a:avLst/>
              <a:gdLst/>
              <a:ahLst/>
              <a:cxnLst/>
              <a:rect l="l" t="t" r="r" b="b"/>
              <a:pathLst>
                <a:path w="492759" h="1269">
                  <a:moveTo>
                    <a:pt x="-28619" y="361"/>
                  </a:moveTo>
                  <a:lnTo>
                    <a:pt x="521100" y="361"/>
                  </a:lnTo>
                </a:path>
              </a:pathLst>
            </a:custGeom>
            <a:ln w="57962">
              <a:solidFill>
                <a:srgbClr val="1F376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040880" y="3068281"/>
              <a:ext cx="172085" cy="172085"/>
            </a:xfrm>
            <a:custGeom>
              <a:avLst/>
              <a:gdLst/>
              <a:ahLst/>
              <a:cxnLst/>
              <a:rect l="l" t="t" r="r" b="b"/>
              <a:pathLst>
                <a:path w="172084" h="172085">
                  <a:moveTo>
                    <a:pt x="0" y="0"/>
                  </a:moveTo>
                  <a:lnTo>
                    <a:pt x="0" y="171716"/>
                  </a:lnTo>
                  <a:lnTo>
                    <a:pt x="171716" y="86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01294" y="1334782"/>
            <a:ext cx="4904740" cy="307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50" b="1" spc="-10" dirty="0">
                <a:solidFill>
                  <a:srgbClr val="1F3763"/>
                </a:solidFill>
                <a:latin typeface="Calibri"/>
                <a:cs typeface="Calibri"/>
              </a:rPr>
              <a:t>Методические</a:t>
            </a:r>
            <a:r>
              <a:rPr sz="1850" b="1" spc="17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рекомендации</a:t>
            </a:r>
            <a:r>
              <a:rPr sz="1850" b="1" spc="16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по</a:t>
            </a:r>
            <a:r>
              <a:rPr sz="1850" b="1" spc="16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50" b="1" spc="-10" dirty="0">
                <a:solidFill>
                  <a:srgbClr val="1F3763"/>
                </a:solidFill>
                <a:latin typeface="Calibri"/>
                <a:cs typeface="Calibri"/>
              </a:rPr>
              <a:t>разработке</a:t>
            </a:r>
            <a:r>
              <a:rPr sz="1850" b="1" spc="16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1294" y="1587500"/>
            <a:ext cx="4905375" cy="307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34795" algn="l"/>
                <a:tab pos="2749550" algn="l"/>
                <a:tab pos="4029075" algn="l"/>
              </a:tabLst>
            </a:pP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850" b="1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850" b="1" spc="-2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1850" b="1" spc="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ни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ю	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сис</a:t>
            </a:r>
            <a:r>
              <a:rPr sz="1850" b="1" spc="-1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1850" b="1" spc="-2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ы	(</a:t>
            </a:r>
            <a:r>
              <a:rPr sz="1850" b="1" spc="-25" dirty="0">
                <a:solidFill>
                  <a:srgbClr val="1F3763"/>
                </a:solidFill>
                <a:latin typeface="Calibri"/>
                <a:cs typeface="Calibri"/>
              </a:rPr>
              <a:t>ц</a:t>
            </a:r>
            <a:r>
              <a:rPr sz="1850" b="1" spc="-3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1850" b="1" spc="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ой	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1850" b="1" spc="-5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850" b="1" spc="-2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850" b="1" spc="-3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ли)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1294" y="1840217"/>
            <a:ext cx="4904740" cy="56070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2700" marR="5080">
              <a:lnSpc>
                <a:spcPts val="1989"/>
              </a:lnSpc>
              <a:spcBef>
                <a:spcPts val="355"/>
              </a:spcBef>
              <a:tabLst>
                <a:tab pos="1718945" algn="l"/>
                <a:tab pos="3448050" algn="l"/>
                <a:tab pos="4775200" algn="l"/>
              </a:tabLst>
            </a:pPr>
            <a:r>
              <a:rPr sz="1850" b="1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аст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850" b="1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850" b="1" spc="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честв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а	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1850" b="1" spc="-4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да</a:t>
            </a:r>
            <a:r>
              <a:rPr sz="1850" b="1" spc="-2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ог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ич</a:t>
            </a:r>
            <a:r>
              <a:rPr sz="1850" b="1" spc="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850" b="1" spc="-1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х	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ра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б</a:t>
            </a:r>
            <a:r>
              <a:rPr sz="1850" b="1" spc="-1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тни</a:t>
            </a:r>
            <a:r>
              <a:rPr sz="1850" b="1" spc="-3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ов	в  </a:t>
            </a:r>
            <a:r>
              <a:rPr sz="1850" b="1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образовательных</a:t>
            </a:r>
            <a:r>
              <a:rPr sz="185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1F3763"/>
                </a:solidFill>
                <a:latin typeface="Calibri"/>
                <a:cs typeface="Calibri"/>
              </a:rPr>
              <a:t>организациях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76099" y="1368983"/>
            <a:ext cx="27876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BF0000"/>
                </a:solidFill>
                <a:latin typeface="Calibri"/>
                <a:cs typeface="Calibri"/>
              </a:rPr>
              <a:t>+</a:t>
            </a:r>
            <a:endParaRPr sz="40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34059" y="2208066"/>
            <a:ext cx="4641850" cy="1016635"/>
            <a:chOff x="534059" y="2208066"/>
            <a:chExt cx="4641850" cy="1016635"/>
          </a:xfrm>
        </p:grpSpPr>
        <p:sp>
          <p:nvSpPr>
            <p:cNvPr id="10" name="object 10"/>
            <p:cNvSpPr/>
            <p:nvPr/>
          </p:nvSpPr>
          <p:spPr>
            <a:xfrm>
              <a:off x="2750756" y="2236685"/>
              <a:ext cx="635" cy="221615"/>
            </a:xfrm>
            <a:custGeom>
              <a:avLst/>
              <a:gdLst/>
              <a:ahLst/>
              <a:cxnLst/>
              <a:rect l="l" t="t" r="r" b="b"/>
              <a:pathLst>
                <a:path w="635" h="221614">
                  <a:moveTo>
                    <a:pt x="184" y="-28619"/>
                  </a:moveTo>
                  <a:lnTo>
                    <a:pt x="184" y="250018"/>
                  </a:lnTo>
                </a:path>
              </a:pathLst>
            </a:custGeom>
            <a:ln w="57607">
              <a:solidFill>
                <a:srgbClr val="1F376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65437" y="2446566"/>
              <a:ext cx="172085" cy="172085"/>
            </a:xfrm>
            <a:custGeom>
              <a:avLst/>
              <a:gdLst/>
              <a:ahLst/>
              <a:cxnLst/>
              <a:rect l="l" t="t" r="r" b="b"/>
              <a:pathLst>
                <a:path w="172085" h="172085">
                  <a:moveTo>
                    <a:pt x="171716" y="0"/>
                  </a:moveTo>
                  <a:lnTo>
                    <a:pt x="0" y="0"/>
                  </a:lnTo>
                  <a:lnTo>
                    <a:pt x="86042" y="171716"/>
                  </a:lnTo>
                  <a:lnTo>
                    <a:pt x="171716" y="0"/>
                  </a:lnTo>
                  <a:close/>
                </a:path>
              </a:pathLst>
            </a:custGeom>
            <a:solidFill>
              <a:srgbClr val="1F3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0359" y="2634119"/>
              <a:ext cx="4629785" cy="584200"/>
            </a:xfrm>
            <a:custGeom>
              <a:avLst/>
              <a:gdLst/>
              <a:ahLst/>
              <a:cxnLst/>
              <a:rect l="l" t="t" r="r" b="b"/>
              <a:pathLst>
                <a:path w="4629785" h="584200">
                  <a:moveTo>
                    <a:pt x="0" y="97205"/>
                  </a:moveTo>
                  <a:lnTo>
                    <a:pt x="809" y="84544"/>
                  </a:lnTo>
                  <a:lnTo>
                    <a:pt x="3240" y="72089"/>
                  </a:lnTo>
                  <a:lnTo>
                    <a:pt x="28489" y="28487"/>
                  </a:lnTo>
                  <a:lnTo>
                    <a:pt x="72089" y="3238"/>
                  </a:lnTo>
                  <a:lnTo>
                    <a:pt x="97205" y="0"/>
                  </a:lnTo>
                  <a:lnTo>
                    <a:pt x="4531677" y="0"/>
                  </a:lnTo>
                  <a:lnTo>
                    <a:pt x="4580280" y="12953"/>
                  </a:lnTo>
                  <a:lnTo>
                    <a:pt x="4615916" y="48602"/>
                  </a:lnTo>
                  <a:lnTo>
                    <a:pt x="4628883" y="97205"/>
                  </a:lnTo>
                  <a:lnTo>
                    <a:pt x="4629238" y="486359"/>
                  </a:lnTo>
                  <a:lnTo>
                    <a:pt x="4628429" y="499014"/>
                  </a:lnTo>
                  <a:lnTo>
                    <a:pt x="4626000" y="511470"/>
                  </a:lnTo>
                  <a:lnTo>
                    <a:pt x="4600755" y="555075"/>
                  </a:lnTo>
                  <a:lnTo>
                    <a:pt x="4557150" y="580320"/>
                  </a:lnTo>
                  <a:lnTo>
                    <a:pt x="97205" y="583920"/>
                  </a:lnTo>
                  <a:lnTo>
                    <a:pt x="48602" y="570966"/>
                  </a:lnTo>
                  <a:lnTo>
                    <a:pt x="12966" y="535317"/>
                  </a:lnTo>
                  <a:lnTo>
                    <a:pt x="0" y="486714"/>
                  </a:lnTo>
                  <a:lnTo>
                    <a:pt x="0" y="97205"/>
                  </a:lnTo>
                  <a:close/>
                </a:path>
              </a:pathLst>
            </a:custGeom>
            <a:ln w="12599">
              <a:solidFill>
                <a:srgbClr val="3153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69620" y="477621"/>
            <a:ext cx="375031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25" dirty="0">
                <a:latin typeface="Calibri"/>
                <a:cs typeface="Calibri"/>
              </a:rPr>
              <a:t>СТРУКТУРА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spc="-30" dirty="0">
                <a:latin typeface="Calibri"/>
                <a:cs typeface="Calibri"/>
              </a:rPr>
              <a:t>ДОКУМЕНТА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33820" y="1273936"/>
            <a:ext cx="5525135" cy="68326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2700" marR="5080" algn="just">
              <a:lnSpc>
                <a:spcPct val="69900"/>
              </a:lnSpc>
              <a:spcBef>
                <a:spcPts val="750"/>
              </a:spcBef>
            </a:pP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Методические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 рекомендации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для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образовательных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 организаций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по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реализации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системы</a:t>
            </a:r>
            <a:r>
              <a:rPr sz="1800" b="1" spc="3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(целевой </a:t>
            </a:r>
            <a:r>
              <a:rPr sz="1800" b="1" spc="-3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1F3763"/>
                </a:solidFill>
                <a:latin typeface="Calibri"/>
                <a:cs typeface="Calibri"/>
              </a:rPr>
              <a:t>модели)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наставничества 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работников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723176" y="2147576"/>
            <a:ext cx="4641850" cy="984250"/>
            <a:chOff x="6723176" y="2147576"/>
            <a:chExt cx="4641850" cy="984250"/>
          </a:xfrm>
        </p:grpSpPr>
        <p:sp>
          <p:nvSpPr>
            <p:cNvPr id="16" name="object 16"/>
            <p:cNvSpPr/>
            <p:nvPr/>
          </p:nvSpPr>
          <p:spPr>
            <a:xfrm>
              <a:off x="9032761" y="2176195"/>
              <a:ext cx="635" cy="162560"/>
            </a:xfrm>
            <a:custGeom>
              <a:avLst/>
              <a:gdLst/>
              <a:ahLst/>
              <a:cxnLst/>
              <a:rect l="l" t="t" r="r" b="b"/>
              <a:pathLst>
                <a:path w="634" h="162560">
                  <a:moveTo>
                    <a:pt x="177" y="-28619"/>
                  </a:moveTo>
                  <a:lnTo>
                    <a:pt x="177" y="190620"/>
                  </a:lnTo>
                </a:path>
              </a:pathLst>
            </a:custGeom>
            <a:ln w="57594">
              <a:solidFill>
                <a:srgbClr val="1F376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947074" y="2326322"/>
              <a:ext cx="172085" cy="172085"/>
            </a:xfrm>
            <a:custGeom>
              <a:avLst/>
              <a:gdLst/>
              <a:ahLst/>
              <a:cxnLst/>
              <a:rect l="l" t="t" r="r" b="b"/>
              <a:pathLst>
                <a:path w="172084" h="172085">
                  <a:moveTo>
                    <a:pt x="171729" y="0"/>
                  </a:moveTo>
                  <a:lnTo>
                    <a:pt x="0" y="711"/>
                  </a:lnTo>
                  <a:lnTo>
                    <a:pt x="86410" y="172072"/>
                  </a:lnTo>
                  <a:lnTo>
                    <a:pt x="171729" y="0"/>
                  </a:lnTo>
                  <a:close/>
                </a:path>
              </a:pathLst>
            </a:custGeom>
            <a:solidFill>
              <a:srgbClr val="1F37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729476" y="2541600"/>
              <a:ext cx="4629785" cy="584200"/>
            </a:xfrm>
            <a:custGeom>
              <a:avLst/>
              <a:gdLst/>
              <a:ahLst/>
              <a:cxnLst/>
              <a:rect l="l" t="t" r="r" b="b"/>
              <a:pathLst>
                <a:path w="4629784" h="584200">
                  <a:moveTo>
                    <a:pt x="0" y="97205"/>
                  </a:moveTo>
                  <a:lnTo>
                    <a:pt x="809" y="84544"/>
                  </a:lnTo>
                  <a:lnTo>
                    <a:pt x="3240" y="72089"/>
                  </a:lnTo>
                  <a:lnTo>
                    <a:pt x="28489" y="28487"/>
                  </a:lnTo>
                  <a:lnTo>
                    <a:pt x="72094" y="3238"/>
                  </a:lnTo>
                  <a:lnTo>
                    <a:pt x="97205" y="0"/>
                  </a:lnTo>
                  <a:lnTo>
                    <a:pt x="4531690" y="0"/>
                  </a:lnTo>
                  <a:lnTo>
                    <a:pt x="4580280" y="12954"/>
                  </a:lnTo>
                  <a:lnTo>
                    <a:pt x="4615929" y="48602"/>
                  </a:lnTo>
                  <a:lnTo>
                    <a:pt x="4628883" y="97205"/>
                  </a:lnTo>
                  <a:lnTo>
                    <a:pt x="4629238" y="486359"/>
                  </a:lnTo>
                  <a:lnTo>
                    <a:pt x="4628429" y="499014"/>
                  </a:lnTo>
                  <a:lnTo>
                    <a:pt x="4626000" y="511470"/>
                  </a:lnTo>
                  <a:lnTo>
                    <a:pt x="4600762" y="555075"/>
                  </a:lnTo>
                  <a:lnTo>
                    <a:pt x="4557152" y="580320"/>
                  </a:lnTo>
                  <a:lnTo>
                    <a:pt x="97205" y="583920"/>
                  </a:lnTo>
                  <a:lnTo>
                    <a:pt x="48602" y="570953"/>
                  </a:lnTo>
                  <a:lnTo>
                    <a:pt x="12966" y="535317"/>
                  </a:lnTo>
                  <a:lnTo>
                    <a:pt x="0" y="486714"/>
                  </a:lnTo>
                  <a:lnTo>
                    <a:pt x="0" y="97205"/>
                  </a:lnTo>
                  <a:close/>
                </a:path>
              </a:pathLst>
            </a:custGeom>
            <a:ln w="12599">
              <a:solidFill>
                <a:srgbClr val="3153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90334" y="3322345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90334" y="3809060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90334" y="4539145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90334" y="5269229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813894" y="3097707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500040" y="2650578"/>
            <a:ext cx="4115435" cy="727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образовательные</a:t>
            </a:r>
            <a:r>
              <a:rPr sz="1800" spc="-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организации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50"/>
              </a:spcBef>
              <a:tabLst>
                <a:tab pos="1057275" algn="l"/>
                <a:tab pos="1394460" algn="l"/>
              </a:tabLst>
            </a:pP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правовое	и	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организационно-методическое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813894" y="3585502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099733" y="3109226"/>
            <a:ext cx="119824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рм</a:t>
            </a:r>
            <a:r>
              <a:rPr sz="1600" spc="-2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е 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обеспечение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Внедрение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327520" y="3596665"/>
            <a:ext cx="42881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94155" algn="l"/>
                <a:tab pos="2496185" algn="l"/>
                <a:tab pos="3554729" algn="l"/>
              </a:tabLst>
            </a:pP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(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пр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ене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ие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)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25" dirty="0">
                <a:solidFill>
                  <a:srgbClr val="1F3763"/>
                </a:solidFill>
                <a:latin typeface="Calibri"/>
                <a:cs typeface="Calibri"/>
              </a:rPr>
              <a:t>те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(</a:t>
            </a:r>
            <a:r>
              <a:rPr sz="1600" spc="-25" dirty="0">
                <a:solidFill>
                  <a:srgbClr val="1F3763"/>
                </a:solidFill>
                <a:latin typeface="Calibri"/>
                <a:cs typeface="Calibri"/>
              </a:rPr>
              <a:t>ц</a:t>
            </a:r>
            <a:r>
              <a:rPr sz="1600" spc="-3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й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1600" spc="-6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3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600" spc="-3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)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99733" y="3839298"/>
            <a:ext cx="5511800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наставничества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в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образовательных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организациях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Формы</a:t>
            </a:r>
            <a:r>
              <a:rPr sz="1600" spc="3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3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виды</a:t>
            </a:r>
            <a:r>
              <a:rPr sz="1600" spc="3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наставничества</a:t>
            </a:r>
            <a:r>
              <a:rPr sz="1600" spc="3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1600" spc="3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работников</a:t>
            </a:r>
            <a:r>
              <a:rPr sz="1600" spc="3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099733" y="4325670"/>
            <a:ext cx="55149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961514" algn="l"/>
                <a:tab pos="3587115" algn="l"/>
                <a:tab pos="4716780" algn="l"/>
              </a:tabLst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образовательных	организациях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общего,	среднего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099733" y="4569739"/>
            <a:ext cx="45148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профессионального,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дополнительного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образования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813894" y="4813465"/>
            <a:ext cx="1643380" cy="5118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marR="5080" indent="-286385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299085" algn="l"/>
              </a:tabLst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Завершение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ст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ав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ч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ес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661437" y="4813465"/>
            <a:ext cx="3952875" cy="5118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5585">
              <a:lnSpc>
                <a:spcPct val="100000"/>
              </a:lnSpc>
              <a:spcBef>
                <a:spcPts val="95"/>
              </a:spcBef>
              <a:tabLst>
                <a:tab pos="1579245" algn="l"/>
                <a:tab pos="2868930" algn="l"/>
                <a:tab pos="2938145" algn="l"/>
                <a:tab pos="3737610" algn="l"/>
              </a:tabLst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ал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з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ан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й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	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про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мм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ы 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1600" spc="-3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4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ог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ч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х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б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тн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3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в.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25" dirty="0">
                <a:solidFill>
                  <a:srgbClr val="1F3763"/>
                </a:solidFill>
                <a:latin typeface="Calibri"/>
                <a:cs typeface="Calibri"/>
              </a:rPr>
              <a:t>ц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3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00" marR="943610" indent="38735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органы</a:t>
            </a:r>
            <a:r>
              <a:rPr dirty="0"/>
              <a:t> </a:t>
            </a:r>
            <a:r>
              <a:rPr spc="-15" dirty="0"/>
              <a:t>исполнительной</a:t>
            </a:r>
            <a:r>
              <a:rPr spc="-10" dirty="0"/>
              <a:t> власти,</a:t>
            </a:r>
            <a:r>
              <a:rPr spc="-15" dirty="0"/>
              <a:t> </a:t>
            </a:r>
            <a:r>
              <a:rPr spc="-10" dirty="0"/>
              <a:t>осуществляющие </a:t>
            </a:r>
            <a:r>
              <a:rPr spc="-5" dirty="0"/>
              <a:t> </a:t>
            </a:r>
            <a:r>
              <a:rPr spc="-15" dirty="0"/>
              <a:t>государственное </a:t>
            </a:r>
            <a:r>
              <a:rPr spc="-10" dirty="0"/>
              <a:t>управление </a:t>
            </a:r>
            <a:r>
              <a:rPr spc="-5" dirty="0"/>
              <a:t>в сфере</a:t>
            </a:r>
            <a:r>
              <a:rPr spc="-10" dirty="0"/>
              <a:t> </a:t>
            </a:r>
            <a:r>
              <a:rPr spc="-5" dirty="0"/>
              <a:t>образования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/>
          </a:p>
          <a:p>
            <a:pPr marL="12700" marR="388620">
              <a:lnSpc>
                <a:spcPct val="100000"/>
              </a:lnSpc>
              <a:tabLst>
                <a:tab pos="1871980" algn="l"/>
                <a:tab pos="2733040" algn="l"/>
                <a:tab pos="3063875" algn="l"/>
                <a:tab pos="4155440" algn="l"/>
              </a:tabLst>
            </a:pPr>
            <a:r>
              <a:rPr spc="-5" dirty="0"/>
              <a:t>М</a:t>
            </a:r>
            <a:r>
              <a:rPr spc="-15" dirty="0"/>
              <a:t>е</a:t>
            </a:r>
            <a:r>
              <a:rPr spc="-25" dirty="0"/>
              <a:t>т</a:t>
            </a:r>
            <a:r>
              <a:rPr spc="-60" dirty="0"/>
              <a:t>о</a:t>
            </a:r>
            <a:r>
              <a:rPr spc="-20" dirty="0"/>
              <a:t>д</a:t>
            </a:r>
            <a:r>
              <a:rPr spc="-40" dirty="0"/>
              <a:t>о</a:t>
            </a:r>
            <a:r>
              <a:rPr spc="-5" dirty="0"/>
              <a:t>л</a:t>
            </a:r>
            <a:r>
              <a:rPr spc="-10" dirty="0"/>
              <a:t>ог</a:t>
            </a:r>
            <a:r>
              <a:rPr spc="-15" dirty="0"/>
              <a:t>и</a:t>
            </a:r>
            <a:r>
              <a:rPr spc="-10" dirty="0"/>
              <a:t>ч</a:t>
            </a:r>
            <a:r>
              <a:rPr spc="-15" dirty="0"/>
              <a:t>ес</a:t>
            </a:r>
            <a:r>
              <a:rPr dirty="0"/>
              <a:t>к</a:t>
            </a:r>
            <a:r>
              <a:rPr spc="-15" dirty="0"/>
              <a:t>и</a:t>
            </a:r>
            <a:r>
              <a:rPr spc="-5" dirty="0"/>
              <a:t>е</a:t>
            </a:r>
            <a:r>
              <a:rPr dirty="0"/>
              <a:t>	</a:t>
            </a:r>
            <a:r>
              <a:rPr spc="-5" dirty="0"/>
              <a:t>о</a:t>
            </a:r>
            <a:r>
              <a:rPr spc="-15" dirty="0"/>
              <a:t>сн</a:t>
            </a:r>
            <a:r>
              <a:rPr spc="-10" dirty="0"/>
              <a:t>о</a:t>
            </a:r>
            <a:r>
              <a:rPr spc="-5" dirty="0"/>
              <a:t>вы</a:t>
            </a:r>
            <a:r>
              <a:rPr dirty="0"/>
              <a:t>	</a:t>
            </a:r>
            <a:r>
              <a:rPr spc="-5" dirty="0"/>
              <a:t>и</a:t>
            </a:r>
            <a:r>
              <a:rPr dirty="0"/>
              <a:t>	</a:t>
            </a:r>
            <a:r>
              <a:rPr spc="-10" dirty="0"/>
              <a:t>к</a:t>
            </a:r>
            <a:r>
              <a:rPr spc="-15" dirty="0"/>
              <a:t>л</a:t>
            </a:r>
            <a:r>
              <a:rPr spc="-5" dirty="0"/>
              <a:t>ю</a:t>
            </a:r>
            <a:r>
              <a:rPr spc="-20" dirty="0"/>
              <a:t>ч</a:t>
            </a:r>
            <a:r>
              <a:rPr spc="-15" dirty="0"/>
              <a:t>е</a:t>
            </a:r>
            <a:r>
              <a:rPr spc="-5" dirty="0"/>
              <a:t>вые</a:t>
            </a:r>
            <a:r>
              <a:rPr dirty="0"/>
              <a:t>	</a:t>
            </a:r>
            <a:r>
              <a:rPr spc="-10" dirty="0"/>
              <a:t>п</a:t>
            </a:r>
            <a:r>
              <a:rPr spc="-30" dirty="0"/>
              <a:t>о</a:t>
            </a:r>
            <a:r>
              <a:rPr spc="-15" dirty="0"/>
              <a:t>л</a:t>
            </a:r>
            <a:r>
              <a:rPr spc="-20" dirty="0"/>
              <a:t>о</a:t>
            </a:r>
            <a:r>
              <a:rPr spc="-30" dirty="0"/>
              <a:t>ж</a:t>
            </a:r>
            <a:r>
              <a:rPr spc="-15" dirty="0"/>
              <a:t>ен</a:t>
            </a:r>
            <a:r>
              <a:rPr spc="-5" dirty="0"/>
              <a:t>ия  </a:t>
            </a:r>
            <a:r>
              <a:rPr spc="-10" dirty="0"/>
              <a:t>системы</a:t>
            </a:r>
            <a:r>
              <a:rPr spc="-15" dirty="0"/>
              <a:t> </a:t>
            </a:r>
            <a:r>
              <a:rPr spc="-10" dirty="0"/>
              <a:t>(целевой </a:t>
            </a:r>
            <a:r>
              <a:rPr spc="-20" dirty="0"/>
              <a:t>модели)</a:t>
            </a:r>
            <a:r>
              <a:rPr spc="-10" dirty="0"/>
              <a:t> наставничества</a:t>
            </a:r>
          </a:p>
          <a:p>
            <a:pPr marL="12700" marR="5080">
              <a:lnSpc>
                <a:spcPts val="1980"/>
              </a:lnSpc>
              <a:spcBef>
                <a:spcPts val="5"/>
              </a:spcBef>
              <a:tabLst>
                <a:tab pos="1108075" algn="l"/>
                <a:tab pos="2140585" algn="l"/>
                <a:tab pos="3786504" algn="l"/>
                <a:tab pos="5348605" algn="l"/>
              </a:tabLst>
            </a:pPr>
            <a:r>
              <a:rPr spc="-20" dirty="0"/>
              <a:t>Условия</a:t>
            </a:r>
            <a:r>
              <a:rPr spc="-15" dirty="0"/>
              <a:t> </a:t>
            </a:r>
            <a:r>
              <a:rPr spc="-5" dirty="0"/>
              <a:t>и </a:t>
            </a:r>
            <a:r>
              <a:rPr spc="-10" dirty="0"/>
              <a:t>ресурсы</a:t>
            </a:r>
            <a:r>
              <a:rPr spc="-5" dirty="0"/>
              <a:t> для</a:t>
            </a:r>
            <a:r>
              <a:rPr dirty="0"/>
              <a:t> </a:t>
            </a:r>
            <a:r>
              <a:rPr spc="-10" dirty="0"/>
              <a:t>внедрения</a:t>
            </a:r>
            <a:r>
              <a:rPr spc="-5" dirty="0"/>
              <a:t> и</a:t>
            </a:r>
            <a:r>
              <a:rPr dirty="0"/>
              <a:t> </a:t>
            </a:r>
            <a:r>
              <a:rPr spc="-10" dirty="0"/>
              <a:t>реализации</a:t>
            </a:r>
            <a:r>
              <a:rPr spc="-5" dirty="0"/>
              <a:t> </a:t>
            </a:r>
            <a:r>
              <a:rPr spc="-15" dirty="0"/>
              <a:t>системы </a:t>
            </a:r>
            <a:r>
              <a:rPr spc="-10" dirty="0"/>
              <a:t> </a:t>
            </a:r>
            <a:r>
              <a:rPr sz="2400" spc="-22" baseline="1736" dirty="0"/>
              <a:t>(</a:t>
            </a:r>
            <a:r>
              <a:rPr sz="2400" spc="-37" baseline="1736" dirty="0"/>
              <a:t>ц</a:t>
            </a:r>
            <a:r>
              <a:rPr sz="2400" spc="-52" baseline="1736" dirty="0"/>
              <a:t>е</a:t>
            </a:r>
            <a:r>
              <a:rPr sz="2400" spc="-22" baseline="1736" dirty="0"/>
              <a:t>л</a:t>
            </a:r>
            <a:r>
              <a:rPr sz="2400" spc="-7" baseline="1736" dirty="0"/>
              <a:t>е</a:t>
            </a:r>
            <a:r>
              <a:rPr sz="2400" spc="-22" baseline="1736" dirty="0"/>
              <a:t>в</a:t>
            </a:r>
            <a:r>
              <a:rPr sz="2400" spc="-15" baseline="1736" dirty="0"/>
              <a:t>о</a:t>
            </a:r>
            <a:r>
              <a:rPr sz="2400" spc="-7" baseline="1736" dirty="0"/>
              <a:t>й</a:t>
            </a:r>
            <a:r>
              <a:rPr sz="2400" baseline="1736" dirty="0"/>
              <a:t>	</a:t>
            </a:r>
            <a:r>
              <a:rPr sz="2400" spc="-15" baseline="1736" dirty="0"/>
              <a:t>м</a:t>
            </a:r>
            <a:r>
              <a:rPr sz="2400" spc="-89" baseline="1736" dirty="0"/>
              <a:t>о</a:t>
            </a:r>
            <a:r>
              <a:rPr sz="2400" spc="-30" baseline="1736" dirty="0"/>
              <a:t>д</a:t>
            </a:r>
            <a:r>
              <a:rPr sz="2400" spc="-52" baseline="1736" dirty="0"/>
              <a:t>е</a:t>
            </a:r>
            <a:r>
              <a:rPr sz="2400" spc="-22" baseline="1736" dirty="0"/>
              <a:t>л</a:t>
            </a:r>
            <a:r>
              <a:rPr sz="2400" spc="-7" baseline="1736" dirty="0"/>
              <a:t>и)</a:t>
            </a:r>
            <a:r>
              <a:rPr sz="2400" baseline="1736" dirty="0"/>
              <a:t>	</a:t>
            </a:r>
            <a:r>
              <a:rPr sz="2400" spc="-22" baseline="1736" dirty="0"/>
              <a:t>н</a:t>
            </a:r>
            <a:r>
              <a:rPr sz="2400" spc="-7" baseline="1736" dirty="0"/>
              <a:t>а</a:t>
            </a:r>
            <a:r>
              <a:rPr sz="2400" spc="-22" baseline="1736" dirty="0"/>
              <a:t>ст</a:t>
            </a:r>
            <a:r>
              <a:rPr sz="2400" spc="-7" baseline="1736" dirty="0"/>
              <a:t>ав</a:t>
            </a:r>
            <a:r>
              <a:rPr sz="2400" spc="-22" baseline="1736" dirty="0"/>
              <a:t>н</a:t>
            </a:r>
            <a:r>
              <a:rPr sz="2400" spc="-7" baseline="1736" dirty="0"/>
              <a:t>и</a:t>
            </a:r>
            <a:r>
              <a:rPr sz="2400" spc="-30" baseline="1736" dirty="0"/>
              <a:t>ч</a:t>
            </a:r>
            <a:r>
              <a:rPr sz="2400" spc="-22" baseline="1736" dirty="0"/>
              <a:t>ес</a:t>
            </a:r>
            <a:r>
              <a:rPr sz="2400" spc="-15" baseline="1736" dirty="0"/>
              <a:t>т</a:t>
            </a:r>
            <a:r>
              <a:rPr sz="2400" spc="-22" baseline="1736" dirty="0"/>
              <a:t>в</a:t>
            </a:r>
            <a:r>
              <a:rPr sz="2400" spc="-7" baseline="1736" dirty="0"/>
              <a:t>а</a:t>
            </a:r>
            <a:r>
              <a:rPr sz="2400" baseline="1736" dirty="0"/>
              <a:t>	</a:t>
            </a:r>
            <a:r>
              <a:rPr sz="2400" spc="-30" baseline="1736" dirty="0"/>
              <a:t>п</a:t>
            </a:r>
            <a:r>
              <a:rPr sz="2400" spc="-52" baseline="1736" dirty="0"/>
              <a:t>е</a:t>
            </a:r>
            <a:r>
              <a:rPr sz="2400" spc="-15" baseline="1736" dirty="0"/>
              <a:t>д</a:t>
            </a:r>
            <a:r>
              <a:rPr sz="2400" spc="-7" baseline="1736" dirty="0"/>
              <a:t>а</a:t>
            </a:r>
            <a:r>
              <a:rPr sz="2400" spc="-60" baseline="1736" dirty="0"/>
              <a:t>г</a:t>
            </a:r>
            <a:r>
              <a:rPr sz="2400" spc="-7" baseline="1736" dirty="0"/>
              <a:t>о</a:t>
            </a:r>
            <a:r>
              <a:rPr sz="2400" spc="-15" baseline="1736" dirty="0"/>
              <a:t>г</a:t>
            </a:r>
            <a:r>
              <a:rPr sz="2400" spc="-22" baseline="1736" dirty="0"/>
              <a:t>и</a:t>
            </a:r>
            <a:r>
              <a:rPr sz="2400" spc="-15" baseline="1736" dirty="0"/>
              <a:t>ч</a:t>
            </a:r>
            <a:r>
              <a:rPr sz="2400" spc="-22" baseline="1736" dirty="0"/>
              <a:t>ес</a:t>
            </a:r>
            <a:r>
              <a:rPr sz="2400" spc="-15" baseline="1736" dirty="0"/>
              <a:t>к</a:t>
            </a:r>
            <a:r>
              <a:rPr sz="2400" spc="-7" baseline="1736" dirty="0"/>
              <a:t>их</a:t>
            </a:r>
            <a:r>
              <a:rPr sz="2400" baseline="1736" dirty="0"/>
              <a:t>	</a:t>
            </a:r>
            <a:r>
              <a:rPr sz="1600" spc="-5" dirty="0"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  <a:p>
            <a:pPr marL="12700">
              <a:lnSpc>
                <a:spcPts val="1780"/>
              </a:lnSpc>
            </a:pPr>
            <a:r>
              <a:rPr spc="-10" dirty="0"/>
              <a:t>работников</a:t>
            </a:r>
            <a:r>
              <a:rPr spc="-15" dirty="0"/>
              <a:t> </a:t>
            </a:r>
            <a:r>
              <a:rPr spc="-5" dirty="0"/>
              <a:t>в</a:t>
            </a:r>
            <a:r>
              <a:rPr spc="-10" dirty="0"/>
              <a:t> образовательной</a:t>
            </a:r>
            <a:r>
              <a:rPr spc="-5" dirty="0"/>
              <a:t> </a:t>
            </a:r>
            <a:r>
              <a:rPr spc="-10" dirty="0"/>
              <a:t>организации</a:t>
            </a:r>
          </a:p>
          <a:p>
            <a:pPr marL="12700" marR="388620" algn="just">
              <a:lnSpc>
                <a:spcPts val="1920"/>
              </a:lnSpc>
              <a:spcBef>
                <a:spcPts val="60"/>
              </a:spcBef>
            </a:pPr>
            <a:r>
              <a:rPr spc="-10" dirty="0"/>
              <a:t>Структурные</a:t>
            </a:r>
            <a:r>
              <a:rPr spc="-5" dirty="0"/>
              <a:t> </a:t>
            </a:r>
            <a:r>
              <a:rPr spc="-10" dirty="0"/>
              <a:t>компоненты</a:t>
            </a:r>
            <a:r>
              <a:rPr spc="-5" dirty="0"/>
              <a:t> </a:t>
            </a:r>
            <a:r>
              <a:rPr spc="-10" dirty="0"/>
              <a:t>системы</a:t>
            </a:r>
            <a:r>
              <a:rPr spc="-5" dirty="0"/>
              <a:t> </a:t>
            </a:r>
            <a:r>
              <a:rPr spc="-10" dirty="0"/>
              <a:t>(целевой</a:t>
            </a:r>
            <a:r>
              <a:rPr spc="-5" dirty="0"/>
              <a:t> </a:t>
            </a:r>
            <a:r>
              <a:rPr spc="-20" dirty="0"/>
              <a:t>модели) </a:t>
            </a:r>
            <a:r>
              <a:rPr spc="-15" dirty="0"/>
              <a:t> </a:t>
            </a:r>
            <a:r>
              <a:rPr spc="-10" dirty="0"/>
              <a:t>наставничества</a:t>
            </a:r>
            <a:r>
              <a:rPr spc="-5" dirty="0"/>
              <a:t> </a:t>
            </a:r>
            <a:r>
              <a:rPr spc="-10" dirty="0"/>
              <a:t>педагогических</a:t>
            </a:r>
            <a:r>
              <a:rPr spc="-5" dirty="0"/>
              <a:t> </a:t>
            </a:r>
            <a:r>
              <a:rPr spc="-10" dirty="0"/>
              <a:t>работников</a:t>
            </a:r>
            <a:r>
              <a:rPr spc="-5" dirty="0"/>
              <a:t> в </a:t>
            </a:r>
            <a:r>
              <a:rPr spc="-350" dirty="0"/>
              <a:t> </a:t>
            </a:r>
            <a:r>
              <a:rPr spc="-10" dirty="0"/>
              <a:t>образовательной</a:t>
            </a:r>
            <a:r>
              <a:rPr spc="-5" dirty="0"/>
              <a:t> </a:t>
            </a:r>
            <a:r>
              <a:rPr spc="-10" dirty="0"/>
              <a:t>организации</a:t>
            </a:r>
          </a:p>
          <a:p>
            <a:pPr marL="12700" algn="just">
              <a:lnSpc>
                <a:spcPts val="1845"/>
              </a:lnSpc>
            </a:pPr>
            <a:r>
              <a:rPr spc="-10" dirty="0"/>
              <a:t>Ожидаемые</a:t>
            </a:r>
            <a:r>
              <a:rPr spc="560" dirty="0"/>
              <a:t> </a:t>
            </a:r>
            <a:r>
              <a:rPr spc="570" dirty="0"/>
              <a:t> </a:t>
            </a:r>
            <a:r>
              <a:rPr spc="-10" dirty="0"/>
              <a:t>(планируемые)</a:t>
            </a:r>
            <a:r>
              <a:rPr spc="370" dirty="0"/>
              <a:t> </a:t>
            </a:r>
            <a:r>
              <a:rPr spc="1105" dirty="0"/>
              <a:t> </a:t>
            </a:r>
            <a:r>
              <a:rPr spc="-20" dirty="0"/>
              <a:t>результаты</a:t>
            </a:r>
            <a:r>
              <a:rPr spc="370" dirty="0"/>
              <a:t>   </a:t>
            </a:r>
            <a:r>
              <a:rPr spc="-10" dirty="0"/>
              <a:t>внедрения</a:t>
            </a:r>
          </a:p>
          <a:p>
            <a:pPr marL="12700" marR="5080">
              <a:lnSpc>
                <a:spcPct val="98200"/>
              </a:lnSpc>
              <a:spcBef>
                <a:spcPts val="95"/>
              </a:spcBef>
              <a:tabLst>
                <a:tab pos="5348605" algn="l"/>
              </a:tabLst>
            </a:pPr>
            <a:r>
              <a:rPr sz="2400" spc="-22" baseline="1736" dirty="0"/>
              <a:t>си</a:t>
            </a:r>
            <a:r>
              <a:rPr sz="2400" spc="-7" baseline="1736" dirty="0"/>
              <a:t>с</a:t>
            </a:r>
            <a:r>
              <a:rPr sz="2400" spc="-37" baseline="1736" dirty="0"/>
              <a:t>те</a:t>
            </a:r>
            <a:r>
              <a:rPr sz="2400" spc="-15" baseline="1736" dirty="0"/>
              <a:t>м</a:t>
            </a:r>
            <a:r>
              <a:rPr sz="2400" spc="-7" baseline="1736" dirty="0"/>
              <a:t>ы</a:t>
            </a:r>
            <a:r>
              <a:rPr sz="2400" spc="75" baseline="1736" dirty="0"/>
              <a:t> </a:t>
            </a:r>
            <a:r>
              <a:rPr sz="2400" spc="-22" baseline="1736" dirty="0"/>
              <a:t>(</a:t>
            </a:r>
            <a:r>
              <a:rPr sz="2400" spc="-37" baseline="1736" dirty="0"/>
              <a:t>ц</a:t>
            </a:r>
            <a:r>
              <a:rPr sz="2400" spc="-52" baseline="1736" dirty="0"/>
              <a:t>е</a:t>
            </a:r>
            <a:r>
              <a:rPr sz="2400" spc="-22" baseline="1736" dirty="0"/>
              <a:t>л</a:t>
            </a:r>
            <a:r>
              <a:rPr sz="2400" spc="-7" baseline="1736" dirty="0"/>
              <a:t>е</a:t>
            </a:r>
            <a:r>
              <a:rPr sz="2400" spc="-22" baseline="1736" dirty="0"/>
              <a:t>в</a:t>
            </a:r>
            <a:r>
              <a:rPr sz="2400" spc="-15" baseline="1736" dirty="0"/>
              <a:t>о</a:t>
            </a:r>
            <a:r>
              <a:rPr sz="2400" spc="-7" baseline="1736" dirty="0"/>
              <a:t>й</a:t>
            </a:r>
            <a:r>
              <a:rPr sz="2400" spc="67" baseline="1736" dirty="0"/>
              <a:t> </a:t>
            </a:r>
            <a:r>
              <a:rPr sz="2400" spc="-15" baseline="1736" dirty="0"/>
              <a:t>м</a:t>
            </a:r>
            <a:r>
              <a:rPr sz="2400" spc="-89" baseline="1736" dirty="0"/>
              <a:t>о</a:t>
            </a:r>
            <a:r>
              <a:rPr sz="2400" spc="-30" baseline="1736" dirty="0"/>
              <a:t>д</a:t>
            </a:r>
            <a:r>
              <a:rPr sz="2400" spc="-52" baseline="1736" dirty="0"/>
              <a:t>е</a:t>
            </a:r>
            <a:r>
              <a:rPr sz="2400" spc="-22" baseline="1736" dirty="0"/>
              <a:t>л</a:t>
            </a:r>
            <a:r>
              <a:rPr sz="2400" spc="-7" baseline="1736" dirty="0"/>
              <a:t>и)</a:t>
            </a:r>
            <a:r>
              <a:rPr sz="2400" spc="60" baseline="1736" dirty="0"/>
              <a:t> </a:t>
            </a:r>
            <a:r>
              <a:rPr sz="2400" spc="-22" baseline="1736" dirty="0"/>
              <a:t>н</a:t>
            </a:r>
            <a:r>
              <a:rPr sz="2400" spc="-7" baseline="1736" dirty="0"/>
              <a:t>а</a:t>
            </a:r>
            <a:r>
              <a:rPr sz="2400" spc="-22" baseline="1736" dirty="0"/>
              <a:t>с</a:t>
            </a:r>
            <a:r>
              <a:rPr sz="2400" spc="-15" baseline="1736" dirty="0"/>
              <a:t>т</a:t>
            </a:r>
            <a:r>
              <a:rPr sz="2400" spc="-22" baseline="1736" dirty="0"/>
              <a:t>а</a:t>
            </a:r>
            <a:r>
              <a:rPr sz="2400" spc="-7" baseline="1736" dirty="0"/>
              <a:t>в</a:t>
            </a:r>
            <a:r>
              <a:rPr sz="2400" spc="-22" baseline="1736" dirty="0"/>
              <a:t>н</a:t>
            </a:r>
            <a:r>
              <a:rPr sz="2400" spc="-7" baseline="1736" dirty="0"/>
              <a:t>и</a:t>
            </a:r>
            <a:r>
              <a:rPr sz="2400" spc="-30" baseline="1736" dirty="0"/>
              <a:t>ч</a:t>
            </a:r>
            <a:r>
              <a:rPr sz="2400" spc="-22" baseline="1736" dirty="0"/>
              <a:t>е</a:t>
            </a:r>
            <a:r>
              <a:rPr sz="2400" spc="-7" baseline="1736" dirty="0"/>
              <a:t>с</a:t>
            </a:r>
            <a:r>
              <a:rPr sz="2400" spc="-22" baseline="1736" dirty="0"/>
              <a:t>т</a:t>
            </a:r>
            <a:r>
              <a:rPr sz="2400" spc="-7" baseline="1736" dirty="0"/>
              <a:t>ва</a:t>
            </a:r>
            <a:r>
              <a:rPr sz="2400" spc="52" baseline="1736" dirty="0"/>
              <a:t> </a:t>
            </a:r>
            <a:r>
              <a:rPr sz="2400" spc="-15" baseline="1736" dirty="0"/>
              <a:t>п</a:t>
            </a:r>
            <a:r>
              <a:rPr sz="2400" spc="-52" baseline="1736" dirty="0"/>
              <a:t>е</a:t>
            </a:r>
            <a:r>
              <a:rPr sz="2400" spc="-15" baseline="1736" dirty="0"/>
              <a:t>д</a:t>
            </a:r>
            <a:r>
              <a:rPr sz="2400" spc="-7" baseline="1736" dirty="0"/>
              <a:t>а</a:t>
            </a:r>
            <a:r>
              <a:rPr sz="2400" spc="-60" baseline="1736" dirty="0"/>
              <a:t>г</a:t>
            </a:r>
            <a:r>
              <a:rPr sz="2400" spc="-15" baseline="1736" dirty="0"/>
              <a:t>о</a:t>
            </a:r>
            <a:r>
              <a:rPr sz="2400" baseline="1736" dirty="0"/>
              <a:t>г</a:t>
            </a:r>
            <a:r>
              <a:rPr sz="2400" spc="-22" baseline="1736" dirty="0"/>
              <a:t>и</a:t>
            </a:r>
            <a:r>
              <a:rPr sz="2400" spc="-30" baseline="1736" dirty="0"/>
              <a:t>ч</a:t>
            </a:r>
            <a:r>
              <a:rPr sz="2400" spc="-7" baseline="1736" dirty="0"/>
              <a:t>е</a:t>
            </a:r>
            <a:r>
              <a:rPr sz="2400" spc="-22" baseline="1736" dirty="0"/>
              <a:t>с</a:t>
            </a:r>
            <a:r>
              <a:rPr sz="2400" spc="-15" baseline="1736" dirty="0"/>
              <a:t>к</a:t>
            </a:r>
            <a:r>
              <a:rPr sz="2400" spc="-7" baseline="1736" dirty="0"/>
              <a:t>их</a:t>
            </a:r>
            <a:r>
              <a:rPr sz="2400" baseline="1736" dirty="0"/>
              <a:t>	</a:t>
            </a:r>
            <a:r>
              <a:rPr sz="1600" spc="-5" dirty="0">
                <a:latin typeface="Wingdings"/>
                <a:cs typeface="Wingdings"/>
              </a:rPr>
              <a:t>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0" dirty="0"/>
              <a:t>работников</a:t>
            </a:r>
            <a:r>
              <a:rPr sz="1600" spc="65" dirty="0"/>
              <a:t> </a:t>
            </a:r>
            <a:r>
              <a:rPr sz="1600" spc="-5" dirty="0"/>
              <a:t>в</a:t>
            </a:r>
            <a:r>
              <a:rPr sz="1600" spc="65" dirty="0"/>
              <a:t> </a:t>
            </a:r>
            <a:r>
              <a:rPr sz="1600" spc="-10" dirty="0"/>
              <a:t>образовательной</a:t>
            </a:r>
            <a:r>
              <a:rPr sz="1600" spc="65" dirty="0"/>
              <a:t> </a:t>
            </a:r>
            <a:r>
              <a:rPr sz="1600" spc="-10" dirty="0"/>
              <a:t>организации</a:t>
            </a:r>
            <a:r>
              <a:rPr sz="1600" spc="60" dirty="0"/>
              <a:t> </a:t>
            </a:r>
            <a:r>
              <a:rPr sz="1600" spc="-5" dirty="0"/>
              <a:t>и</a:t>
            </a:r>
            <a:r>
              <a:rPr sz="1600" spc="70" dirty="0"/>
              <a:t> </a:t>
            </a:r>
            <a:r>
              <a:rPr sz="1600" spc="-10" dirty="0"/>
              <a:t>возможные </a:t>
            </a:r>
            <a:r>
              <a:rPr sz="1600" spc="-5" dirty="0"/>
              <a:t> риски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813894" y="6018745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099733" y="5299824"/>
            <a:ext cx="5514975" cy="148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результативности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эффективности</a:t>
            </a:r>
            <a:endParaRPr sz="16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Оценка</a:t>
            </a:r>
            <a:r>
              <a:rPr sz="1600" spc="2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результативности</a:t>
            </a:r>
            <a:r>
              <a:rPr sz="1600" spc="2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внедрения</a:t>
            </a:r>
            <a:r>
              <a:rPr sz="1600" spc="204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(применения)</a:t>
            </a:r>
            <a:r>
              <a:rPr sz="1600" spc="2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системы </a:t>
            </a:r>
            <a:r>
              <a:rPr sz="1600" spc="-35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(целевой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модели)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наставничества</a:t>
            </a:r>
            <a:endParaRPr sz="1600">
              <a:latin typeface="Calibri"/>
              <a:cs typeface="Calibri"/>
            </a:endParaRPr>
          </a:p>
          <a:p>
            <a:pPr marL="12700" marR="5715">
              <a:lnSpc>
                <a:spcPts val="1910"/>
              </a:lnSpc>
              <a:spcBef>
                <a:spcPts val="65"/>
              </a:spcBef>
            </a:pP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Риски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внедрения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(применения)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системы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(целевой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модели) </a:t>
            </a:r>
            <a:r>
              <a:rPr sz="1600" spc="-35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наставничества</a:t>
            </a:r>
            <a:r>
              <a:rPr sz="1600" spc="3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1600" spc="4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работников</a:t>
            </a:r>
            <a:r>
              <a:rPr sz="1600" spc="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3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образовательных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ts val="1860"/>
              </a:lnSpc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организациях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пути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их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минимизации</a:t>
            </a:r>
            <a:endParaRPr sz="1600">
              <a:latin typeface="Calibri"/>
              <a:cs typeface="Calibri"/>
            </a:endParaRPr>
          </a:p>
        </p:txBody>
      </p:sp>
      <p:graphicFrame>
        <p:nvGraphicFramePr>
          <p:cNvPr id="3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359931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1294" y="1337310"/>
            <a:ext cx="1925320" cy="2889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102995" algn="l"/>
              </a:tabLst>
            </a:pP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Со</a:t>
            </a:r>
            <a:r>
              <a:rPr sz="1700" spc="-5" dirty="0">
                <a:solidFill>
                  <a:srgbClr val="1F3763"/>
                </a:solidFill>
                <a:latin typeface="Calibri"/>
                <a:cs typeface="Calibri"/>
              </a:rPr>
              <a:t>з</a:t>
            </a:r>
            <a:r>
              <a:rPr sz="1700" spc="5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ан</a:t>
            </a:r>
            <a:r>
              <a:rPr sz="1700" spc="15" dirty="0">
                <a:solidFill>
                  <a:srgbClr val="1F3763"/>
                </a:solidFill>
                <a:latin typeface="Calibri"/>
                <a:cs typeface="Calibri"/>
              </a:rPr>
              <a:t>ие</a:t>
            </a:r>
            <a:r>
              <a:rPr sz="17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сис</a:t>
            </a:r>
            <a:r>
              <a:rPr sz="1700" b="1" spc="-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1700" b="1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1700" b="1" spc="20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94551" y="1337310"/>
            <a:ext cx="8530590" cy="2889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194435" algn="l"/>
                <a:tab pos="4582795" algn="l"/>
                <a:tab pos="6924040" algn="l"/>
              </a:tabLst>
            </a:pP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правовых,	организационно-педагогических,	учебно-методических,	управленческих,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73987" y="1573821"/>
            <a:ext cx="803275" cy="2889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700" b="1" spc="-15" dirty="0">
                <a:solidFill>
                  <a:srgbClr val="1F3763"/>
                </a:solidFill>
                <a:latin typeface="Calibri"/>
                <a:cs typeface="Calibri"/>
              </a:rPr>
              <a:t>у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сло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й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31527" y="1573821"/>
            <a:ext cx="8298815" cy="2889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15595" algn="l"/>
                <a:tab pos="1685289" algn="l"/>
                <a:tab pos="2730500" algn="l"/>
                <a:tab pos="4391660" algn="l"/>
                <a:tab pos="4676775" algn="l"/>
                <a:tab pos="6489700" algn="l"/>
                <a:tab pos="7948930" algn="l"/>
              </a:tabLst>
            </a:pP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и	м</a:t>
            </a:r>
            <a:r>
              <a:rPr sz="1700" b="1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х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змов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зв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ити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я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аста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ичест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700" b="1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7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700" spc="20" dirty="0">
                <a:solidFill>
                  <a:srgbClr val="1F3763"/>
                </a:solidFill>
                <a:latin typeface="Calibri"/>
                <a:cs typeface="Calibri"/>
              </a:rPr>
              <a:t>б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170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700" spc="15" dirty="0">
                <a:solidFill>
                  <a:srgbClr val="1F3763"/>
                </a:solidFill>
                <a:latin typeface="Calibri"/>
                <a:cs typeface="Calibri"/>
              </a:rPr>
              <a:t>з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ова</a:t>
            </a:r>
            <a:r>
              <a:rPr sz="1700" spc="-20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1700" spc="-2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1700" spc="5" dirty="0">
                <a:solidFill>
                  <a:srgbClr val="1F3763"/>
                </a:solidFill>
                <a:latin typeface="Calibri"/>
                <a:cs typeface="Calibri"/>
              </a:rPr>
              <a:t>ль</a:t>
            </a:r>
            <a:r>
              <a:rPr sz="1700" spc="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ых</a:t>
            </a:r>
            <a:r>
              <a:rPr sz="17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ор</a:t>
            </a:r>
            <a:r>
              <a:rPr sz="170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ан</a:t>
            </a:r>
            <a:r>
              <a:rPr sz="1700" spc="1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700" spc="5" dirty="0">
                <a:solidFill>
                  <a:srgbClr val="1F3763"/>
                </a:solidFill>
                <a:latin typeface="Calibri"/>
                <a:cs typeface="Calibri"/>
              </a:rPr>
              <a:t>з</a:t>
            </a:r>
            <a:r>
              <a:rPr sz="17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700" spc="15" dirty="0">
                <a:solidFill>
                  <a:srgbClr val="1F3763"/>
                </a:solidFill>
                <a:latin typeface="Calibri"/>
                <a:cs typeface="Calibri"/>
              </a:rPr>
              <a:t>ци</a:t>
            </a:r>
            <a:r>
              <a:rPr sz="1700" spc="-5" dirty="0">
                <a:solidFill>
                  <a:srgbClr val="1F3763"/>
                </a:solidFill>
                <a:latin typeface="Calibri"/>
                <a:cs typeface="Calibri"/>
              </a:rPr>
              <a:t>я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х</a:t>
            </a:r>
            <a:r>
              <a:rPr sz="17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700" spc="5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700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я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1294" y="1573821"/>
            <a:ext cx="1236980" cy="52514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1950"/>
              </a:lnSpc>
              <a:spcBef>
                <a:spcPts val="130"/>
              </a:spcBef>
            </a:pP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финансовых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ts val="1950"/>
              </a:lnSpc>
            </a:pP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обеспечения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14017" y="1809978"/>
            <a:ext cx="9110980" cy="2889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696720" algn="l"/>
                <a:tab pos="3907790" algn="l"/>
                <a:tab pos="4725670" algn="l"/>
                <a:tab pos="5146040" algn="l"/>
                <a:tab pos="7355205" algn="l"/>
              </a:tabLst>
            </a:pP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непрерывного	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профессионального	роста	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и	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профессионального	самоопределения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1294" y="2046147"/>
            <a:ext cx="10629900" cy="972819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>
              <a:lnSpc>
                <a:spcPts val="1870"/>
              </a:lnSpc>
              <a:spcBef>
                <a:spcPts val="330"/>
              </a:spcBef>
            </a:pPr>
            <a:r>
              <a:rPr sz="1700" spc="5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1700" spc="1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spc="5" dirty="0">
                <a:solidFill>
                  <a:srgbClr val="1F3763"/>
                </a:solidFill>
                <a:latin typeface="Calibri"/>
                <a:cs typeface="Calibri"/>
              </a:rPr>
              <a:t>работников,</a:t>
            </a:r>
            <a:r>
              <a:rPr sz="1700" spc="17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самореализации</a:t>
            </a:r>
            <a:r>
              <a:rPr sz="1700" b="1" spc="13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b="1" spc="1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700" b="1" spc="13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b="1" spc="5" dirty="0">
                <a:solidFill>
                  <a:srgbClr val="1F3763"/>
                </a:solidFill>
                <a:latin typeface="Calibri"/>
                <a:cs typeface="Calibri"/>
              </a:rPr>
              <a:t>закрепления</a:t>
            </a:r>
            <a:r>
              <a:rPr sz="1700" b="1" spc="15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700" b="1" spc="1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b="1" spc="10" dirty="0">
                <a:solidFill>
                  <a:srgbClr val="1F3763"/>
                </a:solidFill>
                <a:latin typeface="Calibri"/>
                <a:cs typeface="Calibri"/>
              </a:rPr>
              <a:t>профессии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,</a:t>
            </a:r>
            <a:r>
              <a:rPr sz="1700" spc="13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spc="10" dirty="0">
                <a:solidFill>
                  <a:srgbClr val="1F3763"/>
                </a:solidFill>
                <a:latin typeface="Calibri"/>
                <a:cs typeface="Calibri"/>
              </a:rPr>
              <a:t>включая</a:t>
            </a:r>
            <a:r>
              <a:rPr sz="1700" spc="13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spc="5" dirty="0">
                <a:solidFill>
                  <a:srgbClr val="1F3763"/>
                </a:solidFill>
                <a:latin typeface="Calibri"/>
                <a:cs typeface="Calibri"/>
              </a:rPr>
              <a:t>молодых/начинающих </a:t>
            </a:r>
            <a:r>
              <a:rPr sz="1700" spc="-37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1F3763"/>
                </a:solidFill>
                <a:latin typeface="Calibri"/>
                <a:cs typeface="Calibri"/>
              </a:rPr>
              <a:t>педагогов.</a:t>
            </a:r>
            <a:endParaRPr sz="17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2800" b="1" spc="-40" dirty="0">
                <a:solidFill>
                  <a:srgbClr val="1F3763"/>
                </a:solidFill>
                <a:latin typeface="Calibri"/>
                <a:cs typeface="Calibri"/>
              </a:rPr>
              <a:t>ЗАДАЧИ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69620" y="477621"/>
            <a:ext cx="859663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5" dirty="0">
                <a:latin typeface="Calibri"/>
                <a:cs typeface="Calibri"/>
              </a:rPr>
              <a:t>ЦЕЛЬ </a:t>
            </a:r>
            <a:r>
              <a:rPr sz="2800" b="1" spc="-5" dirty="0">
                <a:latin typeface="Calibri"/>
                <a:cs typeface="Calibri"/>
              </a:rPr>
              <a:t>СИСТЕМЫ</a:t>
            </a:r>
            <a:r>
              <a:rPr sz="2800" b="1" spc="-1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(ЦЕЛЕВОЙ</a:t>
            </a:r>
            <a:r>
              <a:rPr sz="2800" b="1" spc="-5" dirty="0">
                <a:latin typeface="Calibri"/>
                <a:cs typeface="Calibri"/>
              </a:rPr>
              <a:t> </a:t>
            </a:r>
            <a:r>
              <a:rPr sz="2800" b="1" spc="-20" dirty="0">
                <a:latin typeface="Calibri"/>
                <a:cs typeface="Calibri"/>
              </a:rPr>
              <a:t>МОДЕЛИ)</a:t>
            </a:r>
            <a:r>
              <a:rPr sz="2800" b="1" dirty="0">
                <a:latin typeface="Calibri"/>
                <a:cs typeface="Calibri"/>
              </a:rPr>
              <a:t> </a:t>
            </a:r>
            <a:r>
              <a:rPr sz="2800" b="1" spc="-35" dirty="0">
                <a:latin typeface="Calibri"/>
                <a:cs typeface="Calibri"/>
              </a:rPr>
              <a:t>НАСТАВНИЧЕСТВА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9260" y="3174022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5099" y="3185185"/>
            <a:ext cx="10678795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379220" algn="l"/>
                <a:tab pos="2563495" algn="l"/>
                <a:tab pos="3582670" algn="l"/>
                <a:tab pos="3821429" algn="l"/>
                <a:tab pos="6656070" algn="l"/>
                <a:tab pos="7393940" algn="l"/>
                <a:tab pos="9890125" algn="l"/>
              </a:tabLst>
            </a:pP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6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ей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ват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ь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ш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ени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ю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пр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ав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4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ц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ь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о-про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фе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си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ал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ь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3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стат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у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ст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ав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-3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в,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 </a:t>
            </a:r>
            <a:r>
              <a:rPr sz="1600" spc="-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1600" spc="-50" dirty="0">
                <a:solidFill>
                  <a:srgbClr val="1F3763"/>
                </a:solidFill>
                <a:latin typeface="Calibri"/>
                <a:cs typeface="Calibri"/>
              </a:rPr>
              <a:t>б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1600" spc="-65" dirty="0">
                <a:solidFill>
                  <a:srgbClr val="1F3763"/>
                </a:solidFill>
                <a:latin typeface="Calibri"/>
                <a:cs typeface="Calibri"/>
              </a:rPr>
              <a:t>ю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ен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ию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	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нти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й 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профессиональных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прав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и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свобод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 наставляемых;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9260" y="3904107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5099" y="3915625"/>
            <a:ext cx="1068070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обеспечивать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соответствующую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помощь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формировании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межшкольной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 цифровой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информационно-коммуникативной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среды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 наставничества,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взаимодействия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административно-управленческих</a:t>
            </a:r>
            <a:r>
              <a:rPr sz="1600" spc="34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(вертикальных)</a:t>
            </a:r>
            <a:r>
              <a:rPr sz="1600" spc="34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1F3763"/>
                </a:solidFill>
                <a:latin typeface="Calibri"/>
                <a:cs typeface="Calibri"/>
              </a:rPr>
              <a:t>методов</a:t>
            </a:r>
            <a:r>
              <a:rPr sz="1600" spc="3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самоорганизующихся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недирективных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(горизонтальных) инициатив;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79260" y="4878260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5099" y="4889779"/>
            <a:ext cx="10678160" cy="511809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>
              <a:lnSpc>
                <a:spcPts val="1910"/>
              </a:lnSpc>
              <a:spcBef>
                <a:spcPts val="170"/>
              </a:spcBef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оказывать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методическую</a:t>
            </a:r>
            <a:r>
              <a:rPr sz="16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помощь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реализации</a:t>
            </a:r>
            <a:r>
              <a:rPr sz="16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различных</a:t>
            </a:r>
            <a:r>
              <a:rPr sz="16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форм</a:t>
            </a:r>
            <a:r>
              <a:rPr sz="16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видов</a:t>
            </a:r>
            <a:r>
              <a:rPr sz="16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наставничества</a:t>
            </a:r>
            <a:r>
              <a:rPr sz="16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16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работников</a:t>
            </a:r>
            <a:r>
              <a:rPr sz="16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 </a:t>
            </a:r>
            <a:r>
              <a:rPr sz="1600" spc="-35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образовательных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организациях;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9260" y="5608345"/>
            <a:ext cx="1854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1F3763"/>
                </a:solidFill>
                <a:latin typeface="Wingdings"/>
                <a:cs typeface="Wingdings"/>
              </a:rPr>
              <a:t></a:t>
            </a:r>
            <a:endParaRPr sz="1600">
              <a:latin typeface="Wingdings"/>
              <a:cs typeface="Wingding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65099" y="5619864"/>
            <a:ext cx="10681335" cy="5118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способствовать</a:t>
            </a:r>
            <a:r>
              <a:rPr sz="1600" spc="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формированию</a:t>
            </a:r>
            <a:r>
              <a:rPr sz="1600" spc="1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единого</a:t>
            </a:r>
            <a:r>
              <a:rPr sz="1600" spc="10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1F3763"/>
                </a:solidFill>
                <a:latin typeface="Calibri"/>
                <a:cs typeface="Calibri"/>
              </a:rPr>
              <a:t>научно-методического</a:t>
            </a:r>
            <a:r>
              <a:rPr sz="1600" spc="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сопровождения</a:t>
            </a:r>
            <a:r>
              <a:rPr sz="1600" spc="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1600" spc="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работников,</a:t>
            </a:r>
            <a:r>
              <a:rPr sz="1600" spc="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развитию </a:t>
            </a:r>
            <a:r>
              <a:rPr sz="1600" spc="-35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стратегических</a:t>
            </a:r>
            <a:r>
              <a:rPr sz="16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партнерских</a:t>
            </a:r>
            <a:r>
              <a:rPr sz="16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отношений</a:t>
            </a:r>
            <a:r>
              <a:rPr sz="16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6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сфере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наставничества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на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институциональном</a:t>
            </a:r>
            <a:r>
              <a:rPr sz="16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6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763"/>
                </a:solidFill>
                <a:latin typeface="Calibri"/>
                <a:cs typeface="Calibri"/>
              </a:rPr>
              <a:t>внеинституциональном</a:t>
            </a:r>
            <a:r>
              <a:rPr sz="16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1F3763"/>
                </a:solidFill>
                <a:latin typeface="Calibri"/>
                <a:cs typeface="Calibri"/>
              </a:rPr>
              <a:t>уровнях.</a:t>
            </a:r>
            <a:endParaRPr sz="1600">
              <a:latin typeface="Calibri"/>
              <a:cs typeface="Calibri"/>
            </a:endParaRPr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244509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9620" y="477621"/>
            <a:ext cx="961580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Calibri"/>
                <a:cs typeface="Calibri"/>
              </a:rPr>
              <a:t>ПРИНЦИПЫ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СИСТЕМЫ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(ЦЕЛЕВОЙ</a:t>
            </a:r>
            <a:r>
              <a:rPr sz="2800" b="1" spc="10" dirty="0">
                <a:latin typeface="Calibri"/>
                <a:cs typeface="Calibri"/>
              </a:rPr>
              <a:t> </a:t>
            </a:r>
            <a:r>
              <a:rPr sz="2800" b="1" spc="-20" dirty="0">
                <a:latin typeface="Calibri"/>
                <a:cs typeface="Calibri"/>
              </a:rPr>
              <a:t>МОДЕЛИ)</a:t>
            </a:r>
            <a:r>
              <a:rPr sz="2800" b="1" spc="10" dirty="0">
                <a:latin typeface="Calibri"/>
                <a:cs typeface="Calibri"/>
              </a:rPr>
              <a:t> </a:t>
            </a:r>
            <a:r>
              <a:rPr sz="2800" b="1" spc="-35" dirty="0">
                <a:latin typeface="Calibri"/>
                <a:cs typeface="Calibri"/>
              </a:rPr>
              <a:t>НАСТАВНИЧЕСТВА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4460" y="1431264"/>
            <a:ext cx="10462895" cy="414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5080" indent="-286385" algn="just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</a:tabLst>
            </a:pP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добровольности,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1F3763"/>
                </a:solidFill>
                <a:latin typeface="Calibri"/>
                <a:cs typeface="Calibri"/>
              </a:rPr>
              <a:t>соблюдения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прав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и</a:t>
            </a:r>
            <a:r>
              <a:rPr sz="1800" b="1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свобод,</a:t>
            </a:r>
            <a:r>
              <a:rPr sz="1800" b="1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равенства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педагогов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предполагает</a:t>
            </a:r>
            <a:r>
              <a:rPr sz="1800" spc="3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приоритет</a:t>
            </a:r>
            <a:r>
              <a:rPr sz="1800" spc="3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уважение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интересов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личности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и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личностного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развития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педагогов,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добровольность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их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участия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в 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наставнической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деятельности,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признание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равного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социального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статуса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работников,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независимо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от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ролевой</a:t>
            </a:r>
            <a:r>
              <a:rPr sz="18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позиции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системе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наставничества;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1F3763"/>
              </a:buClr>
              <a:buFont typeface="Wingdings"/>
              <a:buChar char=""/>
            </a:pPr>
            <a:endParaRPr sz="1750">
              <a:latin typeface="Calibri"/>
              <a:cs typeface="Calibri"/>
            </a:endParaRPr>
          </a:p>
          <a:p>
            <a:pPr marL="298450" marR="6350" indent="-286385" algn="just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индивидуализации 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персонализации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направлен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на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признание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способности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личности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к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саморазвитию </a:t>
            </a:r>
            <a:r>
              <a:rPr sz="1800" spc="-3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в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качестве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естественной, изначально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присущей человеку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потребности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возможности;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на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сохранение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индивидуальных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приоритетов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формировании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наставляемым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собственной траектории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развития;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1F3763"/>
              </a:buClr>
              <a:buFont typeface="Wingdings"/>
              <a:buChar char=""/>
            </a:pPr>
            <a:endParaRPr sz="1750">
              <a:latin typeface="Calibri"/>
              <a:cs typeface="Calibri"/>
            </a:endParaRPr>
          </a:p>
          <a:p>
            <a:pPr marL="298450" marR="6985" indent="-286385" algn="just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вариативности</a:t>
            </a:r>
            <a:r>
              <a:rPr sz="1800" b="1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предполагает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возможность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образовательных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организаций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выбирать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наиболее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подходящие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для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конкретных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условий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формы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и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виды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наставничества;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1F3763"/>
              </a:buClr>
              <a:buFont typeface="Wingdings"/>
              <a:buChar char=""/>
            </a:pPr>
            <a:endParaRPr sz="1750">
              <a:latin typeface="Calibri"/>
              <a:cs typeface="Calibri"/>
            </a:endParaRPr>
          </a:p>
          <a:p>
            <a:pPr marL="298450" marR="5715" indent="-286385" algn="just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системности </a:t>
            </a:r>
            <a:r>
              <a:rPr sz="1800" b="1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1800" b="1" spc="-10" dirty="0">
                <a:solidFill>
                  <a:srgbClr val="1F3763"/>
                </a:solidFill>
                <a:latin typeface="Calibri"/>
                <a:cs typeface="Calibri"/>
              </a:rPr>
              <a:t>стратегической целостности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предполагает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разработку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реализацию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системы (целевой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1F3763"/>
                </a:solidFill>
                <a:latin typeface="Calibri"/>
                <a:cs typeface="Calibri"/>
              </a:rPr>
              <a:t>модели)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наставничества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с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максимальным 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охватом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всех </a:t>
            </a:r>
            <a:r>
              <a:rPr sz="1800" spc="-15" dirty="0">
                <a:solidFill>
                  <a:srgbClr val="1F3763"/>
                </a:solidFill>
                <a:latin typeface="Calibri"/>
                <a:cs typeface="Calibri"/>
              </a:rPr>
              <a:t>необходимых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структур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системы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образования на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федеральном,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региональном, муниципальном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 институциональном</a:t>
            </a:r>
            <a:r>
              <a:rPr sz="1800" spc="-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F3763"/>
                </a:solidFill>
                <a:latin typeface="Calibri"/>
                <a:cs typeface="Calibri"/>
              </a:rPr>
              <a:t>уровнях.</a:t>
            </a:r>
            <a:endParaRPr sz="1800">
              <a:latin typeface="Calibri"/>
              <a:cs typeface="Calibri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8351" y="1"/>
            <a:ext cx="1133475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7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4550" y="524979"/>
            <a:ext cx="961580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ВНУТРЕННИЙ КОНТУР: ОБРАЗОВАТЕЛЬНАЯ ОРГАНИЗАЦИЯ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4460" y="1431264"/>
            <a:ext cx="11507558" cy="3675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endParaRPr lang="ru-RU" dirty="0"/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Издает локальные акты о внедрении и реализации системы (целевой модели) наставничества, принимает Положение о системе наставничества педагогических работников в образовательной организации, «дорожную карту» по его реализации и другие документы.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Организует контакты с различными структурами по проблемам наставничества во внешнем контуре (заключение договоров о сотрудничестве, о социальном партнерстве, проведение координационных совещаний, участие в конференциях, форумах,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вебинарах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, семинарах по проблемам наставничества и т. п.).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Осуществляет организационное, учебно-методическое, материально-техническое, инфраструктурное обеспечение системы (целевой модели) наставничества.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Создает условия по координации и мониторингу реализации системы (целевой модели) наставничества.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1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68935" y="5562600"/>
            <a:ext cx="11357697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5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Общие руководство</a:t>
            </a:r>
            <a:r>
              <a:rPr lang="ru-RU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 контроль за организацией и реализацией системы (целевой модели) наставничества осуществляет </a:t>
            </a:r>
            <a:r>
              <a:rPr lang="ru-RU" b="1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руководитель образовательной организации</a:t>
            </a:r>
            <a:r>
              <a:rPr lang="ru-RU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01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4550" y="524979"/>
            <a:ext cx="961580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ВНУТРЕННИЙ КОНТУР: ОБРАЗОВАТЕЛЬНАЯ ОРГАНИЗАЦИЯ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7350" y="1431264"/>
            <a:ext cx="11244668" cy="53065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715963" algn="just"/>
            <a:r>
              <a:rPr lang="ru-RU" sz="2400" b="1" i="1" dirty="0"/>
              <a:t>Куратор реализации программ наставничества</a:t>
            </a:r>
            <a:r>
              <a:rPr lang="ru-RU" sz="2400" dirty="0"/>
              <a:t>:</a:t>
            </a:r>
          </a:p>
          <a:p>
            <a:pPr indent="715963" algn="just"/>
            <a:r>
              <a:rPr lang="ru-RU" sz="2000" dirty="0"/>
              <a:t>– своевременно (не менее одного раза в год) актуализирует информацию о наличии в образовательной организации педагогов, которых необходимо включить в наставническую деятельность в качестве </a:t>
            </a:r>
            <a:r>
              <a:rPr lang="ru-RU" sz="2000" dirty="0" smtClean="0"/>
              <a:t>наставляемых;</a:t>
            </a:r>
            <a:endParaRPr lang="ru-RU" sz="2000" dirty="0"/>
          </a:p>
          <a:p>
            <a:pPr indent="715963" algn="just"/>
            <a:r>
              <a:rPr lang="ru-RU" sz="2000" dirty="0"/>
              <a:t>– организовывает разработку персонализированных программ наставничества;</a:t>
            </a:r>
          </a:p>
          <a:p>
            <a:pPr indent="715963" algn="just"/>
            <a:r>
              <a:rPr lang="ru-RU" sz="2000" dirty="0"/>
              <a:t>– осуществляет мониторинг эффективности и результативности системы (целевой модели) наставничества, формирует итоговый аналитический отчет по внедрению системы (целевой модели) наставничества;</a:t>
            </a:r>
          </a:p>
          <a:p>
            <a:pPr indent="715963" algn="just"/>
            <a:r>
              <a:rPr lang="ru-RU" sz="2000" dirty="0"/>
              <a:t>– осуществляет координацию деятельности по наставничеству с ответственными и неформальными представителями региональной системы наставничества, с сетевыми педагогическими сообществами;</a:t>
            </a:r>
          </a:p>
          <a:p>
            <a:pPr indent="715963" algn="just"/>
            <a:r>
              <a:rPr lang="ru-RU" sz="2000" dirty="0"/>
              <a:t>– принимает (совместно с системным администратором) участие в наполнении рубрики (странички) «Наставничество» на официальном сайте общеобразовательной организации различной информацией (событийная, новостная, методическая, правовая и пр.);</a:t>
            </a:r>
          </a:p>
          <a:p>
            <a:pPr indent="715963" algn="just"/>
            <a:r>
              <a:rPr lang="ru-RU" sz="2000" dirty="0"/>
              <a:t>– инициирует публичные мероприятия по популяризации системы наставничества педагогических работников и др.</a:t>
            </a:r>
          </a:p>
          <a:p>
            <a:pPr indent="715963"/>
            <a:endParaRPr lang="ru-RU" sz="20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4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17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4550" y="524979"/>
            <a:ext cx="961580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ВНУТРЕННИЙ КОНТУР: ОБРАЗОВАТЕЛЬНАЯ ОРГАНИЗАЦИЯ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7350" y="1431264"/>
            <a:ext cx="11244668" cy="3644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2400" b="1" i="1" dirty="0"/>
              <a:t>Методическое объединение (МО)/совет наставников</a:t>
            </a:r>
            <a:endParaRPr lang="ru-RU" sz="2400" i="1" dirty="0"/>
          </a:p>
          <a:p>
            <a:pPr indent="533400"/>
            <a:endParaRPr lang="ru-RU" sz="2400" dirty="0" smtClean="0"/>
          </a:p>
          <a:p>
            <a:pPr indent="533400" algn="just"/>
            <a:r>
              <a:rPr lang="ru-RU" sz="2400" dirty="0" smtClean="0"/>
              <a:t>Методическое </a:t>
            </a:r>
            <a:r>
              <a:rPr lang="ru-RU" sz="2400" dirty="0"/>
              <a:t>объединение/совет наставников образовательной организации – общественный профессиональный орган, объединяющий на добровольной основе педагогов-наставников образовательной организации в целях осуществления оперативного руководства методической (научно-методической) деятельностью по реализации персонализированных программ наставничества. </a:t>
            </a:r>
            <a:endParaRPr lang="ru-RU" sz="2400" dirty="0" smtClean="0"/>
          </a:p>
          <a:p>
            <a:pPr indent="533400" algn="just"/>
            <a:r>
              <a:rPr lang="ru-RU" sz="2400" dirty="0" smtClean="0"/>
              <a:t>Руководитель </a:t>
            </a:r>
            <a:r>
              <a:rPr lang="ru-RU" sz="2400" dirty="0"/>
              <a:t>совета наставников может входить в созданные общественные советы наставников.</a:t>
            </a:r>
          </a:p>
          <a:p>
            <a:pPr indent="715963"/>
            <a:endParaRPr lang="ru-RU" sz="20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39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4550" y="524979"/>
            <a:ext cx="961580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ВНУТРЕННИЙ КОНТУР: ОБРАЗОВАТЕЛЬНАЯ ОРГАНИЗАЦИЯ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7350" y="1431264"/>
            <a:ext cx="11244668" cy="3644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2400" b="1" i="1" dirty="0"/>
              <a:t>Методическое объединение (МО)/совет наставников</a:t>
            </a:r>
            <a:endParaRPr lang="ru-RU" sz="2400" i="1" dirty="0"/>
          </a:p>
          <a:p>
            <a:pPr indent="533400"/>
            <a:endParaRPr lang="ru-RU" sz="2400" dirty="0" smtClean="0"/>
          </a:p>
          <a:p>
            <a:pPr indent="533400" algn="just"/>
            <a:r>
              <a:rPr lang="ru-RU" sz="2400" dirty="0" smtClean="0"/>
              <a:t>Методическое </a:t>
            </a:r>
            <a:r>
              <a:rPr lang="ru-RU" sz="2400" dirty="0"/>
              <a:t>объединение/совет наставников образовательной организации – общественный профессиональный орган, объединяющий на добровольной основе педагогов-наставников образовательной организации в целях осуществления оперативного руководства методической (научно-методической) деятельностью по реализации персонализированных программ наставничества. </a:t>
            </a:r>
            <a:endParaRPr lang="ru-RU" sz="2400" dirty="0" smtClean="0"/>
          </a:p>
          <a:p>
            <a:pPr indent="533400" algn="just"/>
            <a:r>
              <a:rPr lang="ru-RU" sz="2400" dirty="0" smtClean="0"/>
              <a:t>Руководитель </a:t>
            </a:r>
            <a:r>
              <a:rPr lang="ru-RU" sz="2400" dirty="0"/>
              <a:t>совета наставников может входить в созданные общественные советы наставников.</a:t>
            </a:r>
          </a:p>
          <a:p>
            <a:pPr indent="715963"/>
            <a:endParaRPr lang="ru-RU" sz="20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bject 4"/>
          <p:cNvSpPr txBox="1"/>
          <p:nvPr/>
        </p:nvSpPr>
        <p:spPr>
          <a:xfrm>
            <a:off x="765557" y="5135453"/>
            <a:ext cx="11244668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2400" b="1" i="1" dirty="0"/>
              <a:t>Цель деятельности МО наставников</a:t>
            </a:r>
            <a:r>
              <a:rPr lang="ru-RU" sz="2400" dirty="0"/>
              <a:t>: осуществление текущего руководства реализацией персонализированных программ наставничества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2339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0"/>
            <a:ext cx="11741150" cy="664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ВНЕШНИЙ КОНТУР: РЕГИОНАЛЬНЫЙ УРОВЕНЬ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339707" y="3088933"/>
            <a:ext cx="5381644" cy="3619432"/>
          </a:xfrm>
        </p:spPr>
        <p:txBody>
          <a:bodyPr/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информационно-аналитическое, научно-методическое, учебно-методическое сопровождение </a:t>
            </a:r>
            <a:r>
              <a:rPr lang="ru-RU" dirty="0"/>
              <a:t>реализации дополнительных профессиональных программ (повышения квалификации) по направлению «Наставничество педагогических работников в образовательных организациях» и др.;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проведение </a:t>
            </a:r>
            <a:r>
              <a:rPr lang="ru-RU" dirty="0"/>
              <a:t>курсов повышения квалификации для специалистов </a:t>
            </a:r>
            <a:r>
              <a:rPr lang="ru-RU" dirty="0" err="1"/>
              <a:t>стажировочных</a:t>
            </a:r>
            <a:r>
              <a:rPr lang="ru-RU" dirty="0"/>
              <a:t> площадок по вопросам внедрения системы наставничества;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организация </a:t>
            </a:r>
            <a:r>
              <a:rPr lang="ru-RU" dirty="0"/>
              <a:t>деятельности профессиональных сообществ педагогических работников (ассоциаций) на региональном и/или федеральном уровне на основе информационно-коммуникационных технологий.</a:t>
            </a:r>
          </a:p>
          <a:p>
            <a:endParaRPr lang="ru-RU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05381" y="1309883"/>
            <a:ext cx="5029200" cy="12809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/>
              <a:t>Региональный институт развития образования/Институт повышения квалификации </a:t>
            </a:r>
            <a:endParaRPr lang="ru-RU" sz="2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2329" y="1323911"/>
            <a:ext cx="5181600" cy="12668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/>
              <a:t>Центры непрерывного повышения профессионального мастерства педагогических </a:t>
            </a:r>
            <a:r>
              <a:rPr lang="ru-RU" sz="2000" b="1" dirty="0" smtClean="0"/>
              <a:t>работников</a:t>
            </a:r>
            <a:endParaRPr lang="ru-RU" sz="2000" dirty="0"/>
          </a:p>
        </p:txBody>
      </p:sp>
      <p:sp>
        <p:nvSpPr>
          <p:cNvPr id="14" name="Текст 11"/>
          <p:cNvSpPr txBox="1">
            <a:spLocks/>
          </p:cNvSpPr>
          <p:nvPr/>
        </p:nvSpPr>
        <p:spPr>
          <a:xfrm>
            <a:off x="6097382" y="2862999"/>
            <a:ext cx="5899532" cy="3939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600" b="0" i="0">
                <a:solidFill>
                  <a:srgbClr val="1F3763"/>
                </a:solidFill>
                <a:latin typeface="Calibri"/>
                <a:ea typeface="+mn-ea"/>
                <a:cs typeface="Calibri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/>
              <a:t>Цель деятельности</a:t>
            </a:r>
            <a:r>
              <a:rPr lang="ru-RU" dirty="0"/>
              <a:t>: осуществление </a:t>
            </a:r>
            <a:r>
              <a:rPr lang="ru-RU" dirty="0" err="1"/>
              <a:t>тьюторского</a:t>
            </a:r>
            <a:r>
              <a:rPr lang="ru-RU" dirty="0"/>
              <a:t> сопровождения индивидуальных образовательных маршрутов </a:t>
            </a:r>
            <a:r>
              <a:rPr lang="ru-RU" dirty="0" smtClean="0"/>
              <a:t>педагогических </a:t>
            </a:r>
            <a:r>
              <a:rPr lang="ru-RU" dirty="0"/>
              <a:t>работников в образовательных организациях.</a:t>
            </a:r>
          </a:p>
          <a:p>
            <a:r>
              <a:rPr lang="ru-RU" b="1" i="1" dirty="0"/>
              <a:t>Задачи </a:t>
            </a:r>
            <a:r>
              <a:rPr lang="ru-RU" b="1" i="1" dirty="0" smtClean="0"/>
              <a:t>деятельности</a:t>
            </a:r>
            <a:r>
              <a:rPr lang="ru-RU" dirty="0" smtClean="0"/>
              <a:t>: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формировать систему методического сопровождения освоения программ дополнительного профессионального педагогического образования с использованием индивидуальных образовательных маршрутов на основе выявленных дефицитов профессиональных компетенций, в том числе с применением сетевых форм реализации программ;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облегчать перенос приобретенных (усовершенствованных) профессиональных компетенций в ежедневную педагогическую практику;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выявлять, систематизировать, отбирать и </a:t>
            </a:r>
            <a:r>
              <a:rPr lang="ru-RU" dirty="0" err="1"/>
              <a:t>диссеминировать</a:t>
            </a:r>
            <a:r>
              <a:rPr lang="ru-RU" dirty="0"/>
              <a:t> новые рациональные и эффективные практики наставничества.</a:t>
            </a:r>
          </a:p>
          <a:p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405032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ВНЕШНИЙ КОНТУР: РЕГИОНАЛЬНЫЙ УРОВЕНЬ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325189" y="2848971"/>
            <a:ext cx="11401443" cy="3939540"/>
          </a:xfrm>
        </p:spPr>
        <p:txBody>
          <a:bodyPr/>
          <a:lstStyle/>
          <a:p>
            <a:pPr indent="442913" algn="just"/>
            <a:r>
              <a:rPr lang="ru-RU" sz="2000" b="1" i="1" dirty="0" err="1"/>
              <a:t>Тьютор</a:t>
            </a:r>
            <a:r>
              <a:rPr lang="ru-RU" sz="2000" b="1" i="1" dirty="0"/>
              <a:t> ЦНППМ ПР </a:t>
            </a:r>
            <a:r>
              <a:rPr lang="ru-RU" sz="2000" i="1" dirty="0"/>
              <a:t>–</a:t>
            </a:r>
            <a:r>
              <a:rPr lang="ru-RU" sz="2000" dirty="0"/>
              <a:t> штатный или внештатный сотрудник центра, обеспечивающий персональное сопровождение педагогических работников в системе общего, среднего профессионального и дополнительного образования. </a:t>
            </a:r>
            <a:endParaRPr lang="ru-RU" sz="2000" dirty="0" smtClean="0"/>
          </a:p>
          <a:p>
            <a:pPr indent="442913" algn="just"/>
            <a:r>
              <a:rPr lang="ru-RU" sz="2000" dirty="0" smtClean="0"/>
              <a:t>Он </a:t>
            </a:r>
            <a:r>
              <a:rPr lang="ru-RU" sz="2000" dirty="0"/>
              <a:t>принимает активное участие в процессе повышения квалификации (освоения содержания программ дополнительной профессиональной переподготовки) и роста педагогического мастерства педагогов. </a:t>
            </a:r>
            <a:endParaRPr lang="ru-RU" sz="2000" dirty="0" smtClean="0"/>
          </a:p>
          <a:p>
            <a:pPr indent="442913" algn="just"/>
            <a:r>
              <a:rPr lang="ru-RU" sz="2000" dirty="0" err="1" smtClean="0"/>
              <a:t>Тьютор</a:t>
            </a:r>
            <a:r>
              <a:rPr lang="ru-RU" sz="2000" dirty="0" smtClean="0"/>
              <a:t> </a:t>
            </a:r>
            <a:r>
              <a:rPr lang="ru-RU" sz="2000" dirty="0"/>
              <a:t>оказывает методическую помощь при разработке и реализации индивидуальных образовательных маршрутов с учетом выявленных дефицитов профессиональных компетенций педагогического работника. </a:t>
            </a:r>
            <a:endParaRPr lang="ru-RU" sz="2000" dirty="0" smtClean="0"/>
          </a:p>
          <a:p>
            <a:pPr indent="442913" algn="just"/>
            <a:r>
              <a:rPr lang="ru-RU" sz="2000" dirty="0" smtClean="0"/>
              <a:t>Он </a:t>
            </a:r>
            <a:r>
              <a:rPr lang="ru-RU" sz="2000" dirty="0"/>
              <a:t>обеспечивает содержательное адресное сопровождение образовательного процесса, работает по направлениям педагогической деятельности педагога во взаимосвязи с кураторами реализации персонализированных программ наставничества.</a:t>
            </a:r>
          </a:p>
          <a:p>
            <a:endParaRPr lang="ru-RU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05380" y="1309883"/>
            <a:ext cx="10261473" cy="12809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Тьюторство</a:t>
            </a:r>
            <a:r>
              <a:rPr lang="ru-RU" sz="2400" b="1" dirty="0" smtClean="0"/>
              <a:t> </a:t>
            </a:r>
            <a:r>
              <a:rPr lang="ru-RU" sz="2400" dirty="0"/>
              <a:t>является одним из элементов системы наставничества, формой сопровождения профессионального развития педагогического работника.</a:t>
            </a:r>
          </a:p>
        </p:txBody>
      </p:sp>
    </p:spTree>
    <p:extLst>
      <p:ext uri="{BB962C8B-B14F-4D97-AF65-F5344CB8AC3E}">
        <p14:creationId xmlns:p14="http://schemas.microsoft.com/office/powerpoint/2010/main" val="375611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ВНЕШНИЙ КОНТУР: РЕГИОНАЛЬНЫЙ УРОВЕНЬ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246733" y="3310616"/>
            <a:ext cx="11401443" cy="3385542"/>
          </a:xfrm>
        </p:spPr>
        <p:txBody>
          <a:bodyPr/>
          <a:lstStyle/>
          <a:p>
            <a:pPr algn="ctr"/>
            <a:r>
              <a:rPr lang="ru-RU" sz="2400" b="1" i="1" dirty="0"/>
              <a:t>Алгоритм </a:t>
            </a:r>
            <a:r>
              <a:rPr lang="ru-RU" sz="2400" b="1" dirty="0"/>
              <a:t>разработки индивидуального образовательного </a:t>
            </a:r>
            <a:r>
              <a:rPr lang="ru-RU" sz="2400" b="1" dirty="0" smtClean="0"/>
              <a:t>маршрута:</a:t>
            </a:r>
          </a:p>
          <a:p>
            <a:pPr algn="ctr"/>
            <a:endParaRPr lang="ru-RU" sz="2000" b="1" dirty="0"/>
          </a:p>
          <a:p>
            <a:pPr marL="342900" lvl="0" indent="-342900">
              <a:buFont typeface="+mj-lt"/>
              <a:buAutoNum type="arabicPeriod"/>
            </a:pPr>
            <a:r>
              <a:rPr lang="ru-RU" sz="2000" i="1" dirty="0"/>
              <a:t>Самоопределение (</a:t>
            </a:r>
            <a:r>
              <a:rPr lang="ru-RU" sz="2000" i="1" dirty="0" err="1"/>
              <a:t>саморефлексия</a:t>
            </a:r>
            <a:r>
              <a:rPr lang="ru-RU" sz="2000" i="1" dirty="0"/>
              <a:t>) </a:t>
            </a:r>
            <a:r>
              <a:rPr lang="ru-RU" sz="2000" i="1" dirty="0" smtClean="0"/>
              <a:t>педагога</a:t>
            </a:r>
            <a:r>
              <a:rPr lang="ru-RU" sz="2000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i="1" dirty="0"/>
              <a:t>Диагностика (самодиагностика) достижений, достоинств и личностных ресурсов </a:t>
            </a:r>
            <a:r>
              <a:rPr lang="ru-RU" sz="2000" i="1" dirty="0" smtClean="0"/>
              <a:t>педагога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</a:pPr>
            <a:r>
              <a:rPr lang="ru-RU" sz="2000" i="1" dirty="0"/>
              <a:t>Диагностика (самодиагностика) профессиональных затруднений и дефицитов </a:t>
            </a:r>
            <a:r>
              <a:rPr lang="ru-RU" sz="2000" dirty="0"/>
              <a:t>в педагогическом контексте конкретной образовательной организации.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i="1" dirty="0"/>
              <a:t>Составление «дорожной карты</a:t>
            </a:r>
            <a:r>
              <a:rPr lang="ru-RU" sz="2000" i="1" dirty="0" smtClean="0"/>
              <a:t>»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</a:pPr>
            <a:r>
              <a:rPr lang="ru-RU" sz="2000" i="1" dirty="0"/>
              <a:t>Реализация «дорожной карты»</a:t>
            </a:r>
            <a:r>
              <a:rPr lang="ru-RU" sz="2000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i="1" dirty="0"/>
              <a:t>Корректировка «дорожной карты</a:t>
            </a:r>
            <a:r>
              <a:rPr lang="ru-RU" sz="2000" i="1" dirty="0" smtClean="0"/>
              <a:t>»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</a:pPr>
            <a:r>
              <a:rPr lang="ru-RU" sz="2000" i="1" dirty="0"/>
              <a:t>Рефлексивный анализ эффективности ИОМ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05380" y="1309883"/>
            <a:ext cx="10649970" cy="1833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b="1" i="1" dirty="0"/>
              <a:t>Индивидуальный образовательный маршрут наставляемого</a:t>
            </a:r>
            <a:r>
              <a:rPr lang="ru-RU" sz="2200" dirty="0"/>
              <a:t> – это долгосрочная (4-5 лет) образовательная программа профессионального самосовершенствования педагогического работника в рамках дополнительного профессионального образования, реализуемая на основе мотивированного выбора образовательных альтернатив.</a:t>
            </a:r>
          </a:p>
        </p:txBody>
      </p:sp>
    </p:spTree>
    <p:extLst>
      <p:ext uri="{BB962C8B-B14F-4D97-AF65-F5344CB8AC3E}">
        <p14:creationId xmlns:p14="http://schemas.microsoft.com/office/powerpoint/2010/main" val="217974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4550" y="524979"/>
            <a:ext cx="961580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ВНЕШНИЙ КОНТУР: ФЕДЕРАЛЬНЫЙ УРОВЕНЬ</a:t>
            </a:r>
            <a:r>
              <a:rPr lang="ru-RU" sz="2800" dirty="0"/>
              <a:t/>
            </a:r>
            <a:br>
              <a:rPr lang="ru-RU" sz="2800" dirty="0"/>
            </a:br>
            <a:endParaRPr sz="2800" dirty="0">
              <a:latin typeface="Calibri"/>
              <a:cs typeface="Calibri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73972" y="1220189"/>
            <a:ext cx="5029200" cy="9761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ФГАОУ ДПО «Академия Министерства просвещения Российской Федерации»</a:t>
            </a:r>
            <a:endParaRPr lang="ru-RU" sz="2000" dirty="0"/>
          </a:p>
          <a:p>
            <a:pPr lvl="0" algn="ctr"/>
            <a:endParaRPr lang="ru-RU" sz="2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67462" y="1164497"/>
            <a:ext cx="5181600" cy="10318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Федеральные центры научно-методического сопровождения педагогов (созданные на базе </a:t>
            </a:r>
            <a:r>
              <a:rPr lang="ru-RU" b="1" dirty="0" smtClean="0"/>
              <a:t>организаций </a:t>
            </a:r>
            <a:r>
              <a:rPr lang="ru-RU" b="1" dirty="0"/>
              <a:t>высшего образования)</a:t>
            </a:r>
            <a:endParaRPr lang="ru-RU" dirty="0"/>
          </a:p>
        </p:txBody>
      </p:sp>
      <p:sp>
        <p:nvSpPr>
          <p:cNvPr id="10" name="Текст 11"/>
          <p:cNvSpPr>
            <a:spLocks noGrp="1"/>
          </p:cNvSpPr>
          <p:nvPr>
            <p:ph type="body" idx="1"/>
          </p:nvPr>
        </p:nvSpPr>
        <p:spPr>
          <a:xfrm>
            <a:off x="415240" y="2298426"/>
            <a:ext cx="5381644" cy="4555093"/>
          </a:xfrm>
        </p:spPr>
        <p:txBody>
          <a:bodyPr/>
          <a:lstStyle/>
          <a:p>
            <a:r>
              <a:rPr lang="ru-RU" sz="1400" b="1" i="1" dirty="0"/>
              <a:t>Цель деятельности</a:t>
            </a:r>
            <a:r>
              <a:rPr lang="ru-RU" sz="1400" dirty="0"/>
              <a:t>: разработка и сопровождение применения системы (целевой модели) наставничества педагогических работников в образовательных организациях.</a:t>
            </a:r>
          </a:p>
          <a:p>
            <a:r>
              <a:rPr lang="ru-RU" sz="1400" b="1" i="1" dirty="0"/>
              <a:t>Задачи деятельности</a:t>
            </a:r>
            <a:r>
              <a:rPr lang="ru-RU" sz="1400" dirty="0"/>
              <a:t>: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осуществлять информационно-методическую поддержку реализации системы (целевой модели), включая создание и ведение информационного ресурса, посвященного наставничеству педагогических работников;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проводить апробацию и осуществлять сопровождение школ, реализующих систему (целевую модель) наставничества на всех этапах внедрения;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выполнять функции федерального оператора реализации системы (целевой модели) наставничества при ее внедрении во всех субъектах Российской Федерации;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вести федеральный реестр образовательных программ дополнительного профессионального педагогического </a:t>
            </a:r>
            <a:r>
              <a:rPr lang="ru-RU" sz="1400" dirty="0" smtClean="0"/>
              <a:t>образования, </a:t>
            </a:r>
            <a:r>
              <a:rPr lang="ru-RU" sz="1400" dirty="0"/>
              <a:t>в том числе по наставничеству;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проводить различные мероприятия (</a:t>
            </a:r>
            <a:r>
              <a:rPr lang="ru-RU" sz="1400" dirty="0" err="1"/>
              <a:t>вебинары</a:t>
            </a:r>
            <a:r>
              <a:rPr lang="ru-RU" sz="1400" dirty="0"/>
              <a:t>, конференции) по внедрению системы (целевой модели) наставничества и методической поддержки системы наставничества в целом.</a:t>
            </a:r>
          </a:p>
          <a:p>
            <a:endParaRPr lang="ru-RU" dirty="0"/>
          </a:p>
        </p:txBody>
      </p:sp>
      <p:sp>
        <p:nvSpPr>
          <p:cNvPr id="11" name="Текст 11"/>
          <p:cNvSpPr txBox="1">
            <a:spLocks/>
          </p:cNvSpPr>
          <p:nvPr/>
        </p:nvSpPr>
        <p:spPr>
          <a:xfrm>
            <a:off x="6067418" y="2471700"/>
            <a:ext cx="5381644" cy="36933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600" b="0" i="0">
                <a:solidFill>
                  <a:srgbClr val="1F3763"/>
                </a:solidFill>
                <a:latin typeface="Calibri"/>
                <a:ea typeface="+mn-ea"/>
                <a:cs typeface="Calibri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/>
              <a:t>Цель деятельности</a:t>
            </a:r>
            <a:r>
              <a:rPr lang="ru-RU" sz="1400" dirty="0"/>
              <a:t>: проведение фундаментальных и прикладных исследований, трансфер научных достижений и передовых педагогических технологий в сферу образования.</a:t>
            </a:r>
          </a:p>
          <a:p>
            <a:r>
              <a:rPr lang="ru-RU" sz="1400" b="1" i="1" dirty="0"/>
              <a:t>Задачи деятельности:</a:t>
            </a:r>
            <a:endParaRPr lang="ru-RU" sz="14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способствовать упрочению связей между системой высшего педагогического   образования    и     системами общего,    профессионального и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дополнительного образования;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разрабатывать необходимое научно-методическое и учебно-методическое сопровождение формы наставничества «педагог вуза (колледжа) – молодой педагог общеобразовательной организации»;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dirty="0"/>
              <a:t>разрабатывать персонализированные программы наставничества для молодых специалистов, для педагогов со значительным стажем работы и реализовывать их на курсах повышения квалификации на базе вуза.</a:t>
            </a:r>
          </a:p>
          <a:p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329542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27810" y="88509"/>
            <a:ext cx="985139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z="3200" spc="-5" dirty="0">
                <a:solidFill>
                  <a:srgbClr val="251C20"/>
                </a:solidFill>
                <a:latin typeface="Trebuchet MS"/>
                <a:cs typeface="Trebuchet MS"/>
              </a:rPr>
              <a:t>ЦЕЛЕВАЯ</a:t>
            </a:r>
            <a:r>
              <a:rPr sz="3200" spc="-45" dirty="0">
                <a:solidFill>
                  <a:srgbClr val="251C20"/>
                </a:solidFill>
                <a:latin typeface="Trebuchet MS"/>
                <a:cs typeface="Trebuchet MS"/>
              </a:rPr>
              <a:t> </a:t>
            </a:r>
            <a:r>
              <a:rPr sz="3200" spc="-10" dirty="0">
                <a:solidFill>
                  <a:srgbClr val="251C20"/>
                </a:solidFill>
                <a:latin typeface="Trebuchet MS"/>
                <a:cs typeface="Trebuchet MS"/>
              </a:rPr>
              <a:t>МОДЕЛЬ</a:t>
            </a:r>
            <a:r>
              <a:rPr sz="3200" spc="-50" dirty="0">
                <a:solidFill>
                  <a:srgbClr val="251C20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251C20"/>
                </a:solidFill>
                <a:latin typeface="Trebuchet MS"/>
                <a:cs typeface="Trebuchet MS"/>
              </a:rPr>
              <a:t>НАСТАВНИЧЕСТВА</a:t>
            </a:r>
            <a:endParaRPr sz="32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92151" y="1"/>
            <a:ext cx="153035" cy="1398905"/>
          </a:xfrm>
          <a:custGeom>
            <a:avLst/>
            <a:gdLst/>
            <a:ahLst/>
            <a:cxnLst/>
            <a:rect l="l" t="t" r="r" b="b"/>
            <a:pathLst>
              <a:path w="153034" h="1398905">
                <a:moveTo>
                  <a:pt x="152589" y="1398745"/>
                </a:moveTo>
                <a:lnTo>
                  <a:pt x="0" y="1398745"/>
                </a:lnTo>
                <a:lnTo>
                  <a:pt x="0" y="0"/>
                </a:lnTo>
                <a:lnTo>
                  <a:pt x="152589" y="0"/>
                </a:lnTo>
                <a:lnTo>
                  <a:pt x="152589" y="1398745"/>
                </a:lnTo>
                <a:close/>
              </a:path>
            </a:pathLst>
          </a:custGeom>
          <a:solidFill>
            <a:srgbClr val="28A3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08624" y="990600"/>
            <a:ext cx="9784080" cy="5065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z="2000" b="1" spc="-5" dirty="0">
                <a:solidFill>
                  <a:srgbClr val="251C20"/>
                </a:solidFill>
                <a:latin typeface="Trebuchet MS"/>
                <a:cs typeface="Trebuchet MS"/>
              </a:rPr>
              <a:t>ОЖИДАЕМЫЕ</a:t>
            </a:r>
            <a:r>
              <a:rPr sz="2000" b="1" spc="-30" dirty="0">
                <a:solidFill>
                  <a:srgbClr val="251C20"/>
                </a:solidFill>
                <a:latin typeface="Trebuchet MS"/>
                <a:cs typeface="Trebuchet MS"/>
              </a:rPr>
              <a:t> </a:t>
            </a:r>
            <a:r>
              <a:rPr sz="2000" b="1" spc="-5" dirty="0" smtClean="0">
                <a:solidFill>
                  <a:srgbClr val="251C20"/>
                </a:solidFill>
                <a:latin typeface="Trebuchet MS"/>
                <a:cs typeface="Trebuchet MS"/>
              </a:rPr>
              <a:t>РЕЗУЛЬТАТЫ</a:t>
            </a:r>
            <a:r>
              <a:rPr lang="ru-RU" sz="2000" b="1" spc="-25" dirty="0" smtClean="0">
                <a:solidFill>
                  <a:srgbClr val="251C20"/>
                </a:solidFill>
                <a:latin typeface="Trebuchet MS"/>
                <a:cs typeface="Trebuchet MS"/>
              </a:rPr>
              <a:t>:</a:t>
            </a:r>
          </a:p>
          <a:p>
            <a:pPr marL="12700" algn="ctr">
              <a:spcBef>
                <a:spcPts val="100"/>
              </a:spcBef>
            </a:pPr>
            <a:endParaRPr sz="2000" dirty="0">
              <a:latin typeface="Trebuchet MS"/>
              <a:cs typeface="Trebuchet MS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непрерывный профессиональный рост, личностное развитие и самореализацию педагогических работников;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рост </a:t>
            </a:r>
            <a:r>
              <a:rPr lang="ru-RU" sz="2400" dirty="0"/>
              <a:t>числа закрепившихся в профессии молодых/начинающих педагогов;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развитие </a:t>
            </a:r>
            <a:r>
              <a:rPr lang="ru-RU" sz="2400" dirty="0"/>
              <a:t>профессиональных перспектив педагогов старшего возраста в условиях </a:t>
            </a:r>
            <a:r>
              <a:rPr lang="ru-RU" sz="2400" dirty="0" err="1"/>
              <a:t>цифровизации</a:t>
            </a:r>
            <a:r>
              <a:rPr lang="ru-RU" sz="2400" dirty="0"/>
              <a:t> образования;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методическое </a:t>
            </a:r>
            <a:r>
              <a:rPr lang="ru-RU" sz="2400" dirty="0"/>
              <a:t>сопровождение системы наставничества образовательной организации;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цифровую </a:t>
            </a:r>
            <a:r>
              <a:rPr lang="ru-RU" sz="2400" dirty="0"/>
              <a:t>информационно-коммуникативную среду наставничества;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обмен </a:t>
            </a:r>
            <a:r>
              <a:rPr lang="ru-RU" sz="2400" dirty="0"/>
              <a:t>инновационным опытом в сфере практик наставничества педагогических работников.</a:t>
            </a:r>
          </a:p>
          <a:p>
            <a:pPr>
              <a:spcBef>
                <a:spcPts val="35"/>
              </a:spcBef>
            </a:pPr>
            <a:endParaRPr sz="2350" dirty="0">
              <a:latin typeface="Trebuchet MS"/>
              <a:cs typeface="Trebuchet MS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263196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316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4550" y="524979"/>
            <a:ext cx="961580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800" b="1" dirty="0" smtClean="0">
                <a:latin typeface="+mj-lt"/>
              </a:rPr>
              <a:t>ЭТАПЫ МОНИТОРИНГА:</a:t>
            </a:r>
            <a:endParaRPr sz="2800" b="1" dirty="0">
              <a:latin typeface="+mj-lt"/>
              <a:cs typeface="Calibri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75965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73972" y="1220189"/>
            <a:ext cx="5029200" cy="9761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1) мониторинг процесса реализации персонализированной программы </a:t>
            </a:r>
            <a:r>
              <a:rPr lang="ru-RU" b="1" dirty="0" smtClean="0"/>
              <a:t>наставничества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67462" y="1164497"/>
            <a:ext cx="5181600" cy="10318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2) мониторинг влияния персонализированной программы наставничества на всех ее </a:t>
            </a:r>
            <a:r>
              <a:rPr lang="ru-RU" b="1" dirty="0" smtClean="0"/>
              <a:t>участников:</a:t>
            </a:r>
            <a:endParaRPr lang="ru-RU" dirty="0"/>
          </a:p>
        </p:txBody>
      </p:sp>
      <p:sp>
        <p:nvSpPr>
          <p:cNvPr id="10" name="Текст 11"/>
          <p:cNvSpPr>
            <a:spLocks noGrp="1"/>
          </p:cNvSpPr>
          <p:nvPr>
            <p:ph type="body" idx="1"/>
          </p:nvPr>
        </p:nvSpPr>
        <p:spPr>
          <a:xfrm>
            <a:off x="373972" y="2590800"/>
            <a:ext cx="5381644" cy="3293209"/>
          </a:xfrm>
        </p:spPr>
        <p:txBody>
          <a:bodyPr/>
          <a:lstStyle/>
          <a:p>
            <a:pPr marL="361950" indent="-361950">
              <a:buFont typeface="Wingdings" panose="05000000000000000000" pitchFamily="2" charset="2"/>
              <a:buChar char="Ø"/>
            </a:pPr>
            <a:r>
              <a:rPr lang="ru-RU" sz="1800" dirty="0" smtClean="0"/>
              <a:t>результативность </a:t>
            </a:r>
            <a:r>
              <a:rPr lang="ru-RU" sz="1800" dirty="0"/>
              <a:t>реализации персонализированной программы наставничества и сопутствующие риски;</a:t>
            </a:r>
          </a:p>
          <a:p>
            <a:pPr marL="361950" indent="-361950">
              <a:buFont typeface="Wingdings" panose="05000000000000000000" pitchFamily="2" charset="2"/>
              <a:buChar char="Ø"/>
            </a:pPr>
            <a:r>
              <a:rPr lang="ru-RU" sz="1800" dirty="0" smtClean="0"/>
              <a:t>эффективность </a:t>
            </a:r>
            <a:r>
              <a:rPr lang="ru-RU" sz="1800" dirty="0"/>
              <a:t>реализации образовательных и культурных проектов совместно с наставляемым;</a:t>
            </a:r>
          </a:p>
          <a:p>
            <a:pPr marL="361950" indent="-361950">
              <a:buFont typeface="Wingdings" panose="05000000000000000000" pitchFamily="2" charset="2"/>
              <a:buChar char="Ø"/>
            </a:pPr>
            <a:r>
              <a:rPr lang="ru-RU" sz="1800" dirty="0" smtClean="0"/>
              <a:t>процент </a:t>
            </a:r>
            <a:r>
              <a:rPr lang="ru-RU" sz="1800" dirty="0"/>
              <a:t>обучающихся наставляемого, успешно прошедших ВПР/ОГЭ/ЕГЭ;</a:t>
            </a:r>
          </a:p>
          <a:p>
            <a:pPr marL="361950" indent="-361950">
              <a:buFont typeface="Wingdings" panose="05000000000000000000" pitchFamily="2" charset="2"/>
              <a:buChar char="Ø"/>
            </a:pPr>
            <a:r>
              <a:rPr lang="ru-RU" sz="1800" dirty="0" smtClean="0"/>
              <a:t>динамику </a:t>
            </a:r>
            <a:r>
              <a:rPr lang="ru-RU" sz="1800" dirty="0"/>
              <a:t>успеваемости обучающихся;</a:t>
            </a:r>
          </a:p>
          <a:p>
            <a:pPr marL="361950" indent="-361950">
              <a:buFont typeface="Wingdings" panose="05000000000000000000" pitchFamily="2" charset="2"/>
              <a:buChar char="Ø"/>
            </a:pPr>
            <a:r>
              <a:rPr lang="ru-RU" sz="1800" dirty="0" smtClean="0"/>
              <a:t>динамику </a:t>
            </a:r>
            <a:r>
              <a:rPr lang="ru-RU" sz="1800" dirty="0"/>
              <a:t>участия обучающихся в олимпиадах;</a:t>
            </a:r>
          </a:p>
          <a:p>
            <a:pPr marL="361950" indent="-361950">
              <a:buFont typeface="Wingdings" panose="05000000000000000000" pitchFamily="2" charset="2"/>
              <a:buChar char="Ø"/>
            </a:pPr>
            <a:r>
              <a:rPr lang="ru-RU" sz="1800" dirty="0" smtClean="0"/>
              <a:t>социально-профессиональную </a:t>
            </a:r>
            <a:r>
              <a:rPr lang="ru-RU" sz="1800" dirty="0"/>
              <a:t>активность наставляемого и др</a:t>
            </a:r>
            <a:r>
              <a:rPr lang="ru-RU" sz="1800" dirty="0" smtClean="0"/>
              <a:t>.</a:t>
            </a:r>
            <a:endParaRPr lang="ru-RU" sz="1800" dirty="0"/>
          </a:p>
          <a:p>
            <a:endParaRPr lang="ru-RU" dirty="0"/>
          </a:p>
        </p:txBody>
      </p:sp>
      <p:sp>
        <p:nvSpPr>
          <p:cNvPr id="11" name="Текст 11"/>
          <p:cNvSpPr txBox="1">
            <a:spLocks/>
          </p:cNvSpPr>
          <p:nvPr/>
        </p:nvSpPr>
        <p:spPr>
          <a:xfrm>
            <a:off x="6067418" y="2471700"/>
            <a:ext cx="5381644" cy="41242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600" b="0" i="0">
                <a:solidFill>
                  <a:srgbClr val="1F3763"/>
                </a:solidFill>
                <a:latin typeface="Calibri"/>
                <a:ea typeface="+mn-ea"/>
                <a:cs typeface="Calibri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улучшение образовательных результатов и у наставляемого, и у наставника;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 smtClean="0"/>
              <a:t>повышение </a:t>
            </a:r>
            <a:r>
              <a:rPr lang="ru-RU" sz="1800" dirty="0"/>
              <a:t>уровня </a:t>
            </a:r>
            <a:r>
              <a:rPr lang="ru-RU" sz="1800" dirty="0" err="1"/>
              <a:t>мотивированности</a:t>
            </a:r>
            <a:r>
              <a:rPr lang="ru-RU" sz="1800" dirty="0"/>
              <a:t> и осознанности наставляемых в вопросах саморазвития и профессионального самообразования;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 smtClean="0"/>
              <a:t>степень </a:t>
            </a:r>
            <a:r>
              <a:rPr lang="ru-RU" sz="1800" dirty="0"/>
              <a:t>включенности наставляемого в инновационную деятельность школы;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 smtClean="0"/>
              <a:t>качество </a:t>
            </a:r>
            <a:r>
              <a:rPr lang="ru-RU" sz="1800" dirty="0"/>
              <a:t>и темпы адаптации молодого/менее опытного/сменившего место работы специалиста на новом месте работы;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 smtClean="0"/>
              <a:t>увеличение </a:t>
            </a:r>
            <a:r>
              <a:rPr lang="ru-RU" sz="1800" dirty="0"/>
              <a:t>числа педагогов, планирующих стать наставниками и  наставляемыми в ближайшем будущем.</a:t>
            </a:r>
          </a:p>
          <a:p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47310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0101" y="540981"/>
            <a:ext cx="7369809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Calibri"/>
                <a:cs typeface="Calibri"/>
              </a:rPr>
              <a:t>СОПРОВОЖДЕНИЕ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СИСТЕМЫ</a:t>
            </a:r>
            <a:r>
              <a:rPr sz="2800" b="1" dirty="0">
                <a:latin typeface="Calibri"/>
                <a:cs typeface="Calibri"/>
              </a:rPr>
              <a:t> </a:t>
            </a:r>
            <a:r>
              <a:rPr sz="2800" b="1" spc="-35" dirty="0">
                <a:latin typeface="Calibri"/>
                <a:cs typeface="Calibri"/>
              </a:rPr>
              <a:t>НАСТАВНИЧЕСТВА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902579" y="454939"/>
            <a:ext cx="1803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A8A8A"/>
                </a:solidFill>
                <a:latin typeface="Calibri"/>
                <a:cs typeface="Calibri"/>
              </a:rPr>
              <a:t>10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35350" y="1447800"/>
            <a:ext cx="2845803" cy="246636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054350" y="4172331"/>
            <a:ext cx="367919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BF0000"/>
                </a:solidFill>
                <a:latin typeface="Calibri"/>
                <a:cs typeface="Calibri"/>
              </a:rPr>
              <a:t>https://nastavnik.apkpro.ru/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10865" y="4953000"/>
            <a:ext cx="3622675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90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Методические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рекомендации</a:t>
            </a:r>
            <a:endParaRPr sz="2000" dirty="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Анонсы</a:t>
            </a:r>
            <a:endParaRPr sz="2000" dirty="0">
              <a:latin typeface="Calibri"/>
              <a:cs typeface="Calibri"/>
            </a:endParaRPr>
          </a:p>
          <a:p>
            <a:pPr marL="354965" indent="-342900">
              <a:lnSpc>
                <a:spcPts val="2400"/>
              </a:lnSpc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30" dirty="0">
                <a:solidFill>
                  <a:srgbClr val="1F3763"/>
                </a:solidFill>
                <a:latin typeface="Calibri"/>
                <a:cs typeface="Calibri"/>
              </a:rPr>
              <a:t>Тезаурус</a:t>
            </a:r>
            <a:endParaRPr sz="2000" dirty="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Опыт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1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488329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CorelDRAW" r:id="rId4" imgW="8803800" imgH="7252920" progId="">
                  <p:embed/>
                </p:oleObj>
              </mc:Choice>
              <mc:Fallback>
                <p:oleObj name="CorelDRAW" r:id="rId4" imgW="8803800" imgH="72529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0840" y="5867400"/>
            <a:ext cx="9144000" cy="615553"/>
          </a:xfrm>
        </p:spPr>
        <p:txBody>
          <a:bodyPr/>
          <a:lstStyle/>
          <a:p>
            <a:pPr algn="ctr"/>
            <a:r>
              <a:rPr lang="ru-RU" sz="4000" i="1" dirty="0" smtClean="0"/>
              <a:t>Спасибо за внимание!</a:t>
            </a:r>
            <a:endParaRPr lang="ru-RU" sz="4000" i="1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961266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92374"/>
            <a:ext cx="6338180" cy="475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5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1" y="1"/>
            <a:ext cx="12191999" cy="42671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3611" y="4328735"/>
            <a:ext cx="10542905" cy="223139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indent="-635" algn="ctr">
              <a:lnSpc>
                <a:spcPct val="100699"/>
              </a:lnSpc>
              <a:spcBef>
                <a:spcPts val="70"/>
              </a:spcBef>
            </a:pPr>
            <a:r>
              <a:rPr sz="3600" spc="55" dirty="0">
                <a:latin typeface="Tahoma"/>
                <a:cs typeface="Tahoma"/>
              </a:rPr>
              <a:t>о</a:t>
            </a:r>
            <a:r>
              <a:rPr sz="3600" spc="-15" dirty="0">
                <a:latin typeface="Tahoma"/>
                <a:cs typeface="Tahoma"/>
              </a:rPr>
              <a:t>б</a:t>
            </a:r>
            <a:r>
              <a:rPr sz="3600" spc="15" dirty="0">
                <a:latin typeface="Tahoma"/>
                <a:cs typeface="Tahoma"/>
              </a:rPr>
              <a:t>учающи</a:t>
            </a:r>
            <a:r>
              <a:rPr sz="3600" spc="-30" dirty="0">
                <a:latin typeface="Tahoma"/>
                <a:cs typeface="Tahoma"/>
              </a:rPr>
              <a:t>х</a:t>
            </a:r>
            <a:r>
              <a:rPr sz="3600" spc="90" dirty="0">
                <a:latin typeface="Tahoma"/>
                <a:cs typeface="Tahoma"/>
              </a:rPr>
              <a:t>ся</a:t>
            </a:r>
            <a:r>
              <a:rPr sz="3600" spc="-315" dirty="0">
                <a:latin typeface="Tahoma"/>
                <a:cs typeface="Tahoma"/>
              </a:rPr>
              <a:t> </a:t>
            </a:r>
            <a:r>
              <a:rPr sz="3600" spc="-20" dirty="0">
                <a:latin typeface="Tahoma"/>
                <a:cs typeface="Tahoma"/>
              </a:rPr>
              <a:t>и</a:t>
            </a:r>
            <a:r>
              <a:rPr sz="3600" spc="-315" dirty="0">
                <a:latin typeface="Tahoma"/>
                <a:cs typeface="Tahoma"/>
              </a:rPr>
              <a:t> </a:t>
            </a:r>
            <a:r>
              <a:rPr sz="3600" spc="5" dirty="0">
                <a:latin typeface="Tahoma"/>
                <a:cs typeface="Tahoma"/>
              </a:rPr>
              <a:t>п</a:t>
            </a:r>
            <a:r>
              <a:rPr sz="3600" spc="-70" dirty="0">
                <a:latin typeface="Tahoma"/>
                <a:cs typeface="Tahoma"/>
              </a:rPr>
              <a:t>е</a:t>
            </a:r>
            <a:r>
              <a:rPr sz="3600" dirty="0">
                <a:latin typeface="Tahoma"/>
                <a:cs typeface="Tahoma"/>
              </a:rPr>
              <a:t>да</a:t>
            </a:r>
            <a:r>
              <a:rPr sz="3600" spc="-75" dirty="0">
                <a:latin typeface="Tahoma"/>
                <a:cs typeface="Tahoma"/>
              </a:rPr>
              <a:t>г</a:t>
            </a:r>
            <a:r>
              <a:rPr sz="3600" spc="-30" dirty="0">
                <a:latin typeface="Tahoma"/>
                <a:cs typeface="Tahoma"/>
              </a:rPr>
              <a:t>огически</a:t>
            </a:r>
            <a:r>
              <a:rPr sz="3600" spc="-25" dirty="0">
                <a:latin typeface="Tahoma"/>
                <a:cs typeface="Tahoma"/>
              </a:rPr>
              <a:t>х</a:t>
            </a:r>
            <a:r>
              <a:rPr sz="3600" spc="-305" dirty="0">
                <a:latin typeface="Tahoma"/>
                <a:cs typeface="Tahoma"/>
              </a:rPr>
              <a:t> </a:t>
            </a:r>
            <a:r>
              <a:rPr sz="3600" spc="55" dirty="0">
                <a:latin typeface="Tahoma"/>
                <a:cs typeface="Tahoma"/>
              </a:rPr>
              <a:t>раб</a:t>
            </a:r>
            <a:r>
              <a:rPr sz="3600" spc="-20" dirty="0">
                <a:latin typeface="Tahoma"/>
                <a:cs typeface="Tahoma"/>
              </a:rPr>
              <a:t>о</a:t>
            </a:r>
            <a:r>
              <a:rPr sz="3600" spc="-80" dirty="0">
                <a:latin typeface="Tahoma"/>
                <a:cs typeface="Tahoma"/>
              </a:rPr>
              <a:t>тни</a:t>
            </a:r>
            <a:r>
              <a:rPr sz="3600" spc="-40" dirty="0">
                <a:latin typeface="Tahoma"/>
                <a:cs typeface="Tahoma"/>
              </a:rPr>
              <a:t>к</a:t>
            </a:r>
            <a:r>
              <a:rPr sz="3600" spc="20" dirty="0">
                <a:latin typeface="Tahoma"/>
                <a:cs typeface="Tahoma"/>
              </a:rPr>
              <a:t>ов  </a:t>
            </a:r>
            <a:r>
              <a:rPr sz="3600" spc="55" dirty="0">
                <a:latin typeface="Tahoma"/>
                <a:cs typeface="Tahoma"/>
              </a:rPr>
              <a:t>обр</a:t>
            </a:r>
            <a:r>
              <a:rPr sz="3600" spc="15" dirty="0">
                <a:latin typeface="Tahoma"/>
                <a:cs typeface="Tahoma"/>
              </a:rPr>
              <a:t>а</a:t>
            </a:r>
            <a:r>
              <a:rPr sz="3600" spc="-45" dirty="0">
                <a:latin typeface="Tahoma"/>
                <a:cs typeface="Tahoma"/>
              </a:rPr>
              <a:t>з</a:t>
            </a:r>
            <a:r>
              <a:rPr sz="3600" spc="30" dirty="0">
                <a:latin typeface="Tahoma"/>
                <a:cs typeface="Tahoma"/>
              </a:rPr>
              <a:t>о</a:t>
            </a:r>
            <a:r>
              <a:rPr sz="3600" spc="-10" dirty="0">
                <a:latin typeface="Tahoma"/>
                <a:cs typeface="Tahoma"/>
              </a:rPr>
              <a:t>в</a:t>
            </a:r>
            <a:r>
              <a:rPr sz="3600" spc="30" dirty="0">
                <a:latin typeface="Tahoma"/>
                <a:cs typeface="Tahoma"/>
              </a:rPr>
              <a:t>а</a:t>
            </a:r>
            <a:r>
              <a:rPr sz="3600" spc="-75" dirty="0">
                <a:latin typeface="Tahoma"/>
                <a:cs typeface="Tahoma"/>
              </a:rPr>
              <a:t>т</a:t>
            </a:r>
            <a:r>
              <a:rPr sz="3600" spc="-15" dirty="0">
                <a:latin typeface="Tahoma"/>
                <a:cs typeface="Tahoma"/>
              </a:rPr>
              <a:t>е</a:t>
            </a:r>
            <a:r>
              <a:rPr sz="3600" spc="45" dirty="0">
                <a:latin typeface="Tahoma"/>
                <a:cs typeface="Tahoma"/>
              </a:rPr>
              <a:t>льны</a:t>
            </a:r>
            <a:r>
              <a:rPr sz="3600" spc="40" dirty="0">
                <a:latin typeface="Tahoma"/>
                <a:cs typeface="Tahoma"/>
              </a:rPr>
              <a:t>х</a:t>
            </a:r>
            <a:r>
              <a:rPr sz="3600" spc="-310" dirty="0">
                <a:latin typeface="Tahoma"/>
                <a:cs typeface="Tahoma"/>
              </a:rPr>
              <a:t> </a:t>
            </a:r>
            <a:r>
              <a:rPr sz="3600" spc="-50" dirty="0">
                <a:latin typeface="Tahoma"/>
                <a:cs typeface="Tahoma"/>
              </a:rPr>
              <a:t>ор</a:t>
            </a:r>
            <a:r>
              <a:rPr sz="3600" spc="-114" dirty="0">
                <a:latin typeface="Tahoma"/>
                <a:cs typeface="Tahoma"/>
              </a:rPr>
              <a:t>г</a:t>
            </a:r>
            <a:r>
              <a:rPr sz="3600" spc="10" dirty="0">
                <a:latin typeface="Tahoma"/>
                <a:cs typeface="Tahoma"/>
              </a:rPr>
              <a:t>анизаци</a:t>
            </a:r>
            <a:r>
              <a:rPr sz="3600" spc="15" dirty="0">
                <a:latin typeface="Tahoma"/>
                <a:cs typeface="Tahoma"/>
              </a:rPr>
              <a:t>й</a:t>
            </a:r>
            <a:r>
              <a:rPr sz="3600" spc="-310" dirty="0">
                <a:latin typeface="Tahoma"/>
                <a:cs typeface="Tahoma"/>
              </a:rPr>
              <a:t> </a:t>
            </a:r>
            <a:r>
              <a:rPr sz="3600" spc="65" dirty="0">
                <a:latin typeface="Tahoma"/>
                <a:cs typeface="Tahoma"/>
              </a:rPr>
              <a:t>д</a:t>
            </a:r>
            <a:r>
              <a:rPr sz="3600" spc="-15" dirty="0">
                <a:latin typeface="Tahoma"/>
                <a:cs typeface="Tahoma"/>
              </a:rPr>
              <a:t>о</a:t>
            </a:r>
            <a:r>
              <a:rPr sz="3600" spc="-25" dirty="0">
                <a:latin typeface="Tahoma"/>
                <a:cs typeface="Tahoma"/>
              </a:rPr>
              <a:t>лжн</a:t>
            </a:r>
            <a:r>
              <a:rPr sz="3600" spc="-20" dirty="0">
                <a:latin typeface="Tahoma"/>
                <a:cs typeface="Tahoma"/>
              </a:rPr>
              <a:t>ы</a:t>
            </a:r>
            <a:r>
              <a:rPr sz="3600" spc="-310" dirty="0">
                <a:latin typeface="Tahoma"/>
                <a:cs typeface="Tahoma"/>
              </a:rPr>
              <a:t> </a:t>
            </a:r>
            <a:r>
              <a:rPr sz="3600" spc="40" dirty="0">
                <a:latin typeface="Tahoma"/>
                <a:cs typeface="Tahoma"/>
              </a:rPr>
              <a:t>быть  </a:t>
            </a:r>
            <a:r>
              <a:rPr sz="3600" spc="10" dirty="0">
                <a:latin typeface="Tahoma"/>
                <a:cs typeface="Tahoma"/>
              </a:rPr>
              <a:t>вовлечены</a:t>
            </a:r>
            <a:r>
              <a:rPr sz="3600" spc="-300" dirty="0">
                <a:latin typeface="Tahoma"/>
                <a:cs typeface="Tahoma"/>
              </a:rPr>
              <a:t> </a:t>
            </a:r>
            <a:r>
              <a:rPr sz="3600" spc="20" dirty="0">
                <a:latin typeface="Tahoma"/>
                <a:cs typeface="Tahoma"/>
              </a:rPr>
              <a:t>в</a:t>
            </a:r>
            <a:r>
              <a:rPr sz="3600" spc="-310" dirty="0">
                <a:latin typeface="Tahoma"/>
                <a:cs typeface="Tahoma"/>
              </a:rPr>
              <a:t> </a:t>
            </a:r>
            <a:r>
              <a:rPr sz="3600" spc="15" dirty="0">
                <a:latin typeface="Tahoma"/>
                <a:cs typeface="Tahoma"/>
              </a:rPr>
              <a:t>различные</a:t>
            </a:r>
            <a:r>
              <a:rPr sz="3600" spc="-300" dirty="0">
                <a:latin typeface="Tahoma"/>
                <a:cs typeface="Tahoma"/>
              </a:rPr>
              <a:t> </a:t>
            </a:r>
            <a:r>
              <a:rPr sz="3600" spc="105" dirty="0">
                <a:latin typeface="Tahoma"/>
                <a:cs typeface="Tahoma"/>
              </a:rPr>
              <a:t>формы</a:t>
            </a:r>
            <a:r>
              <a:rPr sz="3600" spc="-300" dirty="0">
                <a:latin typeface="Tahoma"/>
                <a:cs typeface="Tahoma"/>
              </a:rPr>
              <a:t> </a:t>
            </a:r>
            <a:r>
              <a:rPr sz="3600" spc="25" dirty="0">
                <a:latin typeface="Tahoma"/>
                <a:cs typeface="Tahoma"/>
              </a:rPr>
              <a:t>наставничества</a:t>
            </a:r>
            <a:r>
              <a:rPr sz="3600" spc="-300" dirty="0">
                <a:latin typeface="Tahoma"/>
                <a:cs typeface="Tahoma"/>
              </a:rPr>
              <a:t> </a:t>
            </a:r>
            <a:r>
              <a:rPr sz="3600" spc="-20" dirty="0">
                <a:latin typeface="Tahoma"/>
                <a:cs typeface="Tahoma"/>
              </a:rPr>
              <a:t>и </a:t>
            </a:r>
            <a:r>
              <a:rPr sz="3600" spc="-1110" dirty="0">
                <a:latin typeface="Tahoma"/>
                <a:cs typeface="Tahoma"/>
              </a:rPr>
              <a:t> </a:t>
            </a:r>
            <a:r>
              <a:rPr sz="3600" spc="5" dirty="0">
                <a:latin typeface="Tahoma"/>
                <a:cs typeface="Tahoma"/>
              </a:rPr>
              <a:t>сопровождения</a:t>
            </a:r>
            <a:endParaRPr sz="360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37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9374" y="515429"/>
            <a:ext cx="636143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-35" dirty="0" smtClean="0">
                <a:latin typeface="Calibri"/>
                <a:cs typeface="Calibri"/>
              </a:rPr>
              <a:t>ОРИЕНТИРЫ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4817" y="1340891"/>
            <a:ext cx="11041533" cy="52450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2000" spc="-25" dirty="0">
                <a:solidFill>
                  <a:srgbClr val="394057"/>
                </a:solidFill>
                <a:cs typeface="Calibri"/>
              </a:rPr>
              <a:t>Указ</a:t>
            </a:r>
            <a:r>
              <a:rPr lang="ru-RU" sz="2000" spc="-1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Президента</a:t>
            </a:r>
            <a:r>
              <a:rPr lang="ru-RU" sz="2000" spc="1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РФ</a:t>
            </a:r>
            <a:r>
              <a:rPr lang="ru-RU" sz="2000" spc="-1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10" dirty="0">
                <a:solidFill>
                  <a:srgbClr val="394057"/>
                </a:solidFill>
                <a:cs typeface="Calibri"/>
              </a:rPr>
              <a:t>от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dirty="0">
                <a:solidFill>
                  <a:srgbClr val="394057"/>
                </a:solidFill>
                <a:cs typeface="Calibri"/>
              </a:rPr>
              <a:t>07.05.2018</a:t>
            </a:r>
            <a:r>
              <a:rPr lang="ru-RU" sz="2000" spc="-10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dirty="0">
                <a:solidFill>
                  <a:srgbClr val="394057"/>
                </a:solidFill>
                <a:cs typeface="Calibri"/>
              </a:rPr>
              <a:t>№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dirty="0">
                <a:solidFill>
                  <a:srgbClr val="394057"/>
                </a:solidFill>
                <a:cs typeface="Calibri"/>
              </a:rPr>
              <a:t>204</a:t>
            </a:r>
            <a:endParaRPr lang="ru-RU" sz="2000" dirty="0">
              <a:cs typeface="Calibri"/>
            </a:endParaRPr>
          </a:p>
          <a:p>
            <a:pPr marR="1559560"/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«О</a:t>
            </a:r>
            <a:r>
              <a:rPr lang="ru-RU" sz="2000" i="1" spc="-2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национальных</a:t>
            </a:r>
            <a:r>
              <a:rPr lang="ru-RU" sz="2000" i="1" spc="-1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10" dirty="0">
                <a:solidFill>
                  <a:srgbClr val="C00000"/>
                </a:solidFill>
                <a:cs typeface="Calibri"/>
              </a:rPr>
              <a:t>целях</a:t>
            </a:r>
            <a:r>
              <a:rPr lang="ru-RU" sz="2000" i="1" spc="-1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и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стратегических</a:t>
            </a:r>
            <a:r>
              <a:rPr lang="ru-RU" sz="2000" i="1" spc="1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задачах</a:t>
            </a:r>
            <a:r>
              <a:rPr lang="ru-RU" sz="2000" i="1" spc="2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развития</a:t>
            </a:r>
            <a:r>
              <a:rPr lang="ru-RU" sz="2000" i="1" spc="2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20" dirty="0" smtClean="0">
                <a:solidFill>
                  <a:srgbClr val="C00000"/>
                </a:solidFill>
                <a:cs typeface="Calibri"/>
              </a:rPr>
              <a:t>Р</a:t>
            </a:r>
            <a:r>
              <a:rPr lang="ru-RU" sz="2000" i="1" spc="-5" dirty="0" smtClean="0">
                <a:solidFill>
                  <a:srgbClr val="C00000"/>
                </a:solidFill>
                <a:cs typeface="Calibri"/>
              </a:rPr>
              <a:t>оссийской</a:t>
            </a:r>
            <a:r>
              <a:rPr lang="ru-RU" sz="2000" i="1" spc="-15" dirty="0" smtClean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  <a:cs typeface="Calibri"/>
              </a:rPr>
              <a:t>Федерации </a:t>
            </a:r>
            <a:r>
              <a:rPr lang="ru-RU" sz="2000" i="1" spc="-300" dirty="0" smtClean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на</a:t>
            </a:r>
            <a:r>
              <a:rPr lang="ru-RU" sz="2000" i="1" spc="-1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  <a:cs typeface="Calibri"/>
              </a:rPr>
              <a:t>период</a:t>
            </a:r>
            <a:r>
              <a:rPr lang="ru-RU" sz="2000" i="1" spc="-25" dirty="0" smtClean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до</a:t>
            </a:r>
            <a:r>
              <a:rPr lang="ru-RU" sz="2000" i="1" spc="-2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2024</a:t>
            </a:r>
            <a:r>
              <a:rPr lang="ru-RU" sz="2000" i="1" spc="1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года»</a:t>
            </a:r>
            <a:endParaRPr lang="ru-RU" sz="2000" dirty="0">
              <a:solidFill>
                <a:srgbClr val="C00000"/>
              </a:solidFill>
              <a:cs typeface="Calibri"/>
            </a:endParaRPr>
          </a:p>
          <a:p>
            <a:pPr marR="380365"/>
            <a:r>
              <a:rPr lang="ru-RU" sz="2000" spc="-5" dirty="0">
                <a:solidFill>
                  <a:srgbClr val="404040"/>
                </a:solidFill>
                <a:cs typeface="Calibri"/>
              </a:rPr>
              <a:t>«К</a:t>
            </a:r>
            <a:r>
              <a:rPr lang="ru-RU" sz="2000" spc="2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10" dirty="0">
                <a:solidFill>
                  <a:srgbClr val="404040"/>
                </a:solidFill>
                <a:cs typeface="Calibri"/>
              </a:rPr>
              <a:t>2024</a:t>
            </a:r>
            <a:r>
              <a:rPr lang="ru-RU" sz="2000" spc="35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25" dirty="0">
                <a:solidFill>
                  <a:srgbClr val="404040"/>
                </a:solidFill>
                <a:cs typeface="Calibri"/>
              </a:rPr>
              <a:t>году</a:t>
            </a:r>
            <a:r>
              <a:rPr lang="ru-RU" sz="2000" spc="1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15" dirty="0">
                <a:solidFill>
                  <a:srgbClr val="404040"/>
                </a:solidFill>
                <a:cs typeface="Calibri"/>
              </a:rPr>
              <a:t>необходимо</a:t>
            </a:r>
            <a:r>
              <a:rPr lang="ru-RU" sz="2000" spc="4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10" dirty="0">
                <a:solidFill>
                  <a:srgbClr val="404040"/>
                </a:solidFill>
                <a:cs typeface="Calibri"/>
              </a:rPr>
              <a:t>обеспечить</a:t>
            </a:r>
            <a:r>
              <a:rPr lang="ru-RU" sz="2000" spc="5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10" dirty="0">
                <a:solidFill>
                  <a:srgbClr val="404040"/>
                </a:solidFill>
                <a:cs typeface="Calibri"/>
              </a:rPr>
              <a:t>решение</a:t>
            </a:r>
            <a:r>
              <a:rPr lang="ru-RU" sz="2000" spc="2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10" dirty="0">
                <a:solidFill>
                  <a:srgbClr val="404040"/>
                </a:solidFill>
                <a:cs typeface="Calibri"/>
              </a:rPr>
              <a:t>следующих</a:t>
            </a:r>
            <a:r>
              <a:rPr lang="ru-RU" sz="2000" spc="1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404040"/>
                </a:solidFill>
                <a:cs typeface="Calibri"/>
              </a:rPr>
              <a:t>задач:</a:t>
            </a:r>
            <a:r>
              <a:rPr lang="ru-RU" sz="2000" spc="5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10" dirty="0">
                <a:solidFill>
                  <a:srgbClr val="404040"/>
                </a:solidFill>
                <a:cs typeface="Calibri"/>
              </a:rPr>
              <a:t>…создание</a:t>
            </a:r>
            <a:r>
              <a:rPr lang="ru-RU" sz="2000" spc="1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404040"/>
                </a:solidFill>
                <a:cs typeface="Calibri"/>
              </a:rPr>
              <a:t>условий</a:t>
            </a:r>
            <a:r>
              <a:rPr lang="ru-RU" sz="2000" spc="2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10" dirty="0">
                <a:solidFill>
                  <a:srgbClr val="404040"/>
                </a:solidFill>
                <a:cs typeface="Calibri"/>
              </a:rPr>
              <a:t>для </a:t>
            </a:r>
            <a:r>
              <a:rPr lang="ru-RU" sz="2000" spc="-35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404040"/>
                </a:solidFill>
                <a:cs typeface="Calibri"/>
              </a:rPr>
              <a:t>развития</a:t>
            </a:r>
            <a:r>
              <a:rPr lang="ru-RU" sz="200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404040"/>
                </a:solidFill>
                <a:cs typeface="Calibri"/>
              </a:rPr>
              <a:t>наставничества…»</a:t>
            </a:r>
            <a:r>
              <a:rPr lang="ru-RU" sz="2000" spc="-1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i="1" spc="-10" dirty="0">
                <a:solidFill>
                  <a:srgbClr val="404040"/>
                </a:solidFill>
                <a:cs typeface="Calibri"/>
              </a:rPr>
              <a:t>(пункт</a:t>
            </a:r>
            <a:r>
              <a:rPr lang="ru-RU" sz="2000" i="1" spc="20" dirty="0">
                <a:solidFill>
                  <a:srgbClr val="40404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404040"/>
                </a:solidFill>
                <a:cs typeface="Calibri"/>
              </a:rPr>
              <a:t>5)</a:t>
            </a:r>
            <a:endParaRPr lang="ru-RU" sz="2000" dirty="0">
              <a:cs typeface="Calibri"/>
            </a:endParaRPr>
          </a:p>
          <a:p>
            <a:endParaRPr lang="ru-RU" sz="2000" dirty="0">
              <a:cs typeface="Calibri"/>
            </a:endParaRPr>
          </a:p>
          <a:p>
            <a:r>
              <a:rPr lang="ru-RU" sz="2000" spc="-5" dirty="0">
                <a:solidFill>
                  <a:srgbClr val="394057"/>
                </a:solidFill>
                <a:cs typeface="Calibri"/>
              </a:rPr>
              <a:t>Распоряжение</a:t>
            </a:r>
            <a:r>
              <a:rPr lang="ru-RU" sz="2000" spc="20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Министерства</a:t>
            </a:r>
            <a:r>
              <a:rPr lang="ru-RU" sz="2000" spc="2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просвещения</a:t>
            </a:r>
            <a:r>
              <a:rPr lang="ru-RU" sz="2000" spc="20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РФ</a:t>
            </a:r>
            <a:r>
              <a:rPr lang="ru-RU" sz="2000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от</a:t>
            </a:r>
            <a:r>
              <a:rPr lang="ru-RU" sz="2000" spc="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25.12.2019</a:t>
            </a:r>
            <a:r>
              <a:rPr lang="ru-RU" sz="2000" spc="-1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dirty="0">
                <a:solidFill>
                  <a:srgbClr val="394057"/>
                </a:solidFill>
                <a:cs typeface="Calibri"/>
              </a:rPr>
              <a:t>№</a:t>
            </a:r>
            <a:r>
              <a:rPr lang="ru-RU" sz="2000" spc="1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Р-145</a:t>
            </a:r>
            <a:endParaRPr lang="ru-RU" sz="2000" dirty="0">
              <a:cs typeface="Calibri"/>
            </a:endParaRPr>
          </a:p>
          <a:p>
            <a:pPr marR="363855"/>
            <a:r>
              <a:rPr lang="ru-RU" sz="2000" i="1" dirty="0">
                <a:solidFill>
                  <a:srgbClr val="C00000"/>
                </a:solidFill>
                <a:cs typeface="Calibri"/>
              </a:rPr>
              <a:t>«Об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утверждении методологии (целевой модели)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наставничества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обучающихся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для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организаций, </a:t>
            </a:r>
            <a:r>
              <a:rPr lang="ru-RU" sz="2000" i="1" spc="-30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осуществляющих образовательную деятельность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по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общеобразовательным, дополнительным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общеобразовательным</a:t>
            </a:r>
            <a:r>
              <a:rPr lang="ru-RU" sz="2000" i="1" spc="-4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и</a:t>
            </a:r>
            <a:r>
              <a:rPr lang="ru-RU" sz="2000" i="1" spc="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программам</a:t>
            </a:r>
            <a:r>
              <a:rPr lang="ru-RU" sz="2000" i="1" spc="1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среднего</a:t>
            </a:r>
            <a:r>
              <a:rPr lang="ru-RU" sz="2000" i="1" spc="-3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профессионального</a:t>
            </a:r>
            <a:r>
              <a:rPr lang="ru-RU" sz="2000" i="1" spc="-4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образования,</a:t>
            </a:r>
            <a:r>
              <a:rPr lang="ru-RU" sz="2000" i="1" spc="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в</a:t>
            </a:r>
            <a:r>
              <a:rPr lang="ru-RU" sz="2000" i="1" spc="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том</a:t>
            </a:r>
            <a:r>
              <a:rPr lang="ru-RU" sz="2000" i="1" spc="-1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  <a:cs typeface="Calibri"/>
              </a:rPr>
              <a:t>числе с</a:t>
            </a:r>
            <a:r>
              <a:rPr lang="ru-RU" sz="2000" i="1" spc="-10" dirty="0" smtClean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применением</a:t>
            </a:r>
            <a:r>
              <a:rPr lang="ru-RU" sz="2000" i="1" spc="-3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лучших</a:t>
            </a:r>
            <a:r>
              <a:rPr lang="ru-RU" sz="2000" i="1" spc="-2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практик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обмена</a:t>
            </a:r>
            <a:r>
              <a:rPr lang="ru-RU" sz="2000" i="1" spc="-2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опытом</a:t>
            </a:r>
            <a:r>
              <a:rPr lang="ru-RU" sz="2000" i="1" spc="-2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между</a:t>
            </a:r>
            <a:r>
              <a:rPr lang="ru-RU" sz="2000" i="1" spc="-35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000" i="1" spc="-5" dirty="0">
                <a:solidFill>
                  <a:srgbClr val="C00000"/>
                </a:solidFill>
                <a:cs typeface="Calibri"/>
              </a:rPr>
              <a:t>обучающимися»</a:t>
            </a:r>
            <a:endParaRPr lang="ru-RU" sz="2000" dirty="0">
              <a:solidFill>
                <a:srgbClr val="C00000"/>
              </a:solidFill>
              <a:cs typeface="Calibri"/>
            </a:endParaRPr>
          </a:p>
          <a:p>
            <a:endParaRPr lang="ru-RU" sz="2000" dirty="0">
              <a:cs typeface="Calibri"/>
            </a:endParaRPr>
          </a:p>
          <a:p>
            <a:r>
              <a:rPr lang="ru-RU" sz="2000" spc="-5" dirty="0">
                <a:solidFill>
                  <a:srgbClr val="394057"/>
                </a:solidFill>
                <a:cs typeface="Calibri"/>
              </a:rPr>
              <a:t>Приказ</a:t>
            </a:r>
            <a:r>
              <a:rPr lang="ru-RU" sz="2000" spc="10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Министерства</a:t>
            </a:r>
            <a:r>
              <a:rPr lang="ru-RU" sz="2000" spc="2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spc="-5" dirty="0">
                <a:solidFill>
                  <a:srgbClr val="394057"/>
                </a:solidFill>
                <a:cs typeface="Calibri"/>
              </a:rPr>
              <a:t>образования</a:t>
            </a:r>
            <a:r>
              <a:rPr lang="ru-RU" sz="2000" spc="15" dirty="0">
                <a:solidFill>
                  <a:srgbClr val="394057"/>
                </a:solidFill>
                <a:cs typeface="Calibri"/>
              </a:rPr>
              <a:t>, науки и молодежи Республики Крым </a:t>
            </a:r>
            <a:r>
              <a:rPr lang="ru-RU" sz="2000" spc="-10" dirty="0">
                <a:solidFill>
                  <a:srgbClr val="394057"/>
                </a:solidFill>
                <a:cs typeface="Calibri"/>
              </a:rPr>
              <a:t>от</a:t>
            </a:r>
            <a:r>
              <a:rPr lang="ru-RU" sz="2000" spc="5" dirty="0">
                <a:solidFill>
                  <a:srgbClr val="394057"/>
                </a:solidFill>
                <a:cs typeface="Calibri"/>
              </a:rPr>
              <a:t> </a:t>
            </a:r>
            <a:r>
              <a:rPr lang="ru-RU" sz="2000" dirty="0">
                <a:solidFill>
                  <a:srgbClr val="394057"/>
                </a:solidFill>
                <a:cs typeface="Calibri"/>
              </a:rPr>
              <a:t>27.10.2022 № 1667</a:t>
            </a:r>
            <a:endParaRPr lang="ru-RU" sz="2000" dirty="0">
              <a:cs typeface="Calibri"/>
            </a:endParaRPr>
          </a:p>
          <a:p>
            <a:pPr marR="1506220"/>
            <a:r>
              <a:rPr lang="ru-RU" sz="2000" i="1" dirty="0">
                <a:solidFill>
                  <a:srgbClr val="C00000"/>
                </a:solidFill>
                <a:cs typeface="Calibri"/>
              </a:rPr>
              <a:t>«Об утверждении </a:t>
            </a:r>
            <a:r>
              <a:rPr lang="ru-RU" sz="2000" i="1" dirty="0" smtClean="0">
                <a:solidFill>
                  <a:srgbClr val="C00000"/>
                </a:solidFill>
                <a:cs typeface="Calibri"/>
              </a:rPr>
              <a:t>Положения </a:t>
            </a:r>
            <a:r>
              <a:rPr lang="ru-RU" sz="2000" i="1" dirty="0">
                <a:solidFill>
                  <a:srgbClr val="C00000"/>
                </a:solidFill>
                <a:cs typeface="Calibri"/>
              </a:rPr>
              <a:t>о системе наставничества педагогических работников в образовательной организации»</a:t>
            </a:r>
          </a:p>
          <a:p>
            <a:pPr marR="497205"/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79829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696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294" y="378612"/>
            <a:ext cx="9968256" cy="1477328"/>
          </a:xfrm>
        </p:spPr>
        <p:txBody>
          <a:bodyPr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исследованиях современных ученых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Фомин Е.Н.,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Лучкина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Т.В.,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Масалимова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А.Р.,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Фаляхов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И.Ф., Кругловой И.В., Колесниченко К.В. и др.)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рассматривается: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750" y="1447800"/>
            <a:ext cx="11111129" cy="4724400"/>
          </a:xfrm>
        </p:spPr>
        <p:txBody>
          <a:bodyPr/>
          <a:lstStyle/>
          <a:p>
            <a:endParaRPr lang="ru-RU" dirty="0" smtClean="0"/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кадровая технология, позволяющая передавать информацию, знания и опыт от квалифицированных сотрудников менее квалифицированным или молодым специалистам, заинтересованным в повышении своей квалификации;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как средство профессионализации, профессиональной адаптации, обучения на рабочем месте, повышения квалификации специалистов различных областей, индивидуализации, построения маршрутов личностного и профессионального роста;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как механизм оперативного реагирования на профессиональные дефициты и запросы педагогических работников.</a:t>
            </a:r>
          </a:p>
          <a:p>
            <a:endParaRPr lang="ru-RU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023308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199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9374" y="515429"/>
            <a:ext cx="636143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35" dirty="0">
                <a:latin typeface="Calibri"/>
                <a:cs typeface="Calibri"/>
              </a:rPr>
              <a:t>НАСТАВНИЧЕСТВО.</a:t>
            </a:r>
            <a:r>
              <a:rPr sz="2800" b="1" spc="-5" dirty="0">
                <a:latin typeface="Calibri"/>
                <a:cs typeface="Calibri"/>
              </a:rPr>
              <a:t> ОСНОВНЫЕ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ПОНЯТИЯ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4817" y="1340891"/>
            <a:ext cx="11207750" cy="1890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" marR="497205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BF0000"/>
                </a:solidFill>
                <a:latin typeface="Calibri"/>
                <a:cs typeface="Calibri"/>
              </a:rPr>
              <a:t>Наставничество</a:t>
            </a:r>
            <a:r>
              <a:rPr sz="2000" b="1" spc="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BF0000"/>
                </a:solidFill>
                <a:latin typeface="Calibri"/>
                <a:cs typeface="Calibri"/>
              </a:rPr>
              <a:t>–</a:t>
            </a:r>
            <a:r>
              <a:rPr sz="2000" b="1" spc="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форма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обеспечения</a:t>
            </a:r>
            <a:r>
              <a:rPr sz="2000" spc="3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профессионального</a:t>
            </a:r>
            <a:r>
              <a:rPr sz="2000" b="1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становления,</a:t>
            </a:r>
            <a:r>
              <a:rPr sz="2000" b="1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развития</a:t>
            </a:r>
            <a:r>
              <a:rPr sz="2000" b="1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b="1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адаптации</a:t>
            </a:r>
            <a:r>
              <a:rPr sz="2000" b="1" spc="5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к </a:t>
            </a:r>
            <a:r>
              <a:rPr sz="2000" spc="-4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квалифицированному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исполнению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должностных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обязанностей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лиц,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отношении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которых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осуществляется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наставничество: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150" dirty="0">
              <a:latin typeface="Calibri"/>
              <a:cs typeface="Calibri"/>
            </a:endParaRPr>
          </a:p>
          <a:p>
            <a:pPr marL="298450" marR="5080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  <a:tab pos="1772920" algn="l"/>
                <a:tab pos="2901950" algn="l"/>
                <a:tab pos="4961890" algn="l"/>
                <a:tab pos="6151245" algn="l"/>
                <a:tab pos="7452359" algn="l"/>
                <a:tab pos="8744585" algn="l"/>
                <a:tab pos="11056620" algn="l"/>
              </a:tabLst>
            </a:pP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со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циал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ь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ны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й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ст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ту</a:t>
            </a:r>
            <a:r>
              <a:rPr sz="2000" spc="-7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,	о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б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ес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ч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ива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ю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щи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й	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b="1" spc="-1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b="1" spc="-2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2000" b="1" spc="-1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2000" b="1" spc="10" dirty="0">
                <a:solidFill>
                  <a:srgbClr val="1F3763"/>
                </a:solidFill>
                <a:latin typeface="Calibri"/>
                <a:cs typeface="Calibri"/>
              </a:rPr>
              <a:t>ч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у	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оциальн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з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ч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им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оф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наль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и 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личностного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опыта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,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системы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смыслов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ценностей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новым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поколениям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педагогических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работников;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4817" y="3511334"/>
            <a:ext cx="25393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6385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  <a:tab pos="1610360" algn="l"/>
              </a:tabLst>
            </a:pPr>
            <a:r>
              <a:rPr sz="2000" spc="-40" dirty="0">
                <a:solidFill>
                  <a:srgbClr val="1F3763"/>
                </a:solidFill>
                <a:latin typeface="Calibri"/>
                <a:cs typeface="Calibri"/>
              </a:rPr>
              <a:t>э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лем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т	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0656" y="3816261"/>
            <a:ext cx="19894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ипл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25357" y="3511334"/>
            <a:ext cx="515175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115">
              <a:lnSpc>
                <a:spcPct val="100000"/>
              </a:lnSpc>
              <a:spcBef>
                <a:spcPts val="100"/>
              </a:spcBef>
              <a:tabLst>
                <a:tab pos="2776220" algn="l"/>
              </a:tabLst>
            </a:pPr>
            <a:r>
              <a:rPr sz="2000" b="1" spc="-10" dirty="0">
                <a:solidFill>
                  <a:srgbClr val="1F3763"/>
                </a:solidFill>
                <a:latin typeface="Calibri"/>
                <a:cs typeface="Calibri"/>
              </a:rPr>
              <a:t>дополнительного	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профессионального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tabLst>
                <a:tab pos="2458720" algn="l"/>
                <a:tab pos="4284980" algn="l"/>
              </a:tabLst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фе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ьн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об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зования),	</a:t>
            </a:r>
            <a:r>
              <a:rPr sz="2000" spc="-3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я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330694" y="3511334"/>
            <a:ext cx="15138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образования</a:t>
            </a:r>
            <a:endParaRPr sz="2000">
              <a:latin typeface="Calibri"/>
              <a:cs typeface="Calibri"/>
            </a:endParaRPr>
          </a:p>
          <a:p>
            <a:pPr marL="14604">
              <a:lnSpc>
                <a:spcPct val="100000"/>
              </a:lnSpc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обеспечивает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98606" y="3511334"/>
            <a:ext cx="15062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763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(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6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ы 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вное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4817" y="4120819"/>
            <a:ext cx="11205845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профессиональное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образование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педагогов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различных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формах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повышения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их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квалификации;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50" dirty="0">
              <a:latin typeface="Calibri"/>
              <a:cs typeface="Calibri"/>
            </a:endParaRPr>
          </a:p>
          <a:p>
            <a:pPr marL="298450" marR="5080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  <a:tab pos="1537335" algn="l"/>
                <a:tab pos="2268220" algn="l"/>
                <a:tab pos="4003675" algn="l"/>
                <a:tab pos="4968875" algn="l"/>
                <a:tab pos="7002780" algn="l"/>
                <a:tab pos="8542020" algn="l"/>
                <a:tab pos="8957945" algn="l"/>
              </a:tabLst>
            </a:pP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составная	часть	</a:t>
            </a:r>
            <a:r>
              <a:rPr sz="2000" b="1" spc="-10" dirty="0">
                <a:solidFill>
                  <a:srgbClr val="1F3763"/>
                </a:solidFill>
                <a:latin typeface="Calibri"/>
                <a:cs typeface="Calibri"/>
              </a:rPr>
              <a:t>методической	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работы	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образовательной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организации	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по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совершенствованию </a:t>
            </a:r>
            <a:r>
              <a:rPr sz="2000" spc="-4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педагогического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мастерства работников.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79829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29374" y="515429"/>
            <a:ext cx="636143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35" dirty="0">
                <a:latin typeface="Calibri"/>
                <a:cs typeface="Calibri"/>
              </a:rPr>
              <a:t>НАСТАВНИЧЕСТВО.</a:t>
            </a:r>
            <a:r>
              <a:rPr sz="2800" b="1" spc="-5" dirty="0">
                <a:latin typeface="Calibri"/>
                <a:cs typeface="Calibri"/>
              </a:rPr>
              <a:t> ОСНОВНЫЕ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ПОНЯТИЯ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738" y="1439900"/>
            <a:ext cx="117348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BF0000"/>
                </a:solidFill>
                <a:latin typeface="Calibri"/>
                <a:cs typeface="Calibri"/>
              </a:rPr>
              <a:t>Наставник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25156" y="1439900"/>
            <a:ext cx="393192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4485" algn="l"/>
                <a:tab pos="1459865" algn="l"/>
              </a:tabLst>
            </a:pPr>
            <a:r>
              <a:rPr sz="2000" b="1" dirty="0">
                <a:solidFill>
                  <a:srgbClr val="BF0000"/>
                </a:solidFill>
                <a:latin typeface="Calibri"/>
                <a:cs typeface="Calibri"/>
              </a:rPr>
              <a:t>–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участник	персонализированной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54586" y="1439900"/>
            <a:ext cx="17665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наставничества,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77914" y="1439900"/>
            <a:ext cx="11118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имеющий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3738" y="1744814"/>
            <a:ext cx="281114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59560" algn="l"/>
              </a:tabLst>
            </a:pP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позитивные	</a:t>
            </a:r>
            <a:r>
              <a:rPr sz="2000" b="1" spc="-20" dirty="0">
                <a:solidFill>
                  <a:srgbClr val="1F3763"/>
                </a:solidFill>
                <a:latin typeface="Calibri"/>
                <a:cs typeface="Calibri"/>
              </a:rPr>
              <a:t>результаты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90655" y="1744814"/>
            <a:ext cx="21094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профессиональной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84966" y="1439900"/>
            <a:ext cx="155575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827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программы 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я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spc="-4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ль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ост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и,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427061" y="1744814"/>
            <a:ext cx="27146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29665" algn="l"/>
                <a:tab pos="1481455" algn="l"/>
              </a:tabLst>
            </a:pPr>
            <a:r>
              <a:rPr sz="2000" b="1" spc="-1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b="1" spc="-2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b="1" spc="-10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b="1" spc="5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й	и	с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особ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b="1" spc="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й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327576" y="1439900"/>
            <a:ext cx="147891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измеримые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организовать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3738" y="2049729"/>
            <a:ext cx="348234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85670" algn="l"/>
              </a:tabLst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индивидуальную	траекторию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3738" y="2354300"/>
            <a:ext cx="1081659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07590" algn="l"/>
                <a:tab pos="3762375" algn="l"/>
                <a:tab pos="4605655" algn="l"/>
                <a:tab pos="6283960" algn="l"/>
                <a:tab pos="7357745" algn="l"/>
                <a:tab pos="7703184" algn="l"/>
                <a:tab pos="9111615" algn="l"/>
              </a:tabLst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профессиональных	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дефицитов,	также	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обладающий	опытом	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и	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навыками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,	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необходимыми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53054" y="2049729"/>
            <a:ext cx="7652384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890" algn="r">
              <a:lnSpc>
                <a:spcPts val="2400"/>
              </a:lnSpc>
              <a:spcBef>
                <a:spcPts val="100"/>
              </a:spcBef>
              <a:tabLst>
                <a:tab pos="2468245" algn="l"/>
                <a:tab pos="3748404" algn="l"/>
                <a:tab pos="5657850" algn="l"/>
                <a:tab pos="6214745" algn="l"/>
                <a:tab pos="7275830" algn="l"/>
              </a:tabLst>
            </a:pP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ф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ь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з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вит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я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ста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ля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а	ос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ове	е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endParaRPr sz="20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для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3738" y="2659214"/>
            <a:ext cx="1056703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стимуляции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поддержки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процессов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самореализации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 самосовершенствования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наставляемого: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93738" y="3268700"/>
            <a:ext cx="105930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90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354965" algn="l"/>
                <a:tab pos="355600" algn="l"/>
                <a:tab pos="1498600" algn="l"/>
                <a:tab pos="2705735" algn="l"/>
                <a:tab pos="3957954" algn="l"/>
                <a:tab pos="5398770" algn="l"/>
                <a:tab pos="7684770" algn="l"/>
                <a:tab pos="9174480" algn="l"/>
                <a:tab pos="9488805" algn="l"/>
                <a:tab pos="10457815" algn="l"/>
              </a:tabLst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ны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,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им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еющие	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у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т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й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ч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ив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ые	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оф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наль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	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ст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ж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я	и	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у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пе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х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,	а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36460" y="3268700"/>
            <a:ext cx="11064875" cy="6369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0401935">
              <a:lnSpc>
                <a:spcPct val="100499"/>
              </a:lnSpc>
              <a:spcBef>
                <a:spcPts val="90"/>
              </a:spcBef>
              <a:tabLst>
                <a:tab pos="1224915" algn="l"/>
                <a:tab pos="2529840" algn="l"/>
                <a:tab pos="4358640" algn="l"/>
                <a:tab pos="5451475" algn="l"/>
                <a:tab pos="6579870" algn="l"/>
                <a:tab pos="8168640" algn="l"/>
                <a:tab pos="9824085" algn="l"/>
                <a:tab pos="10274935" algn="l"/>
              </a:tabLst>
            </a:pP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так</a:t>
            </a:r>
            <a:r>
              <a:rPr sz="2000" spc="-30" dirty="0">
                <a:solidFill>
                  <a:srgbClr val="1F3763"/>
                </a:solidFill>
                <a:latin typeface="Calibri"/>
                <a:cs typeface="Calibri"/>
              </a:rPr>
              <a:t>ж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 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да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г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ги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,	стаб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иль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4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з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ва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ю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щих	в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ы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со</a:t>
            </a:r>
            <a:r>
              <a:rPr sz="2000" spc="-3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	</a:t>
            </a:r>
            <a:r>
              <a:rPr sz="2000" spc="-4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а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ч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ество	о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б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р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азова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я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б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уча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ю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щи</a:t>
            </a:r>
            <a:r>
              <a:rPr sz="2000" spc="-30" dirty="0">
                <a:solidFill>
                  <a:srgbClr val="1F3763"/>
                </a:solidFill>
                <a:latin typeface="Calibri"/>
                <a:cs typeface="Calibri"/>
              </a:rPr>
              <a:t>х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ся	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о	сво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м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у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3738" y="3879608"/>
            <a:ext cx="11407775" cy="246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предмету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вне зависимости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от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контингента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детей;</a:t>
            </a:r>
            <a:endParaRPr sz="2000">
              <a:latin typeface="Calibri"/>
              <a:cs typeface="Calibri"/>
            </a:endParaRPr>
          </a:p>
          <a:p>
            <a:pPr marL="354965" indent="-342900" algn="just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иные</a:t>
            </a:r>
            <a:r>
              <a:rPr sz="20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специалисты,</a:t>
            </a:r>
            <a:r>
              <a:rPr sz="20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заинтересованные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тиражировании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личного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педагогического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опыта;</a:t>
            </a:r>
            <a:endParaRPr sz="2000">
              <a:latin typeface="Calibri"/>
              <a:cs typeface="Calibri"/>
            </a:endParaRPr>
          </a:p>
          <a:p>
            <a:pPr marL="354965" marR="5080" indent="-342900" algn="just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педагоги-профессионалы, пользующиеся безусловным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авторитетом среди педагогов,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обладающие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лидерскими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качествами,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организационными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коммуникативными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навыками,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хорошо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развитой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эмпатией,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имевшие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опыт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успешной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неформальной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наставнической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деятельности;</a:t>
            </a:r>
            <a:endParaRPr sz="2000">
              <a:latin typeface="Calibri"/>
              <a:cs typeface="Calibri"/>
            </a:endParaRPr>
          </a:p>
          <a:p>
            <a:pPr marL="354965" marR="6350" indent="-342900" algn="just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педагоги,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готовые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самосовершенствованию,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инновационному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профессиональному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развитию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 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плане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приобретения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новых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компетенций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опыта,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социально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мобильные,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способных</a:t>
            </a:r>
            <a:r>
              <a:rPr sz="2000" spc="44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к 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самообучению</a:t>
            </a:r>
            <a:r>
              <a:rPr sz="2000" spc="204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1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дальнейшей</a:t>
            </a:r>
            <a:r>
              <a:rPr sz="2000" spc="2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успешной</a:t>
            </a:r>
            <a:r>
              <a:rPr sz="2000" spc="18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самореализации,</a:t>
            </a:r>
            <a:r>
              <a:rPr sz="2000" spc="2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но</a:t>
            </a:r>
            <a:r>
              <a:rPr sz="2000" spc="1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при</a:t>
            </a:r>
            <a:r>
              <a:rPr sz="2000" spc="1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этом</a:t>
            </a:r>
            <a:r>
              <a:rPr sz="2000" spc="19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заинтересованных</a:t>
            </a:r>
            <a:r>
              <a:rPr sz="2000" spc="2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19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успехах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36460" y="6318250"/>
            <a:ext cx="896112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наставляемого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готовых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нести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личную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ответственность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за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его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результаты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работы.</a:t>
            </a:r>
            <a:endParaRPr sz="2000">
              <a:latin typeface="Calibri"/>
              <a:cs typeface="Calibri"/>
            </a:endParaRPr>
          </a:p>
        </p:txBody>
      </p:sp>
      <p:graphicFrame>
        <p:nvGraphicFramePr>
          <p:cNvPr id="2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616991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17434"/>
            <a:ext cx="1858010" cy="635"/>
          </a:xfrm>
          <a:custGeom>
            <a:avLst/>
            <a:gdLst/>
            <a:ahLst/>
            <a:cxnLst/>
            <a:rect l="l" t="t" r="r" b="b"/>
            <a:pathLst>
              <a:path w="1858010" h="634">
                <a:moveTo>
                  <a:pt x="0" y="0"/>
                </a:moveTo>
                <a:lnTo>
                  <a:pt x="1857603" y="368"/>
                </a:lnTo>
              </a:path>
            </a:pathLst>
          </a:custGeom>
          <a:ln w="76318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9374" y="515429"/>
            <a:ext cx="636143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35" dirty="0">
                <a:latin typeface="Calibri"/>
                <a:cs typeface="Calibri"/>
              </a:rPr>
              <a:t>НАСТАВНИЧЕСТВО.</a:t>
            </a:r>
            <a:r>
              <a:rPr sz="2800" b="1" spc="-5" dirty="0">
                <a:latin typeface="Calibri"/>
                <a:cs typeface="Calibri"/>
              </a:rPr>
              <a:t> ОСНОВНЫЕ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ПОНЯТИЯ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7344" y="1419733"/>
            <a:ext cx="11209655" cy="5008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BF0000"/>
                </a:solidFill>
                <a:latin typeface="Calibri"/>
                <a:cs typeface="Calibri"/>
              </a:rPr>
              <a:t>Наставляемый</a:t>
            </a:r>
            <a:r>
              <a:rPr sz="2000" b="1" dirty="0">
                <a:solidFill>
                  <a:srgbClr val="BF0000"/>
                </a:solidFill>
                <a:latin typeface="Calibri"/>
                <a:cs typeface="Calibri"/>
              </a:rPr>
              <a:t> –</a:t>
            </a:r>
            <a:r>
              <a:rPr sz="20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участник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персонализированной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программы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наставничества,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который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через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взаимодействие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наставником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 при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его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помощи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поддержке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приобретает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новый 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опыт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,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развивает 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необходимые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навыки </a:t>
            </a:r>
            <a:r>
              <a:rPr sz="2000" b="1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компетенции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,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добивается предсказуемых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результатов,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восполняя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тем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самым 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свои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профессиональные</a:t>
            </a:r>
            <a:r>
              <a:rPr sz="2000" b="1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1F3763"/>
                </a:solidFill>
                <a:latin typeface="Calibri"/>
                <a:cs typeface="Calibri"/>
              </a:rPr>
              <a:t>дефициты:</a:t>
            </a:r>
            <a:endParaRPr sz="2000">
              <a:latin typeface="Calibri"/>
              <a:cs typeface="Calibri"/>
            </a:endParaRPr>
          </a:p>
          <a:p>
            <a:pPr marL="396240" indent="-343535">
              <a:lnSpc>
                <a:spcPct val="100000"/>
              </a:lnSpc>
              <a:spcBef>
                <a:spcPts val="819"/>
              </a:spcBef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молодые/начинающие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педагоги;</a:t>
            </a:r>
            <a:endParaRPr sz="2000">
              <a:latin typeface="Calibri"/>
              <a:cs typeface="Calibri"/>
            </a:endParaRPr>
          </a:p>
          <a:p>
            <a:pPr marL="396240" indent="-343535">
              <a:lnSpc>
                <a:spcPct val="100000"/>
              </a:lnSpc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педагоги,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приступившие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к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работе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после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длительного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перерыва;</a:t>
            </a:r>
            <a:endParaRPr sz="2000">
              <a:latin typeface="Calibri"/>
              <a:cs typeface="Calibri"/>
            </a:endParaRPr>
          </a:p>
          <a:p>
            <a:pPr marL="396240" indent="-343535">
              <a:lnSpc>
                <a:spcPts val="2400"/>
              </a:lnSpc>
              <a:spcBef>
                <a:spcPts val="10"/>
              </a:spcBef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педагоги,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находящиеся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процессе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адаптации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новом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месте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работы;</a:t>
            </a:r>
            <a:endParaRPr sz="2000">
              <a:latin typeface="Calibri"/>
              <a:cs typeface="Calibri"/>
            </a:endParaRPr>
          </a:p>
          <a:p>
            <a:pPr marL="396240" marR="429895" indent="-343535">
              <a:lnSpc>
                <a:spcPct val="100000"/>
              </a:lnSpc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педагоги,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желающие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повысить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свой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профессиональный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уровень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определенном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направлении </a:t>
            </a:r>
            <a:r>
              <a:rPr sz="2000" spc="-4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педагогической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деятельности;</a:t>
            </a:r>
            <a:endParaRPr sz="2000">
              <a:latin typeface="Calibri"/>
              <a:cs typeface="Calibri"/>
            </a:endParaRPr>
          </a:p>
          <a:p>
            <a:pPr marL="396240" marR="748030" indent="-343535">
              <a:lnSpc>
                <a:spcPct val="100000"/>
              </a:lnSpc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педагоги,</a:t>
            </a:r>
            <a:r>
              <a:rPr sz="20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желающие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овладеть</a:t>
            </a:r>
            <a:r>
              <a:rPr sz="20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современными</a:t>
            </a:r>
            <a:r>
              <a:rPr sz="2000" spc="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IT-программами,</a:t>
            </a:r>
            <a:r>
              <a:rPr sz="20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цифровыми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навыками,</a:t>
            </a:r>
            <a:r>
              <a:rPr sz="2000" spc="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F3763"/>
                </a:solidFill>
                <a:latin typeface="Calibri"/>
                <a:cs typeface="Calibri"/>
              </a:rPr>
              <a:t>ИКТ- </a:t>
            </a:r>
            <a:r>
              <a:rPr sz="2000" spc="-44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компетенциями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 </a:t>
            </a:r>
            <a:r>
              <a:rPr sz="2000" spc="-20" dirty="0">
                <a:solidFill>
                  <a:srgbClr val="1F3763"/>
                </a:solidFill>
                <a:latin typeface="Calibri"/>
                <a:cs typeface="Calibri"/>
              </a:rPr>
              <a:t>т.д.;</a:t>
            </a:r>
            <a:endParaRPr sz="2000">
              <a:latin typeface="Calibri"/>
              <a:cs typeface="Calibri"/>
            </a:endParaRPr>
          </a:p>
          <a:p>
            <a:pPr marL="396240" indent="-343535">
              <a:lnSpc>
                <a:spcPct val="100000"/>
              </a:lnSpc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педагоги,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находящиеся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состоянии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профессионального,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эмоционального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выгорания;</a:t>
            </a:r>
            <a:endParaRPr sz="2000">
              <a:latin typeface="Calibri"/>
              <a:cs typeface="Calibri"/>
            </a:endParaRPr>
          </a:p>
          <a:p>
            <a:pPr marL="396240" marR="410209" indent="-343535">
              <a:lnSpc>
                <a:spcPct val="100000"/>
              </a:lnSpc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педагоги,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испытывающие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другие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профессиональные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затруднения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и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осознающие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потребность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 </a:t>
            </a:r>
            <a:r>
              <a:rPr sz="2000" spc="-434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наставнике;</a:t>
            </a:r>
            <a:endParaRPr sz="2000">
              <a:latin typeface="Calibri"/>
              <a:cs typeface="Calibri"/>
            </a:endParaRPr>
          </a:p>
          <a:p>
            <a:pPr marL="396240" marR="451484" indent="-343535">
              <a:lnSpc>
                <a:spcPts val="2400"/>
              </a:lnSpc>
              <a:spcBef>
                <a:spcPts val="80"/>
              </a:spcBef>
              <a:buFont typeface="Wingdings"/>
              <a:buChar char=""/>
              <a:tabLst>
                <a:tab pos="396240" algn="l"/>
                <a:tab pos="396875" algn="l"/>
              </a:tabLst>
            </a:pP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стажеры/студенты,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заключившие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договор</a:t>
            </a:r>
            <a:r>
              <a:rPr sz="2000" spc="2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с</a:t>
            </a:r>
            <a:r>
              <a:rPr sz="2000" spc="2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обязательством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3763"/>
                </a:solidFill>
                <a:latin typeface="Calibri"/>
                <a:cs typeface="Calibri"/>
              </a:rPr>
              <a:t>последующего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принятия</a:t>
            </a:r>
            <a:r>
              <a:rPr sz="2000" spc="1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на</a:t>
            </a:r>
            <a:r>
              <a:rPr sz="2000" spc="10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работу </a:t>
            </a:r>
            <a:r>
              <a:rPr sz="2000" spc="-434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и/или </a:t>
            </a:r>
            <a:r>
              <a:rPr sz="2000" spc="-15" dirty="0">
                <a:solidFill>
                  <a:srgbClr val="1F3763"/>
                </a:solidFill>
                <a:latin typeface="Calibri"/>
                <a:cs typeface="Calibri"/>
              </a:rPr>
              <a:t>проходящие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стажировку/практику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3763"/>
                </a:solidFill>
                <a:latin typeface="Calibri"/>
                <a:cs typeface="Calibri"/>
              </a:rPr>
              <a:t>в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образовательной</a:t>
            </a:r>
            <a:r>
              <a:rPr sz="2000" spc="5" dirty="0">
                <a:solidFill>
                  <a:srgbClr val="1F3763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3763"/>
                </a:solidFill>
                <a:latin typeface="Calibri"/>
                <a:cs typeface="Calibri"/>
              </a:rPr>
              <a:t>организации.</a:t>
            </a:r>
            <a:endParaRPr sz="2000">
              <a:latin typeface="Calibri"/>
              <a:cs typeface="Calibri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977456"/>
              </p:ext>
            </p:extLst>
          </p:nvPr>
        </p:nvGraphicFramePr>
        <p:xfrm>
          <a:off x="10666854" y="92374"/>
          <a:ext cx="1454150" cy="11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CorelDRAW" r:id="rId3" imgW="8803800" imgH="7252920" progId="">
                  <p:embed/>
                </p:oleObj>
              </mc:Choice>
              <mc:Fallback>
                <p:oleObj name="CorelDRAW" r:id="rId3" imgW="8803800" imgH="7252920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854" y="92374"/>
                        <a:ext cx="1454150" cy="11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298450" y="0"/>
            <a:ext cx="12503150" cy="6857998"/>
            <a:chOff x="-304800" y="0"/>
            <a:chExt cx="12329159" cy="6857998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04800" y="0"/>
              <a:ext cx="12191996" cy="685799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805159" y="0"/>
              <a:ext cx="1219200" cy="510540"/>
            </a:xfrm>
            <a:custGeom>
              <a:avLst/>
              <a:gdLst/>
              <a:ahLst/>
              <a:cxnLst/>
              <a:rect l="l" t="t" r="r" b="b"/>
              <a:pathLst>
                <a:path w="1219200" h="510540">
                  <a:moveTo>
                    <a:pt x="1219199" y="510539"/>
                  </a:moveTo>
                  <a:lnTo>
                    <a:pt x="0" y="510539"/>
                  </a:lnTo>
                  <a:lnTo>
                    <a:pt x="0" y="0"/>
                  </a:lnTo>
                  <a:lnTo>
                    <a:pt x="1219199" y="0"/>
                  </a:lnTo>
                  <a:lnTo>
                    <a:pt x="1219199" y="510539"/>
                  </a:lnTo>
                  <a:close/>
                </a:path>
              </a:pathLst>
            </a:custGeom>
            <a:solidFill>
              <a:srgbClr val="EBF0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876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</TotalTime>
  <Words>2026</Words>
  <Application>Microsoft Office PowerPoint</Application>
  <PresentationFormat>Произвольный</PresentationFormat>
  <Paragraphs>249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Arial</vt:lpstr>
      <vt:lpstr>Arial MT</vt:lpstr>
      <vt:lpstr>Calibri</vt:lpstr>
      <vt:lpstr>Calibri Light</vt:lpstr>
      <vt:lpstr>Tahoma</vt:lpstr>
      <vt:lpstr>Times New Roman</vt:lpstr>
      <vt:lpstr>Trebuchet MS</vt:lpstr>
      <vt:lpstr>Wingdings</vt:lpstr>
      <vt:lpstr>Office Theme</vt:lpstr>
      <vt:lpstr>CorelDRAW</vt:lpstr>
      <vt:lpstr>НАСТАВНИЧЕСТВО КАК ЭФФЕКТИВНАЯ МОДЕЛЬ УПРАВЛЕНИЯ ПРОФЕССИОНАЛЬНЫМ РАЗВИТИЕМ ПЕДАГОГА (МОЛОДОГО СПЕЦИАЛИСТА)  В УСЛОВИЯХ ОБРАЗОВАТЕЛЬНОЙ ОРГАНИЗАЦИИ </vt:lpstr>
      <vt:lpstr>Презентация PowerPoint</vt:lpstr>
      <vt:lpstr>Презентация PowerPoint</vt:lpstr>
      <vt:lpstr>ОРИЕНТИРЫ</vt:lpstr>
      <vt:lpstr>В исследованиях современных ученых  (Фомин Е.Н., Лучкина Т.В., Масалимова А.Р., Фаляхов И.Ф., Кругловой И.В., Колесниченко К.В. и др.) наставничество рассматривается:  </vt:lpstr>
      <vt:lpstr>НАСТАВНИЧЕСТВО. ОСНОВНЫЕ ПОНЯТИЯ</vt:lpstr>
      <vt:lpstr>НАСТАВНИЧЕСТВО. ОСНОВНЫЕ ПОНЯТИЯ</vt:lpstr>
      <vt:lpstr>НАСТАВНИЧЕСТВО. ОСНОВНЫЕ ПОНЯТИЯ</vt:lpstr>
      <vt:lpstr>Презентация PowerPoint</vt:lpstr>
      <vt:lpstr>Характерные особенности системы наставничества: </vt:lpstr>
      <vt:lpstr>Методические рекомендации по разработке и внедрению системы (целевой модели)  наставничества педагогических работников в образовательных организациях</vt:lpstr>
      <vt:lpstr>СТРУКТУРА ДОКУМЕНТА</vt:lpstr>
      <vt:lpstr>ЦЕЛЬ СИСТЕМЫ (ЦЕЛЕВОЙ МОДЕЛИ) НАСТАВНИЧЕСТВА</vt:lpstr>
      <vt:lpstr>ПРИНЦИПЫ СИСТЕМЫ (ЦЕЛЕВОЙ МОДЕЛИ) НАСТАВНИЧЕСТВА</vt:lpstr>
      <vt:lpstr>Презентация PowerPoint</vt:lpstr>
      <vt:lpstr>ВНУТРЕННИЙ КОНТУР: ОБРАЗОВАТЕЛЬНАЯ ОРГАНИЗАЦИЯ </vt:lpstr>
      <vt:lpstr>ВНУТРЕННИЙ КОНТУР: ОБРАЗОВАТЕЛЬНАЯ ОРГАНИЗАЦИЯ </vt:lpstr>
      <vt:lpstr>ВНУТРЕННИЙ КОНТУР: ОБРАЗОВАТЕЛЬНАЯ ОРГАНИЗАЦИЯ </vt:lpstr>
      <vt:lpstr>ВНУТРЕННИЙ КОНТУР: ОБРАЗОВАТЕЛЬНАЯ ОРГАНИЗАЦИЯ </vt:lpstr>
      <vt:lpstr>ВНЕШНИЙ КОНТУР: РЕГИОНАЛЬНЫЙ УРОВЕНЬ </vt:lpstr>
      <vt:lpstr>ВНЕШНИЙ КОНТУР: РЕГИОНАЛЬНЫЙ УРОВЕНЬ </vt:lpstr>
      <vt:lpstr>ВНЕШНИЙ КОНТУР: РЕГИОНАЛЬНЫЙ УРОВЕНЬ </vt:lpstr>
      <vt:lpstr>ВНЕШНИЙ КОНТУР: ФЕДЕРАЛЬНЫЙ УРОВЕНЬ </vt:lpstr>
      <vt:lpstr>ЦЕЛЕВАЯ МОДЕЛЬ НАСТАВНИЧЕСТВА</vt:lpstr>
      <vt:lpstr>ЭТАПЫ МОНИТОРИНГА:</vt:lpstr>
      <vt:lpstr>СОПРОВОЖДЕНИЕ СИСТЕМЫ НАСТАВНИЧЕСТВА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36</cp:revision>
  <dcterms:created xsi:type="dcterms:W3CDTF">2023-02-14T20:57:20Z</dcterms:created>
  <dcterms:modified xsi:type="dcterms:W3CDTF">2023-02-15T06:34:53Z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2022-10-14T00:00:00Z</vt:filetime>
  </property>
  <property fmtid="{D5CDD505-2E9C-101B-9397-08002B2CF9AE}" pid="3" name="Creator">
    <vt:lpwstr>Impress</vt:lpwstr>
  </property>
  <property fmtid="{D5CDD505-2E9C-101B-9397-08002B2CF9AE}" pid="4" name="LastSaved">
    <vt:filetime>2022-10-14T00:00:00Z</vt:filetime>
  </property>
</Properties>
</file>