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840" r:id="rId4"/>
  </p:sldMasterIdLst>
  <p:notesMasterIdLst>
    <p:notesMasterId r:id="rId19"/>
  </p:notesMasterIdLst>
  <p:handoutMasterIdLst>
    <p:handoutMasterId r:id="rId20"/>
  </p:handoutMasterIdLst>
  <p:sldIdLst>
    <p:sldId id="256" r:id="rId5"/>
    <p:sldId id="274" r:id="rId6"/>
    <p:sldId id="275" r:id="rId7"/>
    <p:sldId id="277" r:id="rId8"/>
    <p:sldId id="270" r:id="rId9"/>
    <p:sldId id="267" r:id="rId10"/>
    <p:sldId id="262" r:id="rId11"/>
    <p:sldId id="278" r:id="rId12"/>
    <p:sldId id="281" r:id="rId13"/>
    <p:sldId id="284" r:id="rId14"/>
    <p:sldId id="279" r:id="rId15"/>
    <p:sldId id="280" r:id="rId16"/>
    <p:sldId id="283" r:id="rId17"/>
    <p:sldId id="282" r:id="rId18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003D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99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84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088E63-D463-4A62-BD6B-2427648B36DE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C5570223-97DD-4A0E-B734-4260A4BA8741}">
      <dgm:prSet custT="1"/>
      <dgm:spPr>
        <a:solidFill>
          <a:schemeClr val="bg1">
            <a:lumMod val="95000"/>
          </a:schemeClr>
        </a:solidFill>
        <a:ln w="25400">
          <a:solidFill>
            <a:schemeClr val="accent1"/>
          </a:solidFill>
        </a:ln>
      </dgm:spPr>
      <dgm:t>
        <a:bodyPr rtlCol="0"/>
        <a:lstStyle/>
        <a:p>
          <a:pPr algn="l" rtl="0"/>
          <a:r>
            <a:rPr lang="ru-RU" sz="1400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</a:t>
          </a:r>
          <a:r>
            <a:rPr lang="ru-RU" sz="1400" b="1" dirty="0" smtClean="0">
              <a:solidFill>
                <a:schemeClr val="tx1"/>
              </a:solidFill>
              <a:effectLst/>
            </a:rPr>
            <a:t>Муниципальные меры социальной поддержки молодых педагогов и педагогов-наставников</a:t>
          </a:r>
        </a:p>
        <a:p>
          <a:pPr algn="l" rtl="0"/>
          <a:r>
            <a:rPr lang="ru-RU" sz="1400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</a:t>
          </a:r>
          <a:r>
            <a:rPr lang="ru-RU" sz="1400" b="1" dirty="0" smtClean="0">
              <a:solidFill>
                <a:schemeClr val="tx1"/>
              </a:solidFill>
              <a:effectLst/>
            </a:rPr>
            <a:t>О муниципальной системе научно-методического сопровождения педагогических работников и управленческих кадров</a:t>
          </a:r>
          <a:endParaRPr lang="ru-RU" sz="1400" b="1" noProof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A65A4AAC-2275-4EDE-B5B3-450EBF4C8D49}" type="parTrans" cxnId="{62E518C9-AEDE-4C2D-B0FC-BB18C471858E}">
      <dgm:prSet/>
      <dgm:spPr/>
      <dgm:t>
        <a:bodyPr rtlCol="0"/>
        <a:lstStyle/>
        <a:p>
          <a:pPr rtl="0"/>
          <a:endParaRPr lang="ru-RU" noProof="0" dirty="0"/>
        </a:p>
      </dgm:t>
    </dgm:pt>
    <dgm:pt modelId="{70D174E8-565D-4522-87EE-AE68B4F0BD0B}" type="sibTrans" cxnId="{62E518C9-AEDE-4C2D-B0FC-BB18C471858E}">
      <dgm:prSet phldrT="01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rtlCol="0"/>
        <a:lstStyle/>
        <a:p>
          <a:pPr rtl="0"/>
          <a:r>
            <a:rPr lang="ru-RU" sz="2000" b="1" noProof="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Пленарная часть</a:t>
          </a:r>
          <a:endParaRPr lang="ru-RU" sz="2000" b="1" noProof="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BF278C-D55E-4279-8688-5C458B40FD2A}">
      <dgm:prSet custT="1"/>
      <dgm:spPr>
        <a:solidFill>
          <a:schemeClr val="bg1">
            <a:lumMod val="95000"/>
          </a:schemeClr>
        </a:solidFill>
        <a:ln w="25400">
          <a:solidFill>
            <a:schemeClr val="accent3"/>
          </a:solidFill>
        </a:ln>
      </dgm:spPr>
      <dgm:t>
        <a:bodyPr rtlCol="0"/>
        <a:lstStyle/>
        <a:p>
          <a:pPr rtl="0"/>
          <a:r>
            <a:rPr lang="ru-RU" sz="1600" b="1" spc="-10" dirty="0" smtClean="0">
              <a:solidFill>
                <a:schemeClr val="tx1"/>
              </a:solidFill>
              <a:effectLst/>
            </a:rPr>
            <a:t>Кейс </a:t>
          </a:r>
        </a:p>
        <a:p>
          <a:pPr rtl="0"/>
          <a:r>
            <a:rPr lang="ru-RU" sz="1600" b="1" spc="-10" dirty="0" smtClean="0">
              <a:solidFill>
                <a:schemeClr val="tx1"/>
              </a:solidFill>
              <a:effectLst/>
            </a:rPr>
            <a:t>«Путь к педагогическому мастерству» </a:t>
          </a:r>
          <a:endParaRPr lang="ru-RU" sz="1600" b="1" noProof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2FC36560-8BD2-4BD2-9DC8-2A6432EF3AFB}" type="parTrans" cxnId="{0014B138-45FB-4DB6-B21D-94187F51E868}">
      <dgm:prSet/>
      <dgm:spPr/>
      <dgm:t>
        <a:bodyPr rtlCol="0"/>
        <a:lstStyle/>
        <a:p>
          <a:pPr rtl="0"/>
          <a:endParaRPr lang="ru-RU" noProof="0" dirty="0"/>
        </a:p>
      </dgm:t>
    </dgm:pt>
    <dgm:pt modelId="{60A94522-AD41-44E1-8F03-53506B69B410}" type="sibTrans" cxnId="{0014B138-45FB-4DB6-B21D-94187F51E868}">
      <dgm:prSet phldrT="02" phldr="0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pPr rtl="0"/>
          <a:r>
            <a:rPr lang="ru-RU" sz="2000" b="1" noProof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Практическая часть</a:t>
          </a:r>
          <a:endParaRPr lang="ru-RU" sz="2000" b="1" noProof="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51DA90-81BC-4740-8E03-07F451BC5A78}">
      <dgm:prSet custT="1"/>
      <dgm:spPr>
        <a:solidFill>
          <a:schemeClr val="bg1">
            <a:lumMod val="95000"/>
          </a:schemeClr>
        </a:solidFill>
        <a:ln w="25400">
          <a:solidFill>
            <a:schemeClr val="accent5"/>
          </a:solidFill>
        </a:ln>
      </dgm:spPr>
      <dgm:t>
        <a:bodyPr rtlCol="0"/>
        <a:lstStyle/>
        <a:p>
          <a:pPr rtl="0"/>
          <a:endParaRPr lang="ru-RU" sz="1600" b="1" spc="-10" dirty="0" smtClean="0">
            <a:solidFill>
              <a:schemeClr val="tx1"/>
            </a:solidFill>
            <a:effectLst/>
          </a:endParaRPr>
        </a:p>
        <a:p>
          <a:pPr rtl="0"/>
          <a:r>
            <a:rPr lang="ru-RU" sz="1600" b="1" spc="-10" dirty="0" smtClean="0">
              <a:solidFill>
                <a:schemeClr val="tx1"/>
              </a:solidFill>
              <a:effectLst/>
            </a:rPr>
            <a:t>Деловая игра</a:t>
          </a:r>
        </a:p>
        <a:p>
          <a:pPr rtl="0"/>
          <a:r>
            <a:rPr lang="ru-RU" sz="1600" b="1" spc="-10" dirty="0" smtClean="0">
              <a:solidFill>
                <a:schemeClr val="tx1"/>
              </a:solidFill>
              <a:effectLst/>
            </a:rPr>
            <a:t> «</a:t>
          </a:r>
          <a:r>
            <a:rPr lang="ru-RU" sz="1600" b="1" dirty="0" smtClean="0">
              <a:solidFill>
                <a:schemeClr val="tx1"/>
              </a:solidFill>
              <a:effectLst/>
            </a:rPr>
            <a:t>Педагогический дуэт»</a:t>
          </a:r>
          <a:endParaRPr lang="ru-RU" sz="1600" b="1" noProof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D7E4078D-93EB-427C-897D-FBF58FB30D35}" type="parTrans" cxnId="{EFB57CC7-B68C-4F6B-AD09-858FFEBD81FA}">
      <dgm:prSet/>
      <dgm:spPr/>
      <dgm:t>
        <a:bodyPr rtlCol="0"/>
        <a:lstStyle/>
        <a:p>
          <a:pPr rtl="0"/>
          <a:endParaRPr lang="ru-RU" noProof="0" dirty="0"/>
        </a:p>
      </dgm:t>
    </dgm:pt>
    <dgm:pt modelId="{70ED6DE1-1820-4B6A-8B95-9D146564E344}" type="sibTrans" cxnId="{EFB57CC7-B68C-4F6B-AD09-858FFEBD81FA}">
      <dgm:prSet phldrT="03" phldr="0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pPr rtl="0"/>
          <a:r>
            <a:rPr lang="ru-RU" sz="2000" b="1" noProof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Конкурсная программа</a:t>
          </a:r>
          <a:endParaRPr lang="ru-RU" sz="2000" b="1" noProof="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720CB1-982E-452E-AC13-893FC213A62B}" type="pres">
      <dgm:prSet presAssocID="{6F088E63-D463-4A62-BD6B-2427648B36DE}" presName="Name0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13B027-FC5F-43E9-8DEF-A37F8B9C828D}" type="pres">
      <dgm:prSet presAssocID="{C5570223-97DD-4A0E-B734-4260A4BA8741}" presName="compositeNode" presStyleCnt="0">
        <dgm:presLayoutVars>
          <dgm:bulletEnabled val="1"/>
        </dgm:presLayoutVars>
      </dgm:prSet>
      <dgm:spPr/>
    </dgm:pt>
    <dgm:pt modelId="{14852560-9294-411E-A8EA-76E9787C7EDD}" type="pres">
      <dgm:prSet presAssocID="{C5570223-97DD-4A0E-B734-4260A4BA8741}" presName="bgRect" presStyleLbl="alignNode1" presStyleIdx="0" presStyleCnt="3" custScaleX="140030" custScaleY="311725" custLinFactNeighborX="-2689" custLinFactNeighborY="-9703"/>
      <dgm:spPr/>
      <dgm:t>
        <a:bodyPr/>
        <a:lstStyle/>
        <a:p>
          <a:endParaRPr lang="ru-RU"/>
        </a:p>
      </dgm:t>
    </dgm:pt>
    <dgm:pt modelId="{4115FB15-D11B-4937-98FB-E1DFA3C867ED}" type="pres">
      <dgm:prSet presAssocID="{70D174E8-565D-4522-87EE-AE68B4F0BD0B}" presName="sibTransNodeRect" presStyleLbl="alignNode1" presStyleIdx="0" presStyleCnt="3" custScaleX="129144" custLinFactY="-100000" custLinFactNeighborX="-465" custLinFactNeighborY="-1033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2315E-8B53-48E2-B8AB-3657D19AF059}" type="pres">
      <dgm:prSet presAssocID="{C5570223-97DD-4A0E-B734-4260A4BA8741}" presName="nodeRec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5DFDD-AC09-42F6-82F7-C1A4F0448DC6}" type="pres">
      <dgm:prSet presAssocID="{70D174E8-565D-4522-87EE-AE68B4F0BD0B}" presName="sibTrans" presStyleCnt="0"/>
      <dgm:spPr/>
    </dgm:pt>
    <dgm:pt modelId="{05E94FD9-2908-46C7-82E1-9E95AD54AB49}" type="pres">
      <dgm:prSet presAssocID="{A2BF278C-D55E-4279-8688-5C458B40FD2A}" presName="compositeNode" presStyleCnt="0">
        <dgm:presLayoutVars>
          <dgm:bulletEnabled val="1"/>
        </dgm:presLayoutVars>
      </dgm:prSet>
      <dgm:spPr/>
    </dgm:pt>
    <dgm:pt modelId="{26DB1354-637C-4E09-9B9C-5B28D70EF621}" type="pres">
      <dgm:prSet presAssocID="{A2BF278C-D55E-4279-8688-5C458B40FD2A}" presName="bgRect" presStyleLbl="alignNode1" presStyleIdx="1" presStyleCnt="3" custScaleX="137861" custScaleY="190379" custLinFactNeighborX="-815" custLinFactNeighborY="27527"/>
      <dgm:spPr/>
      <dgm:t>
        <a:bodyPr/>
        <a:lstStyle/>
        <a:p>
          <a:endParaRPr lang="ru-RU"/>
        </a:p>
      </dgm:t>
    </dgm:pt>
    <dgm:pt modelId="{C909839B-B5B3-4727-9B00-1D6467BF744D}" type="pres">
      <dgm:prSet presAssocID="{60A94522-AD41-44E1-8F03-53506B69B410}" presName="sibTransNodeRect" presStyleLbl="alignNode1" presStyleIdx="1" presStyleCnt="3" custScaleX="153196" custScaleY="138403" custLinFactNeighborX="4040" custLinFactNeighborY="-97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94EB7-8038-4B65-B2EB-CEFF80F8AA9E}" type="pres">
      <dgm:prSet presAssocID="{A2BF278C-D55E-4279-8688-5C458B40FD2A}" presName="nodeRec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F7D93-732E-4E67-BD82-C3F6005BE84C}" type="pres">
      <dgm:prSet presAssocID="{60A94522-AD41-44E1-8F03-53506B69B410}" presName="sibTrans" presStyleCnt="0"/>
      <dgm:spPr/>
    </dgm:pt>
    <dgm:pt modelId="{E95CD539-4D64-48B9-8536-39D63736337A}" type="pres">
      <dgm:prSet presAssocID="{D851DA90-81BC-4740-8E03-07F451BC5A78}" presName="compositeNode" presStyleCnt="0">
        <dgm:presLayoutVars>
          <dgm:bulletEnabled val="1"/>
        </dgm:presLayoutVars>
      </dgm:prSet>
      <dgm:spPr/>
    </dgm:pt>
    <dgm:pt modelId="{494C585E-5794-4E0D-9974-0538E48E1A6F}" type="pres">
      <dgm:prSet presAssocID="{D851DA90-81BC-4740-8E03-07F451BC5A78}" presName="bgRect" presStyleLbl="alignNode1" presStyleIdx="2" presStyleCnt="3" custScaleX="142173" custScaleY="133141" custLinFactNeighborX="25" custLinFactNeighborY="50434"/>
      <dgm:spPr/>
      <dgm:t>
        <a:bodyPr/>
        <a:lstStyle/>
        <a:p>
          <a:endParaRPr lang="ru-RU"/>
        </a:p>
      </dgm:t>
    </dgm:pt>
    <dgm:pt modelId="{BAC68D42-CCA2-41BE-8259-6C10EEEE2B09}" type="pres">
      <dgm:prSet presAssocID="{70ED6DE1-1820-4B6A-8B95-9D146564E344}" presName="sibTransNodeRect" presStyleLbl="alignNode1" presStyleIdx="2" presStyleCnt="3" custScaleX="125950" custLinFactY="9992" custLinFactNeighborX="-386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66C4A-BCAC-4F3B-AC95-42217247097F}" type="pres">
      <dgm:prSet presAssocID="{D851DA90-81BC-4740-8E03-07F451BC5A78}" presName="nodeRec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2B2A38-C09E-47BF-86CD-C8AAEB8E5A18}" type="presOf" srcId="{60A94522-AD41-44E1-8F03-53506B69B410}" destId="{C909839B-B5B3-4727-9B00-1D6467BF744D}" srcOrd="0" destOrd="0" presId="urn:microsoft.com/office/officeart/2016/7/layout/LinearBlockProcessNumbered"/>
    <dgm:cxn modelId="{4E7F6899-1DD6-41B4-BDFC-055D81276C54}" type="presOf" srcId="{A2BF278C-D55E-4279-8688-5C458B40FD2A}" destId="{26DB1354-637C-4E09-9B9C-5B28D70EF621}" srcOrd="0" destOrd="0" presId="urn:microsoft.com/office/officeart/2016/7/layout/LinearBlockProcessNumbered"/>
    <dgm:cxn modelId="{13384D2F-9A2D-4844-9EF4-A1E0504237C6}" type="presOf" srcId="{70D174E8-565D-4522-87EE-AE68B4F0BD0B}" destId="{4115FB15-D11B-4937-98FB-E1DFA3C867ED}" srcOrd="0" destOrd="0" presId="urn:microsoft.com/office/officeart/2016/7/layout/LinearBlockProcessNumbered"/>
    <dgm:cxn modelId="{0752A8CA-C20B-45A6-9D46-44B281A53EDC}" type="presOf" srcId="{6F088E63-D463-4A62-BD6B-2427648B36DE}" destId="{5B720CB1-982E-452E-AC13-893FC213A62B}" srcOrd="0" destOrd="0" presId="urn:microsoft.com/office/officeart/2016/7/layout/LinearBlockProcessNumbered"/>
    <dgm:cxn modelId="{AB23D39B-AD8F-4A09-95B7-ECEDF7583DFD}" type="presOf" srcId="{A2BF278C-D55E-4279-8688-5C458B40FD2A}" destId="{F8694EB7-8038-4B65-B2EB-CEFF80F8AA9E}" srcOrd="1" destOrd="0" presId="urn:microsoft.com/office/officeart/2016/7/layout/LinearBlockProcessNumbered"/>
    <dgm:cxn modelId="{EFB57CC7-B68C-4F6B-AD09-858FFEBD81FA}" srcId="{6F088E63-D463-4A62-BD6B-2427648B36DE}" destId="{D851DA90-81BC-4740-8E03-07F451BC5A78}" srcOrd="2" destOrd="0" parTransId="{D7E4078D-93EB-427C-897D-FBF58FB30D35}" sibTransId="{70ED6DE1-1820-4B6A-8B95-9D146564E344}"/>
    <dgm:cxn modelId="{99137FD0-2012-48D3-91A2-81F62568620E}" type="presOf" srcId="{C5570223-97DD-4A0E-B734-4260A4BA8741}" destId="{14852560-9294-411E-A8EA-76E9787C7EDD}" srcOrd="0" destOrd="0" presId="urn:microsoft.com/office/officeart/2016/7/layout/LinearBlockProcessNumbered"/>
    <dgm:cxn modelId="{628C89D2-016C-4A6B-A076-15E102DE9AAA}" type="presOf" srcId="{D851DA90-81BC-4740-8E03-07F451BC5A78}" destId="{494C585E-5794-4E0D-9974-0538E48E1A6F}" srcOrd="0" destOrd="0" presId="urn:microsoft.com/office/officeart/2016/7/layout/LinearBlockProcessNumbered"/>
    <dgm:cxn modelId="{C1273BBB-1FA4-4A7A-9519-519AF7473407}" type="presOf" srcId="{70ED6DE1-1820-4B6A-8B95-9D146564E344}" destId="{BAC68D42-CCA2-41BE-8259-6C10EEEE2B09}" srcOrd="0" destOrd="0" presId="urn:microsoft.com/office/officeart/2016/7/layout/LinearBlockProcessNumbered"/>
    <dgm:cxn modelId="{FB98D9AE-7EA4-4E0C-A440-8AB399B977CD}" type="presOf" srcId="{C5570223-97DD-4A0E-B734-4260A4BA8741}" destId="{E9E2315E-8B53-48E2-B8AB-3657D19AF059}" srcOrd="1" destOrd="0" presId="urn:microsoft.com/office/officeart/2016/7/layout/LinearBlockProcessNumbered"/>
    <dgm:cxn modelId="{62E518C9-AEDE-4C2D-B0FC-BB18C471858E}" srcId="{6F088E63-D463-4A62-BD6B-2427648B36DE}" destId="{C5570223-97DD-4A0E-B734-4260A4BA8741}" srcOrd="0" destOrd="0" parTransId="{A65A4AAC-2275-4EDE-B5B3-450EBF4C8D49}" sibTransId="{70D174E8-565D-4522-87EE-AE68B4F0BD0B}"/>
    <dgm:cxn modelId="{06CC92A2-A7EF-4399-B162-96B263CE121D}" type="presOf" srcId="{D851DA90-81BC-4740-8E03-07F451BC5A78}" destId="{89666C4A-BCAC-4F3B-AC95-42217247097F}" srcOrd="1" destOrd="0" presId="urn:microsoft.com/office/officeart/2016/7/layout/LinearBlockProcessNumbered"/>
    <dgm:cxn modelId="{0014B138-45FB-4DB6-B21D-94187F51E868}" srcId="{6F088E63-D463-4A62-BD6B-2427648B36DE}" destId="{A2BF278C-D55E-4279-8688-5C458B40FD2A}" srcOrd="1" destOrd="0" parTransId="{2FC36560-8BD2-4BD2-9DC8-2A6432EF3AFB}" sibTransId="{60A94522-AD41-44E1-8F03-53506B69B410}"/>
    <dgm:cxn modelId="{FBB8E318-CAEC-449C-9982-8716EFDDCF63}" type="presParOf" srcId="{5B720CB1-982E-452E-AC13-893FC213A62B}" destId="{F113B027-FC5F-43E9-8DEF-A37F8B9C828D}" srcOrd="0" destOrd="0" presId="urn:microsoft.com/office/officeart/2016/7/layout/LinearBlockProcessNumbered"/>
    <dgm:cxn modelId="{9CE06980-5D93-4158-861C-FE265A8BA00A}" type="presParOf" srcId="{F113B027-FC5F-43E9-8DEF-A37F8B9C828D}" destId="{14852560-9294-411E-A8EA-76E9787C7EDD}" srcOrd="0" destOrd="0" presId="urn:microsoft.com/office/officeart/2016/7/layout/LinearBlockProcessNumbered"/>
    <dgm:cxn modelId="{FC3095A3-4661-43A2-8385-BDC241E9A521}" type="presParOf" srcId="{F113B027-FC5F-43E9-8DEF-A37F8B9C828D}" destId="{4115FB15-D11B-4937-98FB-E1DFA3C867ED}" srcOrd="1" destOrd="0" presId="urn:microsoft.com/office/officeart/2016/7/layout/LinearBlockProcessNumbered"/>
    <dgm:cxn modelId="{8763A641-A302-448B-A465-9CF52DF03935}" type="presParOf" srcId="{F113B027-FC5F-43E9-8DEF-A37F8B9C828D}" destId="{E9E2315E-8B53-48E2-B8AB-3657D19AF059}" srcOrd="2" destOrd="0" presId="urn:microsoft.com/office/officeart/2016/7/layout/LinearBlockProcessNumbered"/>
    <dgm:cxn modelId="{0661D090-3BD6-4233-8236-ACF005E35F56}" type="presParOf" srcId="{5B720CB1-982E-452E-AC13-893FC213A62B}" destId="{1CE5DFDD-AC09-42F6-82F7-C1A4F0448DC6}" srcOrd="1" destOrd="0" presId="urn:microsoft.com/office/officeart/2016/7/layout/LinearBlockProcessNumbered"/>
    <dgm:cxn modelId="{4FA20706-35BA-428C-8C78-396B34271860}" type="presParOf" srcId="{5B720CB1-982E-452E-AC13-893FC213A62B}" destId="{05E94FD9-2908-46C7-82E1-9E95AD54AB49}" srcOrd="2" destOrd="0" presId="urn:microsoft.com/office/officeart/2016/7/layout/LinearBlockProcessNumbered"/>
    <dgm:cxn modelId="{DDB1A529-C344-49E7-B2D9-3EF93DD76D51}" type="presParOf" srcId="{05E94FD9-2908-46C7-82E1-9E95AD54AB49}" destId="{26DB1354-637C-4E09-9B9C-5B28D70EF621}" srcOrd="0" destOrd="0" presId="urn:microsoft.com/office/officeart/2016/7/layout/LinearBlockProcessNumbered"/>
    <dgm:cxn modelId="{C8CBE9C2-B506-49A2-9DA0-8DF80F7CBC29}" type="presParOf" srcId="{05E94FD9-2908-46C7-82E1-9E95AD54AB49}" destId="{C909839B-B5B3-4727-9B00-1D6467BF744D}" srcOrd="1" destOrd="0" presId="urn:microsoft.com/office/officeart/2016/7/layout/LinearBlockProcessNumbered"/>
    <dgm:cxn modelId="{C935B9BC-704A-4B49-85D4-7B3388A75212}" type="presParOf" srcId="{05E94FD9-2908-46C7-82E1-9E95AD54AB49}" destId="{F8694EB7-8038-4B65-B2EB-CEFF80F8AA9E}" srcOrd="2" destOrd="0" presId="urn:microsoft.com/office/officeart/2016/7/layout/LinearBlockProcessNumbered"/>
    <dgm:cxn modelId="{5091668B-ED0A-4C02-9F0F-B0CEDF470239}" type="presParOf" srcId="{5B720CB1-982E-452E-AC13-893FC213A62B}" destId="{6D2F7D93-732E-4E67-BD82-C3F6005BE84C}" srcOrd="3" destOrd="0" presId="urn:microsoft.com/office/officeart/2016/7/layout/LinearBlockProcessNumbered"/>
    <dgm:cxn modelId="{1B442388-0FD7-4C7C-9563-4C83CC1EAB7B}" type="presParOf" srcId="{5B720CB1-982E-452E-AC13-893FC213A62B}" destId="{E95CD539-4D64-48B9-8536-39D63736337A}" srcOrd="4" destOrd="0" presId="urn:microsoft.com/office/officeart/2016/7/layout/LinearBlockProcessNumbered"/>
    <dgm:cxn modelId="{B41BE287-754D-426A-9294-F333FF269110}" type="presParOf" srcId="{E95CD539-4D64-48B9-8536-39D63736337A}" destId="{494C585E-5794-4E0D-9974-0538E48E1A6F}" srcOrd="0" destOrd="0" presId="urn:microsoft.com/office/officeart/2016/7/layout/LinearBlockProcessNumbered"/>
    <dgm:cxn modelId="{1785C5B2-76B8-4D7F-A1D1-E7070EF6436D}" type="presParOf" srcId="{E95CD539-4D64-48B9-8536-39D63736337A}" destId="{BAC68D42-CCA2-41BE-8259-6C10EEEE2B09}" srcOrd="1" destOrd="0" presId="urn:microsoft.com/office/officeart/2016/7/layout/LinearBlockProcessNumbered"/>
    <dgm:cxn modelId="{3B992719-D977-4CC3-86A8-6F42895A7FD5}" type="presParOf" srcId="{E95CD539-4D64-48B9-8536-39D63736337A}" destId="{89666C4A-BCAC-4F3B-AC95-42217247097F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0C334C-E6A5-4E9C-AD42-0C425594055B}" type="doc">
      <dgm:prSet loTypeId="urn:microsoft.com/office/officeart/2005/8/layout/hProcess9" loCatId="process" qsTypeId="urn:microsoft.com/office/officeart/2005/8/quickstyle/3d4" qsCatId="3D" csTypeId="urn:microsoft.com/office/officeart/2005/8/colors/accent1_2" csCatId="accent1" phldr="1"/>
      <dgm:spPr/>
    </dgm:pt>
    <dgm:pt modelId="{3FE0BC11-2B1C-41EF-9541-9CC7AEFD2A7C}">
      <dgm:prSet phldrT="[Текст]"/>
      <dgm:spPr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Поступление ребёнка        в ДОУ</a:t>
          </a:r>
          <a:endParaRPr lang="ru-RU" b="1" dirty="0">
            <a:solidFill>
              <a:schemeClr val="tx1"/>
            </a:solidFill>
          </a:endParaRPr>
        </a:p>
      </dgm:t>
    </dgm:pt>
    <dgm:pt modelId="{D0525DE3-DA8F-4E53-91BF-4F71956E3DDD}" type="parTrans" cxnId="{F45398C3-F460-4DB0-9134-AA34094A264A}">
      <dgm:prSet/>
      <dgm:spPr/>
      <dgm:t>
        <a:bodyPr/>
        <a:lstStyle/>
        <a:p>
          <a:endParaRPr lang="ru-RU"/>
        </a:p>
      </dgm:t>
    </dgm:pt>
    <dgm:pt modelId="{A06EE0D9-E76A-4507-BE5A-1A9249AFBB17}" type="sibTrans" cxnId="{F45398C3-F460-4DB0-9134-AA34094A264A}">
      <dgm:prSet/>
      <dgm:spPr/>
      <dgm:t>
        <a:bodyPr/>
        <a:lstStyle/>
        <a:p>
          <a:endParaRPr lang="ru-RU"/>
        </a:p>
      </dgm:t>
    </dgm:pt>
    <dgm:pt modelId="{8B5C5C84-B825-43CE-A48A-5AD8BACBA5E7}">
      <dgm:prSet phldrT="[Текст]"/>
      <dgm:spPr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Подготовка ребёнка       к обучению</a:t>
          </a:r>
          <a:endParaRPr lang="ru-RU" b="1" dirty="0">
            <a:solidFill>
              <a:schemeClr val="tx1"/>
            </a:solidFill>
          </a:endParaRPr>
        </a:p>
      </dgm:t>
    </dgm:pt>
    <dgm:pt modelId="{855BFC6B-E594-4DD2-907E-3B3C8069794A}" type="parTrans" cxnId="{4C99F2EB-B157-442E-AE58-A4253E0D2C12}">
      <dgm:prSet/>
      <dgm:spPr/>
      <dgm:t>
        <a:bodyPr/>
        <a:lstStyle/>
        <a:p>
          <a:endParaRPr lang="ru-RU"/>
        </a:p>
      </dgm:t>
    </dgm:pt>
    <dgm:pt modelId="{CE72FC6A-BCD8-4A20-85B9-4F2FA79A9D69}" type="sibTrans" cxnId="{4C99F2EB-B157-442E-AE58-A4253E0D2C12}">
      <dgm:prSet/>
      <dgm:spPr/>
      <dgm:t>
        <a:bodyPr/>
        <a:lstStyle/>
        <a:p>
          <a:endParaRPr lang="ru-RU"/>
        </a:p>
      </dgm:t>
    </dgm:pt>
    <dgm:pt modelId="{8526A510-106F-4947-9BD6-2953AC9F2E44}">
      <dgm:prSet phldrT="[Текст]"/>
      <dgm:spPr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Переход     из ДОУ          в школу</a:t>
          </a:r>
          <a:endParaRPr lang="ru-RU" b="1" dirty="0">
            <a:solidFill>
              <a:schemeClr val="tx1"/>
            </a:solidFill>
          </a:endParaRPr>
        </a:p>
      </dgm:t>
    </dgm:pt>
    <dgm:pt modelId="{DE940034-70C0-4778-B39A-0A71C09661E5}" type="parTrans" cxnId="{9070235A-6C00-4726-A0F3-28249F2D2C6B}">
      <dgm:prSet/>
      <dgm:spPr/>
      <dgm:t>
        <a:bodyPr/>
        <a:lstStyle/>
        <a:p>
          <a:endParaRPr lang="ru-RU"/>
        </a:p>
      </dgm:t>
    </dgm:pt>
    <dgm:pt modelId="{604D4EB3-65AA-49FA-89F4-7182D8F6D98D}" type="sibTrans" cxnId="{9070235A-6C00-4726-A0F3-28249F2D2C6B}">
      <dgm:prSet/>
      <dgm:spPr/>
      <dgm:t>
        <a:bodyPr/>
        <a:lstStyle/>
        <a:p>
          <a:endParaRPr lang="ru-RU"/>
        </a:p>
      </dgm:t>
    </dgm:pt>
    <dgm:pt modelId="{FB4CA1F1-7945-4486-9CFC-3029A13B3070}" type="pres">
      <dgm:prSet presAssocID="{0F0C334C-E6A5-4E9C-AD42-0C425594055B}" presName="CompostProcess" presStyleCnt="0">
        <dgm:presLayoutVars>
          <dgm:dir/>
          <dgm:resizeHandles val="exact"/>
        </dgm:presLayoutVars>
      </dgm:prSet>
      <dgm:spPr/>
    </dgm:pt>
    <dgm:pt modelId="{8D578584-F556-47E1-893E-0F1D7B47A05F}" type="pres">
      <dgm:prSet presAssocID="{0F0C334C-E6A5-4E9C-AD42-0C425594055B}" presName="arrow" presStyleLbl="bgShp" presStyleIdx="0" presStyleCnt="1" custLinFactNeighborX="-4423" custLinFactNeighborY="-691"/>
      <dgm:spPr>
        <a:gradFill flip="none" rotWithShape="1">
          <a:gsLst>
            <a:gs pos="0">
              <a:srgbClr val="003D7A">
                <a:shade val="30000"/>
                <a:satMod val="115000"/>
              </a:srgbClr>
            </a:gs>
            <a:gs pos="50000">
              <a:srgbClr val="003D7A">
                <a:shade val="67500"/>
                <a:satMod val="115000"/>
              </a:srgbClr>
            </a:gs>
            <a:gs pos="100000">
              <a:srgbClr val="003D7A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</dgm:spPr>
    </dgm:pt>
    <dgm:pt modelId="{ADA7BE58-1D88-4DC7-A232-D74CF7735ABB}" type="pres">
      <dgm:prSet presAssocID="{0F0C334C-E6A5-4E9C-AD42-0C425594055B}" presName="linearProcess" presStyleCnt="0"/>
      <dgm:spPr/>
    </dgm:pt>
    <dgm:pt modelId="{110B63D0-8D82-44EA-92D3-206637660A28}" type="pres">
      <dgm:prSet presAssocID="{3FE0BC11-2B1C-41EF-9541-9CC7AEFD2A7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1E68E-53CD-4083-A2CE-8A2AD522C718}" type="pres">
      <dgm:prSet presAssocID="{A06EE0D9-E76A-4507-BE5A-1A9249AFBB17}" presName="sibTrans" presStyleCnt="0"/>
      <dgm:spPr/>
    </dgm:pt>
    <dgm:pt modelId="{746F2C95-92B5-42CD-9720-36241DCDFA03}" type="pres">
      <dgm:prSet presAssocID="{8B5C5C84-B825-43CE-A48A-5AD8BACBA5E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8EDED-B480-47EB-BFE3-5564469FBA18}" type="pres">
      <dgm:prSet presAssocID="{CE72FC6A-BCD8-4A20-85B9-4F2FA79A9D69}" presName="sibTrans" presStyleCnt="0"/>
      <dgm:spPr/>
    </dgm:pt>
    <dgm:pt modelId="{A908901A-64E0-4246-AAC5-2AE84577F2CB}" type="pres">
      <dgm:prSet presAssocID="{8526A510-106F-4947-9BD6-2953AC9F2E4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E64B48-914A-4B3D-885E-2FA5A7129146}" type="presOf" srcId="{8526A510-106F-4947-9BD6-2953AC9F2E44}" destId="{A908901A-64E0-4246-AAC5-2AE84577F2CB}" srcOrd="0" destOrd="0" presId="urn:microsoft.com/office/officeart/2005/8/layout/hProcess9"/>
    <dgm:cxn modelId="{AADE99EA-433B-4FFA-9F9B-9BECE22724F2}" type="presOf" srcId="{8B5C5C84-B825-43CE-A48A-5AD8BACBA5E7}" destId="{746F2C95-92B5-42CD-9720-36241DCDFA03}" srcOrd="0" destOrd="0" presId="urn:microsoft.com/office/officeart/2005/8/layout/hProcess9"/>
    <dgm:cxn modelId="{F45398C3-F460-4DB0-9134-AA34094A264A}" srcId="{0F0C334C-E6A5-4E9C-AD42-0C425594055B}" destId="{3FE0BC11-2B1C-41EF-9541-9CC7AEFD2A7C}" srcOrd="0" destOrd="0" parTransId="{D0525DE3-DA8F-4E53-91BF-4F71956E3DDD}" sibTransId="{A06EE0D9-E76A-4507-BE5A-1A9249AFBB17}"/>
    <dgm:cxn modelId="{91FE47FB-D207-4163-9C76-46F4B40375FE}" type="presOf" srcId="{0F0C334C-E6A5-4E9C-AD42-0C425594055B}" destId="{FB4CA1F1-7945-4486-9CFC-3029A13B3070}" srcOrd="0" destOrd="0" presId="urn:microsoft.com/office/officeart/2005/8/layout/hProcess9"/>
    <dgm:cxn modelId="{7F93DCEC-585A-46B3-A75F-C38893524BD0}" type="presOf" srcId="{3FE0BC11-2B1C-41EF-9541-9CC7AEFD2A7C}" destId="{110B63D0-8D82-44EA-92D3-206637660A28}" srcOrd="0" destOrd="0" presId="urn:microsoft.com/office/officeart/2005/8/layout/hProcess9"/>
    <dgm:cxn modelId="{4C99F2EB-B157-442E-AE58-A4253E0D2C12}" srcId="{0F0C334C-E6A5-4E9C-AD42-0C425594055B}" destId="{8B5C5C84-B825-43CE-A48A-5AD8BACBA5E7}" srcOrd="1" destOrd="0" parTransId="{855BFC6B-E594-4DD2-907E-3B3C8069794A}" sibTransId="{CE72FC6A-BCD8-4A20-85B9-4F2FA79A9D69}"/>
    <dgm:cxn modelId="{9070235A-6C00-4726-A0F3-28249F2D2C6B}" srcId="{0F0C334C-E6A5-4E9C-AD42-0C425594055B}" destId="{8526A510-106F-4947-9BD6-2953AC9F2E44}" srcOrd="2" destOrd="0" parTransId="{DE940034-70C0-4778-B39A-0A71C09661E5}" sibTransId="{604D4EB3-65AA-49FA-89F4-7182D8F6D98D}"/>
    <dgm:cxn modelId="{557FCF49-7D4A-4ED8-A4EF-2F755C989192}" type="presParOf" srcId="{FB4CA1F1-7945-4486-9CFC-3029A13B3070}" destId="{8D578584-F556-47E1-893E-0F1D7B47A05F}" srcOrd="0" destOrd="0" presId="urn:microsoft.com/office/officeart/2005/8/layout/hProcess9"/>
    <dgm:cxn modelId="{477F55CE-56C7-433C-B581-466EE35C8902}" type="presParOf" srcId="{FB4CA1F1-7945-4486-9CFC-3029A13B3070}" destId="{ADA7BE58-1D88-4DC7-A232-D74CF7735ABB}" srcOrd="1" destOrd="0" presId="urn:microsoft.com/office/officeart/2005/8/layout/hProcess9"/>
    <dgm:cxn modelId="{135322F8-2A0F-4F3D-AC38-B2A3BF62918A}" type="presParOf" srcId="{ADA7BE58-1D88-4DC7-A232-D74CF7735ABB}" destId="{110B63D0-8D82-44EA-92D3-206637660A28}" srcOrd="0" destOrd="0" presId="urn:microsoft.com/office/officeart/2005/8/layout/hProcess9"/>
    <dgm:cxn modelId="{7CFB82D7-98CE-47FF-9615-4E00DD61E4BC}" type="presParOf" srcId="{ADA7BE58-1D88-4DC7-A232-D74CF7735ABB}" destId="{DD91E68E-53CD-4083-A2CE-8A2AD522C718}" srcOrd="1" destOrd="0" presId="urn:microsoft.com/office/officeart/2005/8/layout/hProcess9"/>
    <dgm:cxn modelId="{B71029A9-DC7E-40C6-AFDD-6C89D71F23B0}" type="presParOf" srcId="{ADA7BE58-1D88-4DC7-A232-D74CF7735ABB}" destId="{746F2C95-92B5-42CD-9720-36241DCDFA03}" srcOrd="2" destOrd="0" presId="urn:microsoft.com/office/officeart/2005/8/layout/hProcess9"/>
    <dgm:cxn modelId="{8E3BB2D5-C9C9-4E46-A802-4CC064031249}" type="presParOf" srcId="{ADA7BE58-1D88-4DC7-A232-D74CF7735ABB}" destId="{9198EDED-B480-47EB-BFE3-5564469FBA18}" srcOrd="3" destOrd="0" presId="urn:microsoft.com/office/officeart/2005/8/layout/hProcess9"/>
    <dgm:cxn modelId="{597EABE7-32DF-4716-A37E-149B0E192E0C}" type="presParOf" srcId="{ADA7BE58-1D88-4DC7-A232-D74CF7735ABB}" destId="{A908901A-64E0-4246-AAC5-2AE84577F2C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A6E3ED-1AC3-4854-B7EC-4569BD48A774}" type="doc">
      <dgm:prSet loTypeId="urn:microsoft.com/office/officeart/2005/8/layout/cycle2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1BBAA10-08F4-4386-9B89-EF9B04E02C4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/>
            </a:rPr>
            <a:t>Методическая работа             с педагогами</a:t>
          </a:r>
          <a:endParaRPr lang="ru-RU" sz="1800" b="1" dirty="0">
            <a:solidFill>
              <a:schemeClr val="tx1"/>
            </a:solidFill>
            <a:effectLst/>
          </a:endParaRPr>
        </a:p>
      </dgm:t>
    </dgm:pt>
    <dgm:pt modelId="{F658A225-0D6E-460F-8E82-7874E5673DA1}" type="parTrans" cxnId="{BA204F93-4477-45CC-A3A1-8CD5D3AA7B88}">
      <dgm:prSet/>
      <dgm:spPr/>
      <dgm:t>
        <a:bodyPr/>
        <a:lstStyle/>
        <a:p>
          <a:endParaRPr lang="ru-RU"/>
        </a:p>
      </dgm:t>
    </dgm:pt>
    <dgm:pt modelId="{99913754-1BA3-47E1-8F92-0E7CBC9C83CE}" type="sibTrans" cxnId="{BA204F93-4477-45CC-A3A1-8CD5D3AA7B88}">
      <dgm:prSet/>
      <dgm:spPr>
        <a:solidFill>
          <a:srgbClr val="993366"/>
        </a:solidFill>
      </dgm:spPr>
      <dgm:t>
        <a:bodyPr/>
        <a:lstStyle/>
        <a:p>
          <a:endParaRPr lang="ru-RU" dirty="0"/>
        </a:p>
      </dgm:t>
    </dgm:pt>
    <dgm:pt modelId="{80D3CFBC-37FB-486C-B31C-D7EAC80D922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/>
            </a:rPr>
            <a:t>Работа              с детьми</a:t>
          </a:r>
          <a:endParaRPr lang="ru-RU" sz="1800" b="1" dirty="0">
            <a:solidFill>
              <a:schemeClr val="tx1"/>
            </a:solidFill>
            <a:effectLst/>
          </a:endParaRPr>
        </a:p>
      </dgm:t>
    </dgm:pt>
    <dgm:pt modelId="{08AE61E3-638B-4110-A4F8-A2345159473E}" type="parTrans" cxnId="{D606AAF0-A340-42CC-AC32-3BA535F4C7E2}">
      <dgm:prSet/>
      <dgm:spPr/>
      <dgm:t>
        <a:bodyPr/>
        <a:lstStyle/>
        <a:p>
          <a:endParaRPr lang="ru-RU"/>
        </a:p>
      </dgm:t>
    </dgm:pt>
    <dgm:pt modelId="{E6E32E9D-62D1-4C22-B6C7-49E07C62A4CF}" type="sibTrans" cxnId="{D606AAF0-A340-42CC-AC32-3BA535F4C7E2}">
      <dgm:prSet/>
      <dgm:spPr>
        <a:solidFill>
          <a:srgbClr val="993366"/>
        </a:solidFill>
      </dgm:spPr>
      <dgm:t>
        <a:bodyPr/>
        <a:lstStyle/>
        <a:p>
          <a:endParaRPr lang="ru-RU" dirty="0"/>
        </a:p>
      </dgm:t>
    </dgm:pt>
    <dgm:pt modelId="{842AA6B1-D1FB-4ABF-8CCD-785D6ED7E22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/>
            </a:rPr>
            <a:t>Взаимодействие с родителями</a:t>
          </a:r>
          <a:endParaRPr lang="ru-RU" sz="1800" b="1" dirty="0">
            <a:solidFill>
              <a:schemeClr val="tx1"/>
            </a:solidFill>
            <a:effectLst/>
          </a:endParaRPr>
        </a:p>
      </dgm:t>
    </dgm:pt>
    <dgm:pt modelId="{7C52112B-771E-4253-9814-70AA0EF5E9D1}" type="parTrans" cxnId="{D6418EBC-E076-4AED-93C3-026E7C25925D}">
      <dgm:prSet/>
      <dgm:spPr/>
      <dgm:t>
        <a:bodyPr/>
        <a:lstStyle/>
        <a:p>
          <a:endParaRPr lang="ru-RU"/>
        </a:p>
      </dgm:t>
    </dgm:pt>
    <dgm:pt modelId="{108726AE-3E02-45E5-865B-FF75B50A0689}" type="sibTrans" cxnId="{D6418EBC-E076-4AED-93C3-026E7C25925D}">
      <dgm:prSet/>
      <dgm:spPr>
        <a:solidFill>
          <a:srgbClr val="993366"/>
        </a:solidFill>
      </dgm:spPr>
      <dgm:t>
        <a:bodyPr/>
        <a:lstStyle/>
        <a:p>
          <a:endParaRPr lang="ru-RU" dirty="0"/>
        </a:p>
      </dgm:t>
    </dgm:pt>
    <dgm:pt modelId="{3CFA3906-9BB0-4F87-9983-55D155778D21}" type="pres">
      <dgm:prSet presAssocID="{9AA6E3ED-1AC3-4854-B7EC-4569BD48A77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37F6B8-346D-429D-8C31-04B376B380CD}" type="pres">
      <dgm:prSet presAssocID="{91BBAA10-08F4-4386-9B89-EF9B04E02C4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F6C74-AE02-400D-9F9C-2F070655DD9A}" type="pres">
      <dgm:prSet presAssocID="{99913754-1BA3-47E1-8F92-0E7CBC9C83C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97DCA23-CF18-4061-8F9C-DA9499A73D6E}" type="pres">
      <dgm:prSet presAssocID="{99913754-1BA3-47E1-8F92-0E7CBC9C83CE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9FCE048-929E-4494-8DEB-044F6D44F0CF}" type="pres">
      <dgm:prSet presAssocID="{80D3CFBC-37FB-486C-B31C-D7EAC80D922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72DB5-F89C-47E9-91D1-2D2C0753BFEE}" type="pres">
      <dgm:prSet presAssocID="{E6E32E9D-62D1-4C22-B6C7-49E07C62A4CF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F06C0CC-64EB-47A0-81DA-827E143E0755}" type="pres">
      <dgm:prSet presAssocID="{E6E32E9D-62D1-4C22-B6C7-49E07C62A4CF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B8C768E-D43F-4CCB-A2F2-F8846BEE38AC}" type="pres">
      <dgm:prSet presAssocID="{842AA6B1-D1FB-4ABF-8CCD-785D6ED7E22D}" presName="node" presStyleLbl="node1" presStyleIdx="2" presStyleCnt="3" custScaleX="112023" custScaleY="114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C8C7A-D83C-44AB-8E2E-25C39F5D5AC9}" type="pres">
      <dgm:prSet presAssocID="{108726AE-3E02-45E5-865B-FF75B50A0689}" presName="sibTrans" presStyleLbl="sibTrans2D1" presStyleIdx="2" presStyleCnt="3"/>
      <dgm:spPr/>
      <dgm:t>
        <a:bodyPr/>
        <a:lstStyle/>
        <a:p>
          <a:endParaRPr lang="ru-RU"/>
        </a:p>
      </dgm:t>
    </dgm:pt>
    <dgm:pt modelId="{F4271AE1-5476-4988-8BFC-BC2DFE999C00}" type="pres">
      <dgm:prSet presAssocID="{108726AE-3E02-45E5-865B-FF75B50A0689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6418EBC-E076-4AED-93C3-026E7C25925D}" srcId="{9AA6E3ED-1AC3-4854-B7EC-4569BD48A774}" destId="{842AA6B1-D1FB-4ABF-8CCD-785D6ED7E22D}" srcOrd="2" destOrd="0" parTransId="{7C52112B-771E-4253-9814-70AA0EF5E9D1}" sibTransId="{108726AE-3E02-45E5-865B-FF75B50A0689}"/>
    <dgm:cxn modelId="{1031721F-3848-4123-AB2E-38F63E6AE0AF}" type="presOf" srcId="{9AA6E3ED-1AC3-4854-B7EC-4569BD48A774}" destId="{3CFA3906-9BB0-4F87-9983-55D155778D21}" srcOrd="0" destOrd="0" presId="urn:microsoft.com/office/officeart/2005/8/layout/cycle2"/>
    <dgm:cxn modelId="{5A47F13C-F0C5-472F-BE7C-61302A090754}" type="presOf" srcId="{108726AE-3E02-45E5-865B-FF75B50A0689}" destId="{911C8C7A-D83C-44AB-8E2E-25C39F5D5AC9}" srcOrd="0" destOrd="0" presId="urn:microsoft.com/office/officeart/2005/8/layout/cycle2"/>
    <dgm:cxn modelId="{F19C47F5-83E6-4793-A0C7-606E9EE386B5}" type="presOf" srcId="{E6E32E9D-62D1-4C22-B6C7-49E07C62A4CF}" destId="{33972DB5-F89C-47E9-91D1-2D2C0753BFEE}" srcOrd="0" destOrd="0" presId="urn:microsoft.com/office/officeart/2005/8/layout/cycle2"/>
    <dgm:cxn modelId="{BA204F93-4477-45CC-A3A1-8CD5D3AA7B88}" srcId="{9AA6E3ED-1AC3-4854-B7EC-4569BD48A774}" destId="{91BBAA10-08F4-4386-9B89-EF9B04E02C41}" srcOrd="0" destOrd="0" parTransId="{F658A225-0D6E-460F-8E82-7874E5673DA1}" sibTransId="{99913754-1BA3-47E1-8F92-0E7CBC9C83CE}"/>
    <dgm:cxn modelId="{A5BCA52C-E758-4597-94DD-5AF4DEC71A2F}" type="presOf" srcId="{99913754-1BA3-47E1-8F92-0E7CBC9C83CE}" destId="{423F6C74-AE02-400D-9F9C-2F070655DD9A}" srcOrd="0" destOrd="0" presId="urn:microsoft.com/office/officeart/2005/8/layout/cycle2"/>
    <dgm:cxn modelId="{38A17CF0-1CA9-44FB-B00A-91558BBA8BD1}" type="presOf" srcId="{91BBAA10-08F4-4386-9B89-EF9B04E02C41}" destId="{9C37F6B8-346D-429D-8C31-04B376B380CD}" srcOrd="0" destOrd="0" presId="urn:microsoft.com/office/officeart/2005/8/layout/cycle2"/>
    <dgm:cxn modelId="{3B593CD3-A39B-40AE-A25E-352674DE9FAE}" type="presOf" srcId="{80D3CFBC-37FB-486C-B31C-D7EAC80D9226}" destId="{D9FCE048-929E-4494-8DEB-044F6D44F0CF}" srcOrd="0" destOrd="0" presId="urn:microsoft.com/office/officeart/2005/8/layout/cycle2"/>
    <dgm:cxn modelId="{D606AAF0-A340-42CC-AC32-3BA535F4C7E2}" srcId="{9AA6E3ED-1AC3-4854-B7EC-4569BD48A774}" destId="{80D3CFBC-37FB-486C-B31C-D7EAC80D9226}" srcOrd="1" destOrd="0" parTransId="{08AE61E3-638B-4110-A4F8-A2345159473E}" sibTransId="{E6E32E9D-62D1-4C22-B6C7-49E07C62A4CF}"/>
    <dgm:cxn modelId="{569E4689-1BE7-481C-B4E3-FF769A2886B1}" type="presOf" srcId="{842AA6B1-D1FB-4ABF-8CCD-785D6ED7E22D}" destId="{AB8C768E-D43F-4CCB-A2F2-F8846BEE38AC}" srcOrd="0" destOrd="0" presId="urn:microsoft.com/office/officeart/2005/8/layout/cycle2"/>
    <dgm:cxn modelId="{E27658A7-31C9-4AB3-9239-B0526FCBD279}" type="presOf" srcId="{E6E32E9D-62D1-4C22-B6C7-49E07C62A4CF}" destId="{8F06C0CC-64EB-47A0-81DA-827E143E0755}" srcOrd="1" destOrd="0" presId="urn:microsoft.com/office/officeart/2005/8/layout/cycle2"/>
    <dgm:cxn modelId="{5012BF81-4A11-4764-A041-7C02093CB65D}" type="presOf" srcId="{108726AE-3E02-45E5-865B-FF75B50A0689}" destId="{F4271AE1-5476-4988-8BFC-BC2DFE999C00}" srcOrd="1" destOrd="0" presId="urn:microsoft.com/office/officeart/2005/8/layout/cycle2"/>
    <dgm:cxn modelId="{87A23EFD-BEF8-4A68-9CA0-AFE963250A22}" type="presOf" srcId="{99913754-1BA3-47E1-8F92-0E7CBC9C83CE}" destId="{897DCA23-CF18-4061-8F9C-DA9499A73D6E}" srcOrd="1" destOrd="0" presId="urn:microsoft.com/office/officeart/2005/8/layout/cycle2"/>
    <dgm:cxn modelId="{5B9B5A84-EC17-421E-8FA1-07FBA5B36C5B}" type="presParOf" srcId="{3CFA3906-9BB0-4F87-9983-55D155778D21}" destId="{9C37F6B8-346D-429D-8C31-04B376B380CD}" srcOrd="0" destOrd="0" presId="urn:microsoft.com/office/officeart/2005/8/layout/cycle2"/>
    <dgm:cxn modelId="{C3899D1E-DF4F-4B05-B981-8976A734D33B}" type="presParOf" srcId="{3CFA3906-9BB0-4F87-9983-55D155778D21}" destId="{423F6C74-AE02-400D-9F9C-2F070655DD9A}" srcOrd="1" destOrd="0" presId="urn:microsoft.com/office/officeart/2005/8/layout/cycle2"/>
    <dgm:cxn modelId="{83D10908-AF90-4319-AE56-09682C3AAA51}" type="presParOf" srcId="{423F6C74-AE02-400D-9F9C-2F070655DD9A}" destId="{897DCA23-CF18-4061-8F9C-DA9499A73D6E}" srcOrd="0" destOrd="0" presId="urn:microsoft.com/office/officeart/2005/8/layout/cycle2"/>
    <dgm:cxn modelId="{BA7D8A43-A009-4EB3-BC59-D4FC90CBFA28}" type="presParOf" srcId="{3CFA3906-9BB0-4F87-9983-55D155778D21}" destId="{D9FCE048-929E-4494-8DEB-044F6D44F0CF}" srcOrd="2" destOrd="0" presId="urn:microsoft.com/office/officeart/2005/8/layout/cycle2"/>
    <dgm:cxn modelId="{EAD76E00-7695-43BD-B11E-D0A7B305744D}" type="presParOf" srcId="{3CFA3906-9BB0-4F87-9983-55D155778D21}" destId="{33972DB5-F89C-47E9-91D1-2D2C0753BFEE}" srcOrd="3" destOrd="0" presId="urn:microsoft.com/office/officeart/2005/8/layout/cycle2"/>
    <dgm:cxn modelId="{23ECEB09-ABA9-43F8-A079-E7E60A9EFDC3}" type="presParOf" srcId="{33972DB5-F89C-47E9-91D1-2D2C0753BFEE}" destId="{8F06C0CC-64EB-47A0-81DA-827E143E0755}" srcOrd="0" destOrd="0" presId="urn:microsoft.com/office/officeart/2005/8/layout/cycle2"/>
    <dgm:cxn modelId="{E66DF660-EEBC-45E1-AF15-398B637066BA}" type="presParOf" srcId="{3CFA3906-9BB0-4F87-9983-55D155778D21}" destId="{AB8C768E-D43F-4CCB-A2F2-F8846BEE38AC}" srcOrd="4" destOrd="0" presId="urn:microsoft.com/office/officeart/2005/8/layout/cycle2"/>
    <dgm:cxn modelId="{A3587BAF-6596-412E-A654-FBD3DB63890C}" type="presParOf" srcId="{3CFA3906-9BB0-4F87-9983-55D155778D21}" destId="{911C8C7A-D83C-44AB-8E2E-25C39F5D5AC9}" srcOrd="5" destOrd="0" presId="urn:microsoft.com/office/officeart/2005/8/layout/cycle2"/>
    <dgm:cxn modelId="{FC8708A5-913C-4546-91D0-36B42944804C}" type="presParOf" srcId="{911C8C7A-D83C-44AB-8E2E-25C39F5D5AC9}" destId="{F4271AE1-5476-4988-8BFC-BC2DFE999C0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852560-9294-411E-A8EA-76E9787C7EDD}">
      <dsp:nvSpPr>
        <dsp:cNvPr id="0" name=""/>
        <dsp:cNvSpPr/>
      </dsp:nvSpPr>
      <dsp:spPr>
        <a:xfrm>
          <a:off x="0" y="39677"/>
          <a:ext cx="2076293" cy="5546519"/>
        </a:xfrm>
        <a:prstGeom prst="rect">
          <a:avLst/>
        </a:prstGeom>
        <a:solidFill>
          <a:schemeClr val="bg1">
            <a:lumMod val="95000"/>
          </a:schemeClr>
        </a:solidFill>
        <a:ln w="25400" cap="rnd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463" tIns="0" rIns="146463" bIns="330200" numCol="1" spcCol="1270" rtlCol="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</a:t>
          </a:r>
          <a:r>
            <a:rPr lang="ru-RU" sz="1400" b="1" kern="1200" dirty="0" smtClean="0">
              <a:solidFill>
                <a:schemeClr val="tx1"/>
              </a:solidFill>
              <a:effectLst/>
            </a:rPr>
            <a:t>Муниципальные меры социальной поддержки молодых педагогов и педагогов-наставников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</a:t>
          </a:r>
          <a:r>
            <a:rPr lang="ru-RU" sz="1400" b="1" kern="1200" dirty="0" smtClean="0">
              <a:solidFill>
                <a:schemeClr val="tx1"/>
              </a:solidFill>
              <a:effectLst/>
            </a:rPr>
            <a:t>О муниципальной системе научно-методического сопровождения педагогических работников и управленческих кадров</a:t>
          </a:r>
          <a:endParaRPr lang="ru-RU" sz="1400" b="1" kern="1200" noProof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0" y="2258285"/>
        <a:ext cx="2076293" cy="3327911"/>
      </dsp:txXfrm>
    </dsp:sp>
    <dsp:sp modelId="{4115FB15-D11B-4937-98FB-E1DFA3C867ED}">
      <dsp:nvSpPr>
        <dsp:cNvPr id="0" name=""/>
        <dsp:cNvSpPr/>
      </dsp:nvSpPr>
      <dsp:spPr>
        <a:xfrm>
          <a:off x="75291" y="648481"/>
          <a:ext cx="1914881" cy="711719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46463" tIns="165100" rIns="146463" bIns="165100" numCol="1" spcCol="1270" rtlCol="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Пленарная часть</a:t>
          </a:r>
          <a:endParaRPr lang="ru-RU" sz="2000" b="1" kern="1200" noProof="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5291" y="648481"/>
        <a:ext cx="1914881" cy="711719"/>
      </dsp:txXfrm>
    </dsp:sp>
    <dsp:sp modelId="{26DB1354-637C-4E09-9B9C-5B28D70EF621}">
      <dsp:nvSpPr>
        <dsp:cNvPr id="0" name=""/>
        <dsp:cNvSpPr/>
      </dsp:nvSpPr>
      <dsp:spPr>
        <a:xfrm>
          <a:off x="2297999" y="702110"/>
          <a:ext cx="2044132" cy="3387411"/>
        </a:xfrm>
        <a:prstGeom prst="rect">
          <a:avLst/>
        </a:prstGeom>
        <a:solidFill>
          <a:schemeClr val="bg1">
            <a:lumMod val="95000"/>
          </a:schemeClr>
        </a:solidFill>
        <a:ln w="25400" cap="rnd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463" tIns="0" rIns="146463" bIns="330200" numCol="1" spcCol="1270" rtlCol="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10" dirty="0" smtClean="0">
              <a:solidFill>
                <a:schemeClr val="tx1"/>
              </a:solidFill>
              <a:effectLst/>
            </a:rPr>
            <a:t>Кейс 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10" dirty="0" smtClean="0">
              <a:solidFill>
                <a:schemeClr val="tx1"/>
              </a:solidFill>
              <a:effectLst/>
            </a:rPr>
            <a:t>«Путь к педагогическому мастерству» </a:t>
          </a:r>
          <a:endParaRPr lang="ru-RU" sz="1600" b="1" kern="1200" noProof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2297999" y="2057075"/>
        <a:ext cx="2044132" cy="2032446"/>
      </dsp:txXfrm>
    </dsp:sp>
    <dsp:sp modelId="{C909839B-B5B3-4727-9B00-1D6467BF744D}">
      <dsp:nvSpPr>
        <dsp:cNvPr id="0" name=""/>
        <dsp:cNvSpPr/>
      </dsp:nvSpPr>
      <dsp:spPr>
        <a:xfrm>
          <a:off x="2256296" y="809998"/>
          <a:ext cx="2271512" cy="98504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46463" tIns="165100" rIns="146463" bIns="165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Практическая часть</a:t>
          </a:r>
          <a:endParaRPr lang="ru-RU" sz="2000" b="1" kern="1200" noProof="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56296" y="809998"/>
        <a:ext cx="2271512" cy="985041"/>
      </dsp:txXfrm>
    </dsp:sp>
    <dsp:sp modelId="{494C585E-5794-4E0D-9974-0538E48E1A6F}">
      <dsp:nvSpPr>
        <dsp:cNvPr id="0" name=""/>
        <dsp:cNvSpPr/>
      </dsp:nvSpPr>
      <dsp:spPr>
        <a:xfrm>
          <a:off x="4586896" y="1109694"/>
          <a:ext cx="2108068" cy="2368976"/>
        </a:xfrm>
        <a:prstGeom prst="rect">
          <a:avLst/>
        </a:prstGeom>
        <a:solidFill>
          <a:schemeClr val="bg1">
            <a:lumMod val="95000"/>
          </a:schemeClr>
        </a:solidFill>
        <a:ln w="25400" cap="rnd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463" tIns="0" rIns="146463" bIns="330200" numCol="1" spcCol="1270" rtlCol="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spc="-10" dirty="0" smtClean="0">
            <a:solidFill>
              <a:schemeClr val="tx1"/>
            </a:solidFill>
            <a:effectLst/>
          </a:endParaRP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10" dirty="0" smtClean="0">
              <a:solidFill>
                <a:schemeClr val="tx1"/>
              </a:solidFill>
              <a:effectLst/>
            </a:rPr>
            <a:t>Деловая игра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10" dirty="0" smtClean="0">
              <a:solidFill>
                <a:schemeClr val="tx1"/>
              </a:solidFill>
              <a:effectLst/>
            </a:rPr>
            <a:t> «</a:t>
          </a:r>
          <a:r>
            <a:rPr lang="ru-RU" sz="1600" b="1" kern="1200" dirty="0" smtClean="0">
              <a:solidFill>
                <a:schemeClr val="tx1"/>
              </a:solidFill>
              <a:effectLst/>
            </a:rPr>
            <a:t>Педагогический дуэт»</a:t>
          </a:r>
          <a:endParaRPr lang="ru-RU" sz="1600" b="1" kern="1200" noProof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4586896" y="2057285"/>
        <a:ext cx="2108068" cy="1421385"/>
      </dsp:txXfrm>
    </dsp:sp>
    <dsp:sp modelId="{BAC68D42-CCA2-41BE-8259-6C10EEEE2B09}">
      <dsp:nvSpPr>
        <dsp:cNvPr id="0" name=""/>
        <dsp:cNvSpPr/>
      </dsp:nvSpPr>
      <dsp:spPr>
        <a:xfrm>
          <a:off x="4649505" y="1289996"/>
          <a:ext cx="1867522" cy="71171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46463" tIns="165100" rIns="146463" bIns="165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Конкурсная программа</a:t>
          </a:r>
          <a:endParaRPr lang="ru-RU" sz="2000" b="1" kern="1200" noProof="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49505" y="1289996"/>
        <a:ext cx="1867522" cy="7117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78584-F556-47E1-893E-0F1D7B47A05F}">
      <dsp:nvSpPr>
        <dsp:cNvPr id="0" name=""/>
        <dsp:cNvSpPr/>
      </dsp:nvSpPr>
      <dsp:spPr>
        <a:xfrm>
          <a:off x="354966" y="0"/>
          <a:ext cx="8066440" cy="5190837"/>
        </a:xfrm>
        <a:prstGeom prst="rightArrow">
          <a:avLst/>
        </a:prstGeom>
        <a:gradFill flip="none" rotWithShape="1">
          <a:gsLst>
            <a:gs pos="0">
              <a:srgbClr val="003D7A">
                <a:shade val="30000"/>
                <a:satMod val="115000"/>
              </a:srgbClr>
            </a:gs>
            <a:gs pos="50000">
              <a:srgbClr val="003D7A">
                <a:shade val="67500"/>
                <a:satMod val="115000"/>
              </a:srgbClr>
            </a:gs>
            <a:gs pos="100000">
              <a:srgbClr val="003D7A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0B63D0-8D82-44EA-92D3-206637660A28}">
      <dsp:nvSpPr>
        <dsp:cNvPr id="0" name=""/>
        <dsp:cNvSpPr/>
      </dsp:nvSpPr>
      <dsp:spPr>
        <a:xfrm>
          <a:off x="10194" y="1557251"/>
          <a:ext cx="3054571" cy="2076334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1"/>
              </a:solidFill>
            </a:rPr>
            <a:t>Поступление ребёнка        в ДОУ</a:t>
          </a:r>
          <a:endParaRPr lang="ru-RU" sz="3000" b="1" kern="1200" dirty="0">
            <a:solidFill>
              <a:schemeClr val="tx1"/>
            </a:solidFill>
          </a:endParaRPr>
        </a:p>
      </dsp:txBody>
      <dsp:txXfrm>
        <a:off x="111552" y="1658609"/>
        <a:ext cx="2851855" cy="1873618"/>
      </dsp:txXfrm>
    </dsp:sp>
    <dsp:sp modelId="{746F2C95-92B5-42CD-9720-36241DCDFA03}">
      <dsp:nvSpPr>
        <dsp:cNvPr id="0" name=""/>
        <dsp:cNvSpPr/>
      </dsp:nvSpPr>
      <dsp:spPr>
        <a:xfrm>
          <a:off x="3217679" y="1557251"/>
          <a:ext cx="3054571" cy="2076334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1"/>
              </a:solidFill>
            </a:rPr>
            <a:t>Подготовка ребёнка       к обучению</a:t>
          </a:r>
          <a:endParaRPr lang="ru-RU" sz="3000" b="1" kern="1200" dirty="0">
            <a:solidFill>
              <a:schemeClr val="tx1"/>
            </a:solidFill>
          </a:endParaRPr>
        </a:p>
      </dsp:txBody>
      <dsp:txXfrm>
        <a:off x="3319037" y="1658609"/>
        <a:ext cx="2851855" cy="1873618"/>
      </dsp:txXfrm>
    </dsp:sp>
    <dsp:sp modelId="{A908901A-64E0-4246-AAC5-2AE84577F2CB}">
      <dsp:nvSpPr>
        <dsp:cNvPr id="0" name=""/>
        <dsp:cNvSpPr/>
      </dsp:nvSpPr>
      <dsp:spPr>
        <a:xfrm>
          <a:off x="6425164" y="1557251"/>
          <a:ext cx="3054571" cy="2076334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57150">
          <a:solidFill>
            <a:srgbClr val="92D050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1"/>
              </a:solidFill>
            </a:rPr>
            <a:t>Переход     из ДОУ          в школу</a:t>
          </a:r>
          <a:endParaRPr lang="ru-RU" sz="3000" b="1" kern="1200" dirty="0">
            <a:solidFill>
              <a:schemeClr val="tx1"/>
            </a:solidFill>
          </a:endParaRPr>
        </a:p>
      </dsp:txBody>
      <dsp:txXfrm>
        <a:off x="6526522" y="1658609"/>
        <a:ext cx="2851855" cy="18736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37F6B8-346D-429D-8C31-04B376B380CD}">
      <dsp:nvSpPr>
        <dsp:cNvPr id="0" name=""/>
        <dsp:cNvSpPr/>
      </dsp:nvSpPr>
      <dsp:spPr>
        <a:xfrm>
          <a:off x="3244515" y="-96788"/>
          <a:ext cx="2599400" cy="25994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</a:rPr>
            <a:t>Методическая работа             с педагогами</a:t>
          </a:r>
          <a:endParaRPr lang="ru-RU" sz="1800" b="1" kern="1200" dirty="0">
            <a:solidFill>
              <a:schemeClr val="tx1"/>
            </a:solidFill>
            <a:effectLst/>
          </a:endParaRPr>
        </a:p>
      </dsp:txBody>
      <dsp:txXfrm>
        <a:off x="3625188" y="283885"/>
        <a:ext cx="1838054" cy="1838054"/>
      </dsp:txXfrm>
    </dsp:sp>
    <dsp:sp modelId="{423F6C74-AE02-400D-9F9C-2F070655DD9A}">
      <dsp:nvSpPr>
        <dsp:cNvPr id="0" name=""/>
        <dsp:cNvSpPr/>
      </dsp:nvSpPr>
      <dsp:spPr>
        <a:xfrm rot="3600000">
          <a:off x="5164788" y="2436364"/>
          <a:ext cx="689630" cy="877297"/>
        </a:xfrm>
        <a:prstGeom prst="rightArrow">
          <a:avLst>
            <a:gd name="adj1" fmla="val 60000"/>
            <a:gd name="adj2" fmla="val 50000"/>
          </a:avLst>
        </a:prstGeom>
        <a:solidFill>
          <a:srgbClr val="993366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5216510" y="2522237"/>
        <a:ext cx="482741" cy="526379"/>
      </dsp:txXfrm>
    </dsp:sp>
    <dsp:sp modelId="{D9FCE048-929E-4494-8DEB-044F6D44F0CF}">
      <dsp:nvSpPr>
        <dsp:cNvPr id="0" name=""/>
        <dsp:cNvSpPr/>
      </dsp:nvSpPr>
      <dsp:spPr>
        <a:xfrm>
          <a:off x="5194810" y="3281220"/>
          <a:ext cx="2599400" cy="25994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</a:rPr>
            <a:t>Работа              с детьми</a:t>
          </a:r>
          <a:endParaRPr lang="ru-RU" sz="1800" b="1" kern="1200" dirty="0">
            <a:solidFill>
              <a:schemeClr val="tx1"/>
            </a:solidFill>
            <a:effectLst/>
          </a:endParaRPr>
        </a:p>
      </dsp:txBody>
      <dsp:txXfrm>
        <a:off x="5575483" y="3661893"/>
        <a:ext cx="1838054" cy="1838054"/>
      </dsp:txXfrm>
    </dsp:sp>
    <dsp:sp modelId="{33972DB5-F89C-47E9-91D1-2D2C0753BFEE}">
      <dsp:nvSpPr>
        <dsp:cNvPr id="0" name=""/>
        <dsp:cNvSpPr/>
      </dsp:nvSpPr>
      <dsp:spPr>
        <a:xfrm rot="10800000">
          <a:off x="4336115" y="4142272"/>
          <a:ext cx="606810" cy="877297"/>
        </a:xfrm>
        <a:prstGeom prst="rightArrow">
          <a:avLst>
            <a:gd name="adj1" fmla="val 60000"/>
            <a:gd name="adj2" fmla="val 50000"/>
          </a:avLst>
        </a:prstGeom>
        <a:solidFill>
          <a:srgbClr val="993366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 rot="10800000">
        <a:off x="4518158" y="4317731"/>
        <a:ext cx="424767" cy="526379"/>
      </dsp:txXfrm>
    </dsp:sp>
    <dsp:sp modelId="{AB8C768E-D43F-4CCB-A2F2-F8846BEE38AC}">
      <dsp:nvSpPr>
        <dsp:cNvPr id="0" name=""/>
        <dsp:cNvSpPr/>
      </dsp:nvSpPr>
      <dsp:spPr>
        <a:xfrm>
          <a:off x="1137957" y="3087136"/>
          <a:ext cx="2911926" cy="298756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</a:rPr>
            <a:t>Взаимодействие с родителями</a:t>
          </a:r>
          <a:endParaRPr lang="ru-RU" sz="1800" b="1" kern="1200" dirty="0">
            <a:solidFill>
              <a:schemeClr val="tx1"/>
            </a:solidFill>
            <a:effectLst/>
          </a:endParaRPr>
        </a:p>
      </dsp:txBody>
      <dsp:txXfrm>
        <a:off x="1564399" y="3524655"/>
        <a:ext cx="2059042" cy="2112530"/>
      </dsp:txXfrm>
    </dsp:sp>
    <dsp:sp modelId="{911C8C7A-D83C-44AB-8E2E-25C39F5D5AC9}">
      <dsp:nvSpPr>
        <dsp:cNvPr id="0" name=""/>
        <dsp:cNvSpPr/>
      </dsp:nvSpPr>
      <dsp:spPr>
        <a:xfrm rot="18000000">
          <a:off x="3310818" y="2387948"/>
          <a:ext cx="591923" cy="877297"/>
        </a:xfrm>
        <a:prstGeom prst="rightArrow">
          <a:avLst>
            <a:gd name="adj1" fmla="val 60000"/>
            <a:gd name="adj2" fmla="val 50000"/>
          </a:avLst>
        </a:prstGeom>
        <a:solidFill>
          <a:srgbClr val="993366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3355212" y="2640300"/>
        <a:ext cx="414346" cy="5263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 rtlCol="0"/>
            <a:lstStyle/>
            <a:p>
              <a:pPr rtl="0"/>
              <a:r>
                <a:t>01</a:t>
              </a:r>
            </a:p>
          </dgm:t>
        </dgm:pt>
        <dgm:pt modelId="201" type="sibTrans" cxnId="5">
          <dgm:prSet phldrT="2"/>
          <dgm:t>
            <a:bodyPr rtlCol="0"/>
            <a:lstStyle/>
            <a:p>
              <a:pPr rtl="0"/>
              <a:r>
                <a:t>02</a:t>
              </a:r>
            </a:p>
          </dgm:t>
        </dgm:pt>
        <dgm:pt modelId="301" type="sibTrans" cxnId="6">
          <dgm:prSet phldrT="3"/>
          <dgm:t>
            <a:bodyPr rtlCol="0"/>
            <a:lstStyle/>
            <a:p>
              <a:pPr rtl="0"/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=""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26C0D48-5544-4D1E-92ED-7D29602D5A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A546F38-6843-4BA4-9087-99FDAC1368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F37960E-1F7C-41B1-9A2B-96C83E797D56}" type="datetime1">
              <a:rPr lang="ru-RU" smtClean="0"/>
              <a:t>15.02.2023</a:t>
            </a:fld>
            <a:endParaRPr lang="ru-RU" dirty="0"/>
          </a:p>
        </p:txBody>
      </p:sp>
      <p:sp>
        <p:nvSpPr>
          <p:cNvPr id="4" name="Нижний колонтитул 3">
            <a:extLst>
              <a:ext uri="{FF2B5EF4-FFF2-40B4-BE49-F238E27FC236}">
                <a16:creationId xmlns:a16="http://schemas.microsoft.com/office/drawing/2014/main" xmlns="" id="{404D4C3A-831C-48BC-BBE8-779D180697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78A2E2F-4EBC-4E26-BCA0-463636F0B3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D2A560-1C91-4773-B7AC-4FDF7293DAA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572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9C201-AC4F-4363-955C-CEDBBD62208D}" type="datetime1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3F167F0-0840-1348-BFE4-C6298BBC069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8990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552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539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216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369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355CF-5D5D-41CD-BB5B-B10450C0CCA6}" type="slidenum">
              <a:rPr lang="ru-RU" noProof="0" smtClean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9074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5314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dk2">
                  <a:shade val="62000"/>
                  <a:hueMod val="108000"/>
                  <a:satMod val="164000"/>
                  <a:lumMod val="69000"/>
                </a:schemeClr>
                <a:schemeClr val="dk2">
                  <a:tint val="96000"/>
                  <a:hueMod val="90000"/>
                  <a:satMod val="130000"/>
                  <a:lumMod val="134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Овал 10"/>
          <p:cNvSpPr/>
          <p:nvPr/>
        </p:nvSpPr>
        <p:spPr>
          <a:xfrm>
            <a:off x="322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Овал 11"/>
          <p:cNvSpPr/>
          <p:nvPr/>
        </p:nvSpPr>
        <p:spPr>
          <a:xfrm>
            <a:off x="175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Овал 12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Овал 13"/>
          <p:cNvSpPr/>
          <p:nvPr/>
        </p:nvSpPr>
        <p:spPr>
          <a:xfrm>
            <a:off x="7999412" y="-2373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Овал 14"/>
          <p:cNvSpPr/>
          <p:nvPr/>
        </p:nvSpPr>
        <p:spPr>
          <a:xfrm>
            <a:off x="8609012" y="5874054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Полилиния 5"/>
          <p:cNvSpPr>
            <a:spLocks noEditPoints="1"/>
          </p:cNvSpPr>
          <p:nvPr/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rtlCol="0" anchor="b"/>
          <a:lstStyle>
            <a:lvl1pPr>
              <a:defRPr sz="5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rtlCol="0" anchor="t"/>
          <a:lstStyle>
            <a:lvl1pPr marL="0" indent="0" algn="l">
              <a:buNone/>
              <a:defRPr cap="all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rtlCol="0"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 rtl="0"/>
            <a:fld id="{E86AA575-909A-4E84-A73A-2B96081E700B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 rtlCol="0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10" name="Прямоугольник 9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 rtlCol="0"/>
          <a:lstStyle>
            <a:lvl1pPr>
              <a:defRPr sz="2800" b="0" i="0">
                <a:latin typeface="+mj-lt"/>
              </a:defRPr>
            </a:lvl1pPr>
          </a:lstStyle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7273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 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Прямоугольник 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Овал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Овал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Овал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Овал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Овал 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Прямоугольник 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Полилиния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Полилиния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rtlCol="0" anchor="b">
            <a:normAutofit/>
          </a:bodyPr>
          <a:lstStyle>
            <a:lvl1pPr algn="l">
              <a:defRPr sz="23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2" name="Рисунок 21">
            <a:extLst>
              <a:ext uri="{FF2B5EF4-FFF2-40B4-BE49-F238E27FC236}">
                <a16:creationId xmlns:a16="http://schemas.microsoft.com/office/drawing/2014/main" xmlns="" id="{215A5A73-8E13-4E38-8362-0A09BA94411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58861" y="478881"/>
            <a:ext cx="5582675" cy="5908526"/>
          </a:xfrm>
          <a:custGeom>
            <a:avLst/>
            <a:gdLst>
              <a:gd name="connsiteX0" fmla="*/ 10816 w 5582675"/>
              <a:gd name="connsiteY0" fmla="*/ 0 h 5908526"/>
              <a:gd name="connsiteX1" fmla="*/ 5582675 w 5582675"/>
              <a:gd name="connsiteY1" fmla="*/ 0 h 5908526"/>
              <a:gd name="connsiteX2" fmla="*/ 5582675 w 5582675"/>
              <a:gd name="connsiteY2" fmla="*/ 5908526 h 5908526"/>
              <a:gd name="connsiteX3" fmla="*/ 0 w 5582675"/>
              <a:gd name="connsiteY3" fmla="*/ 5908526 h 5908526"/>
              <a:gd name="connsiteX4" fmla="*/ 30693 w 5582675"/>
              <a:gd name="connsiteY4" fmla="*/ 5722836 h 5908526"/>
              <a:gd name="connsiteX5" fmla="*/ 223682 w 5582675"/>
              <a:gd name="connsiteY5" fmla="*/ 2921544 h 5908526"/>
              <a:gd name="connsiteX6" fmla="*/ 30693 w 5582675"/>
              <a:gd name="connsiteY6" fmla="*/ 120253 h 59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2675" h="5908526">
                <a:moveTo>
                  <a:pt x="10816" y="0"/>
                </a:moveTo>
                <a:lnTo>
                  <a:pt x="5582675" y="0"/>
                </a:lnTo>
                <a:lnTo>
                  <a:pt x="5582675" y="5908526"/>
                </a:lnTo>
                <a:lnTo>
                  <a:pt x="0" y="5908526"/>
                </a:lnTo>
                <a:lnTo>
                  <a:pt x="30693" y="5722836"/>
                </a:lnTo>
                <a:cubicBezTo>
                  <a:pt x="153771" y="4890115"/>
                  <a:pt x="223682" y="3935837"/>
                  <a:pt x="223682" y="2921544"/>
                </a:cubicBezTo>
                <a:cubicBezTo>
                  <a:pt x="223682" y="1907252"/>
                  <a:pt x="153771" y="952973"/>
                  <a:pt x="30693" y="120253"/>
                </a:cubicBezTo>
                <a:close/>
              </a:path>
            </a:pathLst>
          </a:custGeom>
          <a:effectLst/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 dirty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D13EF0-FE8D-43FC-AE79-F77DF127C654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4" name="Прямоугольник 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8343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 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Прямоугольник 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Овал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Овал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Овал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Овал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Овал 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Прямоугольник 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Полилиния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Полилиния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B50BDD93-02DA-4B21-9556-FA8B9894F90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58861" y="478880"/>
            <a:ext cx="5582675" cy="5900239"/>
          </a:xfrm>
          <a:custGeom>
            <a:avLst/>
            <a:gdLst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0 w 5582675"/>
              <a:gd name="connsiteY4" fmla="*/ 0 h 5900239"/>
              <a:gd name="connsiteX0" fmla="*/ 3501 w 5586176"/>
              <a:gd name="connsiteY0" fmla="*/ 0 h 5900239"/>
              <a:gd name="connsiteX1" fmla="*/ 5586176 w 5586176"/>
              <a:gd name="connsiteY1" fmla="*/ 0 h 5900239"/>
              <a:gd name="connsiteX2" fmla="*/ 5586176 w 5586176"/>
              <a:gd name="connsiteY2" fmla="*/ 5900239 h 5900239"/>
              <a:gd name="connsiteX3" fmla="*/ 3501 w 5586176"/>
              <a:gd name="connsiteY3" fmla="*/ 5900239 h 5900239"/>
              <a:gd name="connsiteX4" fmla="*/ 0 w 5586176"/>
              <a:gd name="connsiteY4" fmla="*/ 3615600 h 5900239"/>
              <a:gd name="connsiteX5" fmla="*/ 3501 w 5586176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0 w 5582675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47299 w 5582675"/>
              <a:gd name="connsiteY5" fmla="*/ 24756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1173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5237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82675" h="5900239">
                <a:moveTo>
                  <a:pt x="0" y="0"/>
                </a:moveTo>
                <a:lnTo>
                  <a:pt x="5582675" y="0"/>
                </a:lnTo>
                <a:lnTo>
                  <a:pt x="5582675" y="5900239"/>
                </a:lnTo>
                <a:lnTo>
                  <a:pt x="0" y="5900239"/>
                </a:lnTo>
                <a:cubicBezTo>
                  <a:pt x="14285" y="5817931"/>
                  <a:pt x="34284" y="5741338"/>
                  <a:pt x="42854" y="5653315"/>
                </a:cubicBezTo>
                <a:cubicBezTo>
                  <a:pt x="145724" y="4908883"/>
                  <a:pt x="181919" y="4332092"/>
                  <a:pt x="220019" y="3442880"/>
                </a:cubicBezTo>
                <a:cubicBezTo>
                  <a:pt x="221712" y="2333747"/>
                  <a:pt x="182766" y="1285573"/>
                  <a:pt x="47299" y="24756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rtlCol="0" anchor="b">
            <a:normAutofit/>
          </a:bodyPr>
          <a:lstStyle>
            <a:lvl1pPr algn="l">
              <a:defRPr sz="23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9A25B9-C5B6-4321-9761-C8D3F1A3412A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4" name="Прямоугольник 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977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7E678F-447A-480B-9B75-01799EA8EF53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7717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2512C1-8A81-4FB1-A62C-2439B34D73D0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599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B13030-9547-48AA-9A77-B6FE0D9329CE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648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5B4ED4-48AB-41C5-85BE-36F29B424A13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1922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 объект_1 (столбец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 dirty="0"/>
              <a:t>Добавить изображение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62100" y="1733627"/>
            <a:ext cx="2438400" cy="4248073"/>
          </a:xfrm>
        </p:spPr>
        <p:txBody>
          <a:bodyPr vert="horz" wrap="square" lIns="0" tIns="45720" rIns="0" bIns="45720" rtlCol="0" anchor="t">
            <a:noAutofit/>
          </a:bodyPr>
          <a:lstStyle>
            <a:lvl1pPr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lvl="0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noProof="0"/>
              <a:t>Образец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2062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7700" y="1733627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100F546D-5491-4A19-9725-5C920C573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8356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B305EBB3-0F16-4B63-82ED-191AB224B8E2}"/>
              </a:ext>
            </a:extLst>
          </p:cNvPr>
          <p:cNvSpPr/>
          <p:nvPr userDrawn="1"/>
        </p:nvSpPr>
        <p:spPr>
          <a:xfrm>
            <a:off x="5512953" y="0"/>
            <a:ext cx="3522381" cy="6858000"/>
          </a:xfrm>
          <a:custGeom>
            <a:avLst/>
            <a:gdLst>
              <a:gd name="connsiteX0" fmla="*/ 0 w 3522381"/>
              <a:gd name="connsiteY0" fmla="*/ 0 h 6858000"/>
              <a:gd name="connsiteX1" fmla="*/ 3522381 w 3522381"/>
              <a:gd name="connsiteY1" fmla="*/ 0 h 6858000"/>
              <a:gd name="connsiteX2" fmla="*/ 51547 w 3522381"/>
              <a:gd name="connsiteY2" fmla="*/ 6858000 h 6858000"/>
              <a:gd name="connsiteX3" fmla="*/ 0 w 35223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381" h="6858000">
                <a:moveTo>
                  <a:pt x="0" y="0"/>
                </a:moveTo>
                <a:lnTo>
                  <a:pt x="3522381" y="0"/>
                </a:lnTo>
                <a:lnTo>
                  <a:pt x="515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1A440F4A-C2AF-406D-B420-CCF52F447A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5504688" cy="6858000"/>
          </a:xfrm>
        </p:spPr>
        <p:txBody>
          <a:bodyPr rtlCol="0" anchor="ctr" anchorCtr="1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4144" y="1291772"/>
            <a:ext cx="4379976" cy="3611880"/>
          </a:xfrm>
        </p:spPr>
        <p:txBody>
          <a:bodyPr vert="horz" lIns="91440" tIns="45720" rIns="91440" bIns="45720" rtlCol="0" anchor="b" anchorCtr="1">
            <a:noAutofit/>
          </a:bodyPr>
          <a:lstStyle>
            <a:lvl1pPr>
              <a:defRPr lang="en-GB" dirty="0"/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89079" y="5392401"/>
            <a:ext cx="4178808" cy="521208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en-US" sz="1800" dirty="0">
                <a:solidFill>
                  <a:srgbClr val="B2606E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599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235056-05E5-49FA-85B9-C13A880503DF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7362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Овал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Овал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Овал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Овал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Овал 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rtlCol="0" anchor="ctr"/>
          <a:lstStyle>
            <a:lvl1pPr algn="l">
              <a:defRPr sz="40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rtlCol="0"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FE25B6-26B9-4795-9DB3-1F92AB5CD076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081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 —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035181B-387F-4E5B-AC56-E7811112EC5A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7957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маркеров в виде значков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 9">
            <a:extLst>
              <a:ext uri="{FF2B5EF4-FFF2-40B4-BE49-F238E27FC236}">
                <a16:creationId xmlns:a16="http://schemas.microsoft.com/office/drawing/2014/main" xmlns="" id="{5B480622-FB8F-493B-9965-971B07D75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92913" y="1748812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1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Текстовый элемент</a:t>
            </a:r>
          </a:p>
        </p:txBody>
      </p:sp>
      <p:sp>
        <p:nvSpPr>
          <p:cNvPr id="16" name="Текст 9">
            <a:extLst>
              <a:ext uri="{FF2B5EF4-FFF2-40B4-BE49-F238E27FC236}">
                <a16:creationId xmlns:a16="http://schemas.microsoft.com/office/drawing/2014/main" xmlns="" id="{2C5BC223-8B87-4685-A901-71B07847E4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913" y="2561156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2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Текстовый элемент</a:t>
            </a:r>
          </a:p>
        </p:txBody>
      </p:sp>
      <p:sp>
        <p:nvSpPr>
          <p:cNvPr id="17" name="Текст 9">
            <a:extLst>
              <a:ext uri="{FF2B5EF4-FFF2-40B4-BE49-F238E27FC236}">
                <a16:creationId xmlns:a16="http://schemas.microsoft.com/office/drawing/2014/main" xmlns="" id="{1AE3DDF2-FC22-4381-9763-408FEF9648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913" y="3373501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3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Текстовый элемент</a:t>
            </a:r>
          </a:p>
        </p:txBody>
      </p:sp>
      <p:sp>
        <p:nvSpPr>
          <p:cNvPr id="18" name="Текст 9">
            <a:extLst>
              <a:ext uri="{FF2B5EF4-FFF2-40B4-BE49-F238E27FC236}">
                <a16:creationId xmlns:a16="http://schemas.microsoft.com/office/drawing/2014/main" xmlns="" id="{6170A2BF-28BF-4B27-B92D-B1423601B7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2913" y="4185846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4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Текстовый элемент</a:t>
            </a:r>
          </a:p>
        </p:txBody>
      </p:sp>
      <p:sp>
        <p:nvSpPr>
          <p:cNvPr id="19" name="Текст 9">
            <a:extLst>
              <a:ext uri="{FF2B5EF4-FFF2-40B4-BE49-F238E27FC236}">
                <a16:creationId xmlns:a16="http://schemas.microsoft.com/office/drawing/2014/main" xmlns="" id="{2DB1D08C-9D26-4EC5-B935-D6A265A2A6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2913" y="4998190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6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Текстовый элемент</a:t>
            </a:r>
          </a:p>
        </p:txBody>
      </p:sp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6630CC-A9AF-4535-8F2C-F1F193CA8C0F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9DDAF6ED-5E16-4D29-98B7-FB80DB3AAFE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870575" y="1840504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1" name="Рисунок 13">
            <a:extLst>
              <a:ext uri="{FF2B5EF4-FFF2-40B4-BE49-F238E27FC236}">
                <a16:creationId xmlns:a16="http://schemas.microsoft.com/office/drawing/2014/main" xmlns="" id="{8C305CB7-F303-430E-951A-7FC6F97062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870575" y="2652849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2" name="Рисунок 13">
            <a:extLst>
              <a:ext uri="{FF2B5EF4-FFF2-40B4-BE49-F238E27FC236}">
                <a16:creationId xmlns:a16="http://schemas.microsoft.com/office/drawing/2014/main" xmlns="" id="{84D427E5-ED69-4A46-A9B7-F4DC4466F3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870575" y="3465194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4" name="Рисунок 13">
            <a:extLst>
              <a:ext uri="{FF2B5EF4-FFF2-40B4-BE49-F238E27FC236}">
                <a16:creationId xmlns:a16="http://schemas.microsoft.com/office/drawing/2014/main" xmlns="" id="{3DDA902F-61D6-4F1C-86C6-D1F5584AE8B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870575" y="4277539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6" name="Рисунок 13">
            <a:extLst>
              <a:ext uri="{FF2B5EF4-FFF2-40B4-BE49-F238E27FC236}">
                <a16:creationId xmlns:a16="http://schemas.microsoft.com/office/drawing/2014/main" xmlns="" id="{D8B6871A-9C69-4437-A5AD-A0400BAF2C6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870575" y="5089882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</p:spTree>
    <p:extLst>
      <p:ext uri="{BB962C8B-B14F-4D97-AF65-F5344CB8AC3E}">
        <p14:creationId xmlns:p14="http://schemas.microsoft.com/office/powerpoint/2010/main" val="329625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ветлый вертикальный маркированный список с 4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B8ACAEC3-8D8C-3848-8630-7A0DFF3F6116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3702940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xmlns="" id="{CC12BEA0-F502-0646-A370-7ECF194608D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865103" y="386983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9" name="Овал 28">
            <a:extLst>
              <a:ext uri="{FF2B5EF4-FFF2-40B4-BE49-F238E27FC236}">
                <a16:creationId xmlns:a16="http://schemas.microsoft.com/office/drawing/2014/main" xmlns="" id="{D58C6160-632A-B540-A7E5-81F40CEC1FE7}"/>
              </a:ext>
            </a:extLst>
          </p:cNvPr>
          <p:cNvSpPr>
            <a:spLocks noChangeAspect="1"/>
          </p:cNvSpPr>
          <p:nvPr userDrawn="1"/>
        </p:nvSpPr>
        <p:spPr>
          <a:xfrm>
            <a:off x="6287247" y="370677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xmlns="" id="{EB2FEBB6-C1E0-0D47-8CCC-05EE2F75659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52271" y="387367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7215E544-9553-AC42-B5C3-F7AE9AD6D815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79931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" name="Овал 2">
            <a:extLst>
              <a:ext uri="{FF2B5EF4-FFF2-40B4-BE49-F238E27FC236}">
                <a16:creationId xmlns:a16="http://schemas.microsoft.com/office/drawing/2014/main" xmlns="" id="{F76E934A-C634-DF4D-992A-6E01917693AD}"/>
              </a:ext>
            </a:extLst>
          </p:cNvPr>
          <p:cNvSpPr>
            <a:spLocks noChangeAspect="1"/>
          </p:cNvSpPr>
          <p:nvPr userDrawn="1"/>
        </p:nvSpPr>
        <p:spPr>
          <a:xfrm>
            <a:off x="6289119" y="79931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CC947A-8F53-4F5E-AF9C-EDEF04AD8794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xmlns="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627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xmlns="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23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xmlns="" id="{8E97E18E-0E31-B542-9578-D6E4DCD8468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96621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xmlns="" id="{7602DDF7-46BD-6045-BDB0-45F47B0B6A9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965277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</p:spTree>
    <p:extLst>
      <p:ext uri="{BB962C8B-B14F-4D97-AF65-F5344CB8AC3E}">
        <p14:creationId xmlns:p14="http://schemas.microsoft.com/office/powerpoint/2010/main" val="182046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ертикальный маркированный список с 4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 19">
            <a:extLst>
              <a:ext uri="{FF2B5EF4-FFF2-40B4-BE49-F238E27FC236}">
                <a16:creationId xmlns:a16="http://schemas.microsoft.com/office/drawing/2014/main" xmlns="" id="{86F73ED6-3B3B-5A45-912C-FCFD7D53593C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3702940"/>
            <a:ext cx="1261872" cy="12618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xmlns="" id="{B5971407-B12A-EE45-895D-769807DFC76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865103" y="386983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36215321-76D7-AD41-B779-DE347C617DB3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3706777"/>
            <a:ext cx="1261872" cy="12618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xmlns="" id="{E61684B2-1403-BD44-80B1-6A5C0D0A3C6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54143" y="387367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9" name="Овал 28">
            <a:extLst>
              <a:ext uri="{FF2B5EF4-FFF2-40B4-BE49-F238E27FC236}">
                <a16:creationId xmlns:a16="http://schemas.microsoft.com/office/drawing/2014/main" xmlns="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799317"/>
            <a:ext cx="1261872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Овал 29">
            <a:extLst>
              <a:ext uri="{FF2B5EF4-FFF2-40B4-BE49-F238E27FC236}">
                <a16:creationId xmlns:a16="http://schemas.microsoft.com/office/drawing/2014/main" xmlns="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799317"/>
            <a:ext cx="1261872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xmlns="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96621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xmlns="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965277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BC0FA3-29EB-469B-9530-6BBADAB7B2D7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xmlns="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627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xmlns="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23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</p:spTree>
    <p:extLst>
      <p:ext uri="{BB962C8B-B14F-4D97-AF65-F5344CB8AC3E}">
        <p14:creationId xmlns:p14="http://schemas.microsoft.com/office/powerpoint/2010/main" val="325413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ертикальный маркированный список с 2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вал 28">
            <a:extLst>
              <a:ext uri="{FF2B5EF4-FFF2-40B4-BE49-F238E27FC236}">
                <a16:creationId xmlns:a16="http://schemas.microsoft.com/office/drawing/2014/main" xmlns="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2234226"/>
            <a:ext cx="1261872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Овал 29">
            <a:extLst>
              <a:ext uri="{FF2B5EF4-FFF2-40B4-BE49-F238E27FC236}">
                <a16:creationId xmlns:a16="http://schemas.microsoft.com/office/drawing/2014/main" xmlns="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2234226"/>
            <a:ext cx="1261872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xmlns="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2401122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xmlns="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240018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27B839-FF0E-42D3-9556-B9897ECA7F5F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3785996"/>
            <a:ext cx="2325688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3785996"/>
            <a:ext cx="2325688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</p:spTree>
    <p:extLst>
      <p:ext uri="{BB962C8B-B14F-4D97-AF65-F5344CB8AC3E}">
        <p14:creationId xmlns:p14="http://schemas.microsoft.com/office/powerpoint/2010/main" val="246506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Горизонтальный маркированный список с 4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Овал 31">
            <a:extLst>
              <a:ext uri="{FF2B5EF4-FFF2-40B4-BE49-F238E27FC236}">
                <a16:creationId xmlns:a16="http://schemas.microsoft.com/office/drawing/2014/main" xmlns="" id="{F625DE42-6A2A-D745-B1F8-2AF2793533BE}"/>
              </a:ext>
            </a:extLst>
          </p:cNvPr>
          <p:cNvSpPr>
            <a:spLocks noChangeAspect="1"/>
          </p:cNvSpPr>
          <p:nvPr userDrawn="1"/>
        </p:nvSpPr>
        <p:spPr>
          <a:xfrm>
            <a:off x="8404601" y="3981394"/>
            <a:ext cx="1042415" cy="10424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3" name="Рисунок 9">
            <a:extLst>
              <a:ext uri="{FF2B5EF4-FFF2-40B4-BE49-F238E27FC236}">
                <a16:creationId xmlns:a16="http://schemas.microsoft.com/office/drawing/2014/main" xmlns="" id="{A87D37E3-62A9-1F44-8520-EBED16BF1C0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535100" y="4123125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9" name="Овал 28">
            <a:extLst>
              <a:ext uri="{FF2B5EF4-FFF2-40B4-BE49-F238E27FC236}">
                <a16:creationId xmlns:a16="http://schemas.microsoft.com/office/drawing/2014/main" xmlns="" id="{75F8797D-AFBD-534A-AC82-DE2B7BAECE83}"/>
              </a:ext>
            </a:extLst>
          </p:cNvPr>
          <p:cNvSpPr>
            <a:spLocks noChangeAspect="1"/>
          </p:cNvSpPr>
          <p:nvPr userDrawn="1"/>
        </p:nvSpPr>
        <p:spPr>
          <a:xfrm>
            <a:off x="8404601" y="1932281"/>
            <a:ext cx="1042415" cy="10424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xmlns="" id="{EFE809D2-16A3-B143-BC10-FEC397E62C6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35100" y="2074012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grpSp>
        <p:nvGrpSpPr>
          <p:cNvPr id="23" name="Группа 22">
            <a:extLst>
              <a:ext uri="{FF2B5EF4-FFF2-40B4-BE49-F238E27FC236}">
                <a16:creationId xmlns:a16="http://schemas.microsoft.com/office/drawing/2014/main" xmlns="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Прямоугольник 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Полилиния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Полилиния 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Полилиния 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0933AA0-1871-4D22-9234-42BFA2DFD622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5" name="Прямоугольник 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89670" y="1840992"/>
            <a:ext cx="2095046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19533" y="1840992"/>
            <a:ext cx="2095046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xmlns="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670" y="3891529"/>
            <a:ext cx="2095046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xmlns="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19533" y="3891529"/>
            <a:ext cx="2095046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ru-RU" noProof="0"/>
              <a:t>Изменить описание маркера</a:t>
            </a:r>
          </a:p>
        </p:txBody>
      </p:sp>
      <p:sp>
        <p:nvSpPr>
          <p:cNvPr id="20" name="Овал 19">
            <a:extLst>
              <a:ext uri="{FF2B5EF4-FFF2-40B4-BE49-F238E27FC236}">
                <a16:creationId xmlns:a16="http://schemas.microsoft.com/office/drawing/2014/main" xmlns="" id="{73963115-25B3-494B-9A13-AC92EFE94C09}"/>
              </a:ext>
            </a:extLst>
          </p:cNvPr>
          <p:cNvSpPr>
            <a:spLocks noChangeAspect="1"/>
          </p:cNvSpPr>
          <p:nvPr userDrawn="1"/>
        </p:nvSpPr>
        <p:spPr>
          <a:xfrm>
            <a:off x="5070995" y="1932281"/>
            <a:ext cx="1042415" cy="1042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xmlns="" id="{3C759269-D6E6-2B41-8BEE-8B5AFB809B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01494" y="2074012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43E569D5-DC38-7C46-95CD-ACFBFBF591A2}"/>
              </a:ext>
            </a:extLst>
          </p:cNvPr>
          <p:cNvSpPr>
            <a:spLocks noChangeAspect="1"/>
          </p:cNvSpPr>
          <p:nvPr userDrawn="1"/>
        </p:nvSpPr>
        <p:spPr>
          <a:xfrm>
            <a:off x="5070995" y="3981394"/>
            <a:ext cx="1042415" cy="10424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xmlns="" id="{E8396DFD-D667-2648-9BE4-6237690F799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201494" y="4123125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ru-RU" noProof="0" dirty="0"/>
              <a:t>Щелкните значок</a:t>
            </a:r>
          </a:p>
        </p:txBody>
      </p:sp>
    </p:spTree>
    <p:extLst>
      <p:ext uri="{BB962C8B-B14F-4D97-AF65-F5344CB8AC3E}">
        <p14:creationId xmlns:p14="http://schemas.microsoft.com/office/powerpoint/2010/main" val="292990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 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Овал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Овал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Овал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Овал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Овал 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Полилиния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Полилиния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Полилиния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750BD660-1F04-425F-B3B4-F2FF4576CCBF}" type="datetime1">
              <a:rPr lang="ru-RU" noProof="0" smtClean="0"/>
              <a:t>15.02.2023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22" name="Прямоугольник 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FF96B15-8338-45D5-A943-561235072D6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391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59" r:id="rId4"/>
    <p:sldLayoutId id="2147483860" r:id="rId5"/>
    <p:sldLayoutId id="2147483861" r:id="rId6"/>
    <p:sldLayoutId id="2147483862" r:id="rId7"/>
    <p:sldLayoutId id="2147483864" r:id="rId8"/>
    <p:sldLayoutId id="2147483863" r:id="rId9"/>
    <p:sldLayoutId id="2147483858" r:id="rId10"/>
    <p:sldLayoutId id="2147483865" r:id="rId11"/>
    <p:sldLayoutId id="2147483844" r:id="rId12"/>
    <p:sldLayoutId id="2147483845" r:id="rId13"/>
    <p:sldLayoutId id="2147483846" r:id="rId14"/>
    <p:sldLayoutId id="2147483847" r:id="rId15"/>
    <p:sldLayoutId id="2147483866" r:id="rId16"/>
    <p:sldLayoutId id="2147483867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29.png"/><Relationship Id="rId12" Type="http://schemas.openxmlformats.org/officeDocument/2006/relationships/image" Target="../media/image7.sv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openxmlformats.org/officeDocument/2006/relationships/image" Target="../media/image30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9.sv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5.jp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19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14.jp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2.png"/><Relationship Id="rId1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jpg"/><Relationship Id="rId3" Type="http://schemas.openxmlformats.org/officeDocument/2006/relationships/image" Target="../media/image18.png"/><Relationship Id="rId12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29B41E-FC51-4047-9C2D-7FA6782DAF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7943" y="2049789"/>
            <a:ext cx="10493827" cy="2913745"/>
          </a:xfrm>
        </p:spPr>
        <p:txBody>
          <a:bodyPr rtlCol="0"/>
          <a:lstStyle/>
          <a:p>
            <a:r>
              <a:rPr lang="ru-RU" b="1" dirty="0">
                <a:ln w="38100"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Реализация наставничества </a:t>
            </a:r>
            <a:r>
              <a:rPr lang="ru-RU" b="1" dirty="0" smtClean="0">
                <a:ln w="38100"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/>
            </a:r>
            <a:br>
              <a:rPr lang="ru-RU" b="1" dirty="0" smtClean="0">
                <a:ln w="38100">
                  <a:solidFill>
                    <a:srgbClr val="92D050"/>
                  </a:solidFill>
                </a:ln>
                <a:solidFill>
                  <a:schemeClr val="bg1"/>
                </a:solidFill>
              </a:rPr>
            </a:br>
            <a:r>
              <a:rPr lang="ru-RU" b="1" dirty="0" smtClean="0">
                <a:ln w="38100"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во </a:t>
            </a:r>
            <a:r>
              <a:rPr lang="ru-RU" b="1" dirty="0">
                <a:ln w="38100"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взаимодействии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800" b="1" dirty="0" smtClean="0"/>
              <a:t>педагогов </a:t>
            </a:r>
            <a:r>
              <a:rPr lang="ru-RU" sz="2800" b="1" dirty="0"/>
              <a:t>дошкольных образовательных учреждений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и </a:t>
            </a:r>
            <a:r>
              <a:rPr lang="ru-RU" sz="2800" b="1" dirty="0"/>
              <a:t>педагогов начальной школы: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актуальность</a:t>
            </a:r>
            <a:r>
              <a:rPr lang="ru-RU" sz="3200" b="1" dirty="0"/>
              <a:t>, пути реализации, перспективы</a:t>
            </a: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52E989F-747B-4007-9C7A-A35E8B662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17031" y="5122660"/>
            <a:ext cx="4833847" cy="409087"/>
          </a:xfrm>
          <a:solidFill>
            <a:schemeClr val="accent1"/>
          </a:solidFill>
        </p:spPr>
        <p:txBody>
          <a:bodyPr rtlCol="0">
            <a:normAutofit/>
          </a:bodyPr>
          <a:lstStyle/>
          <a:p>
            <a:pPr algn="r" rtl="0"/>
            <a:r>
              <a:rPr lang="ru-RU" b="1" dirty="0" smtClean="0">
                <a:solidFill>
                  <a:schemeClr val="tx2"/>
                </a:solidFill>
              </a:rPr>
              <a:t>Кривцова Лариса Владимировна</a:t>
            </a:r>
          </a:p>
          <a:p>
            <a:pPr algn="r" rtl="0"/>
            <a:endParaRPr lang="ru-RU" b="1" dirty="0" smtClean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747999"/>
            <a:ext cx="1112037" cy="111203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Прямоугольник 4"/>
          <p:cNvSpPr/>
          <p:nvPr/>
        </p:nvSpPr>
        <p:spPr>
          <a:xfrm>
            <a:off x="2036059" y="842352"/>
            <a:ext cx="48872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alibri"/>
              </a:rPr>
              <a:t>УПРАВЛЕНИЕ </a:t>
            </a:r>
            <a:r>
              <a:rPr lang="ru-RU" b="1" dirty="0">
                <a:solidFill>
                  <a:schemeClr val="bg1"/>
                </a:solidFill>
                <a:latin typeface="Calibri"/>
              </a:rPr>
              <a:t>ОБРАЗОВАНИЯ</a:t>
            </a:r>
          </a:p>
          <a:p>
            <a:r>
              <a:rPr lang="ru-RU" b="1" dirty="0">
                <a:solidFill>
                  <a:schemeClr val="bg1"/>
                </a:solidFill>
                <a:latin typeface="Calibri"/>
              </a:rPr>
              <a:t>АДМИНИСТРАЦИИ ГОРОДА ФЕОДОСИИ РЕСПУБЛИКИ КРЫМ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16449" y="5531747"/>
            <a:ext cx="56444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учитель </a:t>
            </a:r>
            <a:r>
              <a:rPr lang="ru-RU" b="1" dirty="0"/>
              <a:t>начальных классов МБОУ Школа №15 </a:t>
            </a:r>
            <a:endParaRPr lang="ru-RU" b="1" dirty="0" smtClean="0"/>
          </a:p>
          <a:p>
            <a:r>
              <a:rPr lang="ru-RU" b="1" dirty="0" smtClean="0"/>
              <a:t>г</a:t>
            </a:r>
            <a:r>
              <a:rPr lang="ru-RU" b="1" dirty="0"/>
              <a:t>. Феодосии Республики </a:t>
            </a:r>
            <a:r>
              <a:rPr lang="ru-RU" b="1" dirty="0" smtClean="0"/>
              <a:t>Крым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0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ru-RU" noProof="0" smtClean="0"/>
              <a:t>10</a:t>
            </a:fld>
            <a:endParaRPr lang="ru-RU" noProof="0" dirty="0"/>
          </a:p>
        </p:txBody>
      </p:sp>
      <p:pic>
        <p:nvPicPr>
          <p:cNvPr id="4" name="ВИДЕО--online-audio-convert.co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7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53056469"/>
              </p:ext>
            </p:extLst>
          </p:nvPr>
        </p:nvGraphicFramePr>
        <p:xfrm>
          <a:off x="2251325" y="145192"/>
          <a:ext cx="9489930" cy="5190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0945091" y="58258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6" descr="http://krsloboda.soligorsk.edu.by/sm.aspx?guid=57243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14" b="7309"/>
          <a:stretch/>
        </p:blipFill>
        <p:spPr bwMode="auto">
          <a:xfrm>
            <a:off x="219692" y="1688267"/>
            <a:ext cx="1789586" cy="210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 2">
            <a:extLst>
              <a:ext uri="{FF2B5EF4-FFF2-40B4-BE49-F238E27FC236}">
                <a16:creationId xmlns:a16="http://schemas.microsoft.com/office/drawing/2014/main" xmlns="" id="{94018E4B-A0D3-6B4E-B245-90AFCE92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rtlCol="0"/>
          <a:lstStyle/>
          <a:p>
            <a:pPr rtl="0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825853"/>
            <a:ext cx="12192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ЛИНИЯ «НАСТАВНИЧЕСТВО: ДЕТСКИЙ САД – ШКОЛА»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55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6" descr="http://ru.stockfresh.com/thumbs/jossdiim/1560451_%D0%B7%D0%B4%D0%B0%D0%BD%D0%B8%D0%B8-%D0%B2%D0%B5%D0%BA%D1%82%D0%BE%D1%80%D0%B0-%D0%B1%D0%B5%D0%BB%D1%8B%D0%B9-%D1%84%D0%BE%D0%BD-%D1%81%D1%82%D0%B5%D0%BD%D1%8B-%D0%BE%D0%BA%D0%BD%D0%B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AutoShape 18" descr="http://ru.stockfresh.com/thumbs/jossdiim/1560451_%D0%B7%D0%B4%D0%B0%D0%BD%D0%B8%D0%B8-%D0%B2%D0%B5%D0%BA%D1%82%D0%BE%D1%80%D0%B0-%D0%B1%D0%B5%D0%BB%D1%8B%D0%B9-%D1%84%D0%BE%D0%BD-%D1%81%D1%82%D0%B5%D0%BD%D1%8B-%D0%BE%D0%BA%D0%BD%D0%B0.jpg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AutoShape 20" descr="http://ru.stockfresh.com/thumbs/jossdiim/1560451_%D0%B7%D0%B4%D0%B0%D0%BD%D0%B8%D0%B8-%D0%B2%D0%B5%D0%BA%D1%82%D0%BE%D1%80%D0%B0-%D0%B1%D0%B5%D0%BB%D1%8B%D0%B9-%D1%84%D0%BE%D0%BD-%D1%81%D1%82%D0%B5%D0%BD%D1%8B-%D0%BE%D0%BA%D0%BD%D0%B0.jpg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" name="AutoShape 22" descr="http://ru.stockfresh.com/thumbs/jossdiim/1560451_%D0%B7%D0%B4%D0%B0%D0%BD%D0%B8%D0%B8-%D0%B2%D0%B5%D0%BA%D1%82%D0%BE%D1%80%D0%B0-%D0%B1%D0%B5%D0%BB%D1%8B%D0%B9-%D1%84%D0%BE%D0%BD-%D1%81%D1%82%D0%B5%D0%BD%D1%8B-%D0%BE%D0%BA%D0%BD%D0%B0.jpg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6642073"/>
              </p:ext>
            </p:extLst>
          </p:nvPr>
        </p:nvGraphicFramePr>
        <p:xfrm>
          <a:off x="4240307" y="465139"/>
          <a:ext cx="8932168" cy="5977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97359" y="1936376"/>
            <a:ext cx="6943347" cy="1613277"/>
          </a:xfrm>
          <a:custGeom>
            <a:avLst/>
            <a:gdLst>
              <a:gd name="connsiteX0" fmla="*/ 0 w 4751294"/>
              <a:gd name="connsiteY0" fmla="*/ 0 h 1569660"/>
              <a:gd name="connsiteX1" fmla="*/ 4751294 w 4751294"/>
              <a:gd name="connsiteY1" fmla="*/ 0 h 1569660"/>
              <a:gd name="connsiteX2" fmla="*/ 4751294 w 4751294"/>
              <a:gd name="connsiteY2" fmla="*/ 1569660 h 1569660"/>
              <a:gd name="connsiteX3" fmla="*/ 0 w 4751294"/>
              <a:gd name="connsiteY3" fmla="*/ 1569660 h 1569660"/>
              <a:gd name="connsiteX4" fmla="*/ 0 w 4751294"/>
              <a:gd name="connsiteY4" fmla="*/ 0 h 1569660"/>
              <a:gd name="connsiteX0" fmla="*/ 0 w 5074023"/>
              <a:gd name="connsiteY0" fmla="*/ 0 h 1569660"/>
              <a:gd name="connsiteX1" fmla="*/ 5074023 w 5074023"/>
              <a:gd name="connsiteY1" fmla="*/ 546847 h 1569660"/>
              <a:gd name="connsiteX2" fmla="*/ 4751294 w 5074023"/>
              <a:gd name="connsiteY2" fmla="*/ 1569660 h 1569660"/>
              <a:gd name="connsiteX3" fmla="*/ 0 w 5074023"/>
              <a:gd name="connsiteY3" fmla="*/ 1569660 h 1569660"/>
              <a:gd name="connsiteX4" fmla="*/ 0 w 5074023"/>
              <a:gd name="connsiteY4" fmla="*/ 0 h 1569660"/>
              <a:gd name="connsiteX0" fmla="*/ 0 w 6167717"/>
              <a:gd name="connsiteY0" fmla="*/ 573741 h 2143401"/>
              <a:gd name="connsiteX1" fmla="*/ 6167717 w 6167717"/>
              <a:gd name="connsiteY1" fmla="*/ 0 h 2143401"/>
              <a:gd name="connsiteX2" fmla="*/ 4751294 w 6167717"/>
              <a:gd name="connsiteY2" fmla="*/ 2143401 h 2143401"/>
              <a:gd name="connsiteX3" fmla="*/ 0 w 6167717"/>
              <a:gd name="connsiteY3" fmla="*/ 2143401 h 2143401"/>
              <a:gd name="connsiteX4" fmla="*/ 0 w 6167717"/>
              <a:gd name="connsiteY4" fmla="*/ 573741 h 214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7717" h="2143401">
                <a:moveTo>
                  <a:pt x="0" y="573741"/>
                </a:moveTo>
                <a:lnTo>
                  <a:pt x="6167717" y="0"/>
                </a:lnTo>
                <a:lnTo>
                  <a:pt x="4751294" y="2143401"/>
                </a:lnTo>
                <a:lnTo>
                  <a:pt x="0" y="2143401"/>
                </a:lnTo>
                <a:lnTo>
                  <a:pt x="0" y="57374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tx2"/>
              </a:solidFill>
            </a:endParaRPr>
          </a:p>
          <a:p>
            <a:r>
              <a:rPr lang="ru-RU" sz="3200" b="1" dirty="0" smtClean="0">
                <a:solidFill>
                  <a:schemeClr val="tx2"/>
                </a:solidFill>
              </a:rPr>
              <a:t> НАПРАВЛЕНИЯ  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         ПРЕЕМСТВЕННОСТИ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4" name="Номер слайда 2">
            <a:extLst>
              <a:ext uri="{FF2B5EF4-FFF2-40B4-BE49-F238E27FC236}">
                <a16:creationId xmlns:a16="http://schemas.microsoft.com/office/drawing/2014/main" xmlns="" id="{94018E4B-A0D3-6B4E-B245-90AFCE92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rtlCol="0"/>
          <a:lstStyle/>
          <a:p>
            <a:pPr rtl="0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0635" y="3719063"/>
            <a:ext cx="4150659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"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старшие воспитатели дошкольных образовательных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учреждений; 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"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учителя начальных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классов; </a:t>
            </a:r>
            <a:endParaRPr lang="ru-RU" sz="1600" b="1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"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молодые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специалисты, которые будут работать в первых классах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Дом">
            <a:extLst>
              <a:ext uri="{FF2B5EF4-FFF2-40B4-BE49-F238E27FC236}">
                <a16:creationId xmlns:a16="http://schemas.microsoft.com/office/drawing/2014/main" xmlns="" id="{9B25FBAB-6696-4071-A181-E7F39B4AA1E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-49618" t="-48742" r="-49618" b="-50243"/>
          <a:stretch/>
        </p:blipFill>
        <p:spPr>
          <a:xfrm>
            <a:off x="5780920" y="3247787"/>
            <a:ext cx="2077904" cy="2077904"/>
          </a:xfrm>
          <a:prstGeom prst="rect">
            <a:avLst/>
          </a:prstGeom>
        </p:spPr>
      </p:pic>
      <p:pic>
        <p:nvPicPr>
          <p:cNvPr id="16" name="Рисунок 15" descr="Книги">
            <a:extLst>
              <a:ext uri="{FF2B5EF4-FFF2-40B4-BE49-F238E27FC236}">
                <a16:creationId xmlns:a16="http://schemas.microsoft.com/office/drawing/2014/main" xmlns="" id="{DC211434-F1B3-4E2F-B008-4EEA0ACB335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l="-71339" t="-71339" r="-71339" b="-71339"/>
          <a:stretch/>
        </p:blipFill>
        <p:spPr>
          <a:xfrm>
            <a:off x="7959634" y="68536"/>
            <a:ext cx="1680753" cy="1680753"/>
          </a:xfrm>
          <a:prstGeom prst="rect">
            <a:avLst/>
          </a:prstGeom>
        </p:spPr>
      </p:pic>
      <p:pic>
        <p:nvPicPr>
          <p:cNvPr id="18" name="Рисунок 17" descr="Карандаш">
            <a:extLst>
              <a:ext uri="{FF2B5EF4-FFF2-40B4-BE49-F238E27FC236}">
                <a16:creationId xmlns:a16="http://schemas.microsoft.com/office/drawing/2014/main" xmlns="" id="{2ABB9B2C-8073-4AE8-9BDD-46925F1DD0E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 l="-68714" t="-68864" r="-68714" b="-68864"/>
          <a:stretch/>
        </p:blipFill>
        <p:spPr>
          <a:xfrm rot="18790281">
            <a:off x="9926393" y="3441494"/>
            <a:ext cx="1690491" cy="16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8935" y="679572"/>
            <a:ext cx="4119155" cy="2011680"/>
          </a:xfrm>
        </p:spPr>
        <p:txBody>
          <a:bodyPr/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«ПЕДАГОГИЧЕСКИЕ КАДРЫ – ВАЖНЕЙШАЯ ЦЕННОСТЬ СОВРЕМЕННОЙ ШКОЛЫ»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ru-RU" noProof="0" smtClean="0"/>
              <a:t>13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4889207" y="5257616"/>
            <a:ext cx="2821333" cy="1225056"/>
          </a:xfrm>
        </p:spPr>
        <p:txBody>
          <a:bodyPr/>
          <a:lstStyle/>
          <a:p>
            <a:r>
              <a:rPr lang="ru-RU" sz="2000" b="1" dirty="0" smtClean="0"/>
              <a:t>Урок </a:t>
            </a:r>
            <a:r>
              <a:rPr lang="ru-RU" sz="2000" b="1" dirty="0"/>
              <a:t>истории </a:t>
            </a:r>
            <a:r>
              <a:rPr lang="ru-RU" sz="2000" b="1" dirty="0" smtClean="0"/>
              <a:t>  МБОУ </a:t>
            </a:r>
            <a:r>
              <a:rPr lang="ru-RU" sz="2000" b="1" dirty="0"/>
              <a:t>Гимназия № 5 </a:t>
            </a:r>
            <a:r>
              <a:rPr lang="ru-RU" sz="2000" b="1" dirty="0" smtClean="0"/>
              <a:t> </a:t>
            </a:r>
            <a:r>
              <a:rPr lang="ru-RU" sz="2000" dirty="0" smtClean="0"/>
              <a:t>Стефанов </a:t>
            </a:r>
            <a:r>
              <a:rPr lang="ru-RU" sz="2000" dirty="0"/>
              <a:t>В.Ю.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>
          <a:xfrm>
            <a:off x="9724116" y="1901275"/>
            <a:ext cx="2095046" cy="1225056"/>
          </a:xfrm>
        </p:spPr>
        <p:txBody>
          <a:bodyPr/>
          <a:lstStyle/>
          <a:p>
            <a:r>
              <a:rPr lang="ru-RU" sz="1600" b="1" dirty="0" smtClean="0"/>
              <a:t>Занятие кружка «Экология» </a:t>
            </a:r>
          </a:p>
          <a:p>
            <a:r>
              <a:rPr lang="ru-RU" sz="1600" b="1" dirty="0" smtClean="0"/>
              <a:t>ЦДО </a:t>
            </a:r>
            <a:r>
              <a:rPr lang="ru-RU" sz="1600" b="1" dirty="0"/>
              <a:t>«Интеллект» </a:t>
            </a:r>
            <a:r>
              <a:rPr lang="ru-RU" sz="1600" dirty="0" err="1" smtClean="0"/>
              <a:t>Диордиенко</a:t>
            </a:r>
            <a:r>
              <a:rPr lang="ru-RU" sz="1600" dirty="0" smtClean="0"/>
              <a:t> </a:t>
            </a:r>
            <a:r>
              <a:rPr lang="ru-RU" sz="1600" dirty="0"/>
              <a:t>Е.В.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>
          <a:xfrm>
            <a:off x="5072249" y="368465"/>
            <a:ext cx="2873584" cy="1222144"/>
          </a:xfrm>
        </p:spPr>
        <p:txBody>
          <a:bodyPr/>
          <a:lstStyle/>
          <a:p>
            <a:r>
              <a:rPr lang="ru-RU" sz="2000" b="1" dirty="0" smtClean="0"/>
              <a:t>Урок родного языка МБОУ </a:t>
            </a:r>
            <a:r>
              <a:rPr lang="ru-RU" sz="2000" b="1" dirty="0"/>
              <a:t>школа № 20 </a:t>
            </a:r>
            <a:r>
              <a:rPr lang="ru-RU" sz="2000" dirty="0"/>
              <a:t>Шустова Н.Н.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20"/>
          </p:nvPr>
        </p:nvSpPr>
        <p:spPr>
          <a:xfrm>
            <a:off x="9583208" y="3799109"/>
            <a:ext cx="2655050" cy="1372233"/>
          </a:xfrm>
        </p:spPr>
        <p:txBody>
          <a:bodyPr/>
          <a:lstStyle/>
          <a:p>
            <a:r>
              <a:rPr lang="ru-RU" sz="1600" b="1" dirty="0" smtClean="0"/>
              <a:t>Занятие «Финансовая грамотность» </a:t>
            </a:r>
          </a:p>
          <a:p>
            <a:r>
              <a:rPr lang="ru-RU" sz="1600" b="1" dirty="0" smtClean="0"/>
              <a:t>МБДОУ </a:t>
            </a:r>
            <a:r>
              <a:rPr lang="ru-RU" sz="1600" b="1" dirty="0"/>
              <a:t>«Детский сад № 36 «Искорка» </a:t>
            </a:r>
            <a:r>
              <a:rPr lang="ru-RU" sz="1600" dirty="0" err="1"/>
              <a:t>Маселко</a:t>
            </a:r>
            <a:r>
              <a:rPr lang="ru-RU" sz="1600" dirty="0"/>
              <a:t> О.В</a:t>
            </a:r>
            <a:r>
              <a:rPr lang="ru-RU" sz="2000" dirty="0"/>
              <a:t>.</a:t>
            </a:r>
          </a:p>
        </p:txBody>
      </p:sp>
      <p:pic>
        <p:nvPicPr>
          <p:cNvPr id="18" name="Рисунок 17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49" y="3588147"/>
            <a:ext cx="1821324" cy="170094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2" name="TextBox 11"/>
          <p:cNvSpPr txBox="1"/>
          <p:nvPr/>
        </p:nvSpPr>
        <p:spPr>
          <a:xfrm>
            <a:off x="695701" y="5180559"/>
            <a:ext cx="4206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Показательные выступления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педагогов-наставников в конкурсной программе «Классная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тема»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1" r="14175"/>
          <a:stretch/>
        </p:blipFill>
        <p:spPr>
          <a:xfrm>
            <a:off x="791683" y="2803008"/>
            <a:ext cx="3728065" cy="24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ый треугольник 18">
            <a:extLst>
              <a:ext uri="{FF2B5EF4-FFF2-40B4-BE49-F238E27FC236}">
                <a16:creationId xmlns:a16="http://schemas.microsoft.com/office/drawing/2014/main" xmlns="" id="{A1B7BEDD-D3CB-1154-082C-849B03DF878C}"/>
              </a:ext>
            </a:extLst>
          </p:cNvPr>
          <p:cNvSpPr/>
          <p:nvPr/>
        </p:nvSpPr>
        <p:spPr>
          <a:xfrm rot="16200000">
            <a:off x="9544618" y="4210617"/>
            <a:ext cx="2192174" cy="3102591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0436366" y="6196222"/>
            <a:ext cx="152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r>
              <a:rPr lang="ru-RU" b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.02.2023)</a:t>
            </a:r>
            <a:endParaRPr lang="ru-RU" b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Рисунок 20"/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249" y="1524000"/>
            <a:ext cx="1821324" cy="17479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2" name="Рисунок 21"/>
          <p:cNvPicPr>
            <a:picLocks noGrp="1" noChangeAspect="1"/>
          </p:cNvPicPr>
          <p:nvPr>
            <p:ph type="pic" sz="quarter"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49" y="1590609"/>
            <a:ext cx="1821324" cy="179244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3" name="Рисунок 22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249" y="3588147"/>
            <a:ext cx="1821324" cy="174806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313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867572" y="2482249"/>
            <a:ext cx="7449114" cy="2677648"/>
          </a:xfrm>
        </p:spPr>
        <p:txBody>
          <a:bodyPr/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НАСТАВНИК –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СЕКРЕТНОЕ «ОРУЖИЕ» САМЫХ УСПЕШНЫХ ЛЮДЕЙ ПЛАНЕТЫ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ru-RU" noProof="0" smtClean="0"/>
              <a:t>14</a:t>
            </a:fld>
            <a:endParaRPr lang="ru-RU" noProof="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888568" y="5409568"/>
            <a:ext cx="7510074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НАСТАВНИЧЕСТВО СПОСОБСТВУЕТ: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" t="65656" r="71365" b="8754"/>
          <a:stretch/>
        </p:blipFill>
        <p:spPr>
          <a:xfrm>
            <a:off x="8398642" y="713749"/>
            <a:ext cx="1462343" cy="17061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0" t="42155" r="11764" b="34238"/>
          <a:stretch/>
        </p:blipFill>
        <p:spPr>
          <a:xfrm>
            <a:off x="8496205" y="3852201"/>
            <a:ext cx="1464311" cy="21421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9" t="42155" r="32025" b="38241"/>
          <a:stretch/>
        </p:blipFill>
        <p:spPr>
          <a:xfrm>
            <a:off x="1154956" y="676451"/>
            <a:ext cx="1336961" cy="17253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6" t="51704" r="53203" b="36932"/>
          <a:stretch/>
        </p:blipFill>
        <p:spPr>
          <a:xfrm>
            <a:off x="10056776" y="2606977"/>
            <a:ext cx="1397114" cy="110544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20139" r="71953" b="57846"/>
          <a:stretch/>
        </p:blipFill>
        <p:spPr>
          <a:xfrm>
            <a:off x="2624335" y="685409"/>
            <a:ext cx="1336962" cy="17344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t="65859" r="51833" b="5455"/>
          <a:stretch/>
        </p:blipFill>
        <p:spPr>
          <a:xfrm>
            <a:off x="5549836" y="704710"/>
            <a:ext cx="1260267" cy="17151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75" t="66767" r="11848" b="11549"/>
          <a:stretch/>
        </p:blipFill>
        <p:spPr>
          <a:xfrm>
            <a:off x="4093715" y="694447"/>
            <a:ext cx="1323703" cy="17163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8" t="67003" r="32228" b="7273"/>
          <a:stretch/>
        </p:blipFill>
        <p:spPr>
          <a:xfrm>
            <a:off x="6968441" y="713749"/>
            <a:ext cx="1274167" cy="170613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2" t="42155" r="73087" b="35072"/>
          <a:stretch/>
        </p:blipFill>
        <p:spPr>
          <a:xfrm>
            <a:off x="10086324" y="3852201"/>
            <a:ext cx="1367566" cy="214214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6" t="42155" r="53203" b="47455"/>
          <a:stretch/>
        </p:blipFill>
        <p:spPr>
          <a:xfrm>
            <a:off x="8496205" y="2606976"/>
            <a:ext cx="1560571" cy="110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8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35726" y="715377"/>
            <a:ext cx="5573485" cy="5120639"/>
          </a:xfrm>
        </p:spPr>
        <p:txBody>
          <a:bodyPr>
            <a:normAutofit/>
          </a:bodyPr>
          <a:lstStyle/>
          <a:p>
            <a:r>
              <a:rPr lang="ru-RU" sz="2800" b="1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«…Как бы человек успешно не закончил педагогический вуз, как бы он не был талантлив, он, если не будет учиться на опыте, </a:t>
            </a:r>
            <a:r>
              <a:rPr lang="ru-RU" sz="2800" b="1" cap="none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никогда </a:t>
            </a:r>
            <a:r>
              <a:rPr lang="ru-RU" sz="2800" b="1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 будет хорошим педагогом</a:t>
            </a:r>
            <a:r>
              <a:rPr lang="ru-RU" sz="2800" b="1" cap="none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»</a:t>
            </a:r>
          </a:p>
          <a:p>
            <a:endParaRPr lang="ru-RU" sz="2800" b="1" cap="none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/>
            <a:r>
              <a:rPr lang="ru-RU" sz="2800" b="1" cap="none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А. С</a:t>
            </a:r>
            <a:r>
              <a:rPr lang="ru-RU" sz="2800" b="1" cap="none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Макаренко</a:t>
            </a:r>
            <a:endParaRPr lang="ru-RU" sz="2800" b="1" cap="none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ru-RU" noProof="0" smtClean="0"/>
              <a:t>2</a:t>
            </a:fld>
            <a:endParaRPr lang="ru-RU" noProof="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324" y="1063416"/>
            <a:ext cx="5317487" cy="531748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4493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6" t="9873" r="13631"/>
          <a:stretch/>
        </p:blipFill>
        <p:spPr>
          <a:xfrm>
            <a:off x="7680959" y="2300517"/>
            <a:ext cx="3735978" cy="4557483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/>
              <a:t>Наставничество</a:t>
            </a:r>
            <a:endParaRPr lang="ru-RU" sz="6000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542988" y="2251342"/>
            <a:ext cx="4651241" cy="9406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АДАПТАЦИЯ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115331" y="3174446"/>
            <a:ext cx="4651241" cy="9406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ПОДДЕРЖКА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687674" y="4097550"/>
            <a:ext cx="4651241" cy="9406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ОБУЧЕНИЕ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260017" y="5003105"/>
            <a:ext cx="4651241" cy="9055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РАЗВИТИЕ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759752" y="5812117"/>
            <a:ext cx="4921207" cy="984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СТАНОВЛЕНИЕ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 rtl="0"/>
            <a:r>
              <a:rPr lang="ru-RU" noProof="0" dirty="0" smtClean="0"/>
              <a:t>3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9692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052" y="2325190"/>
            <a:ext cx="11678194" cy="4532810"/>
          </a:xfrm>
        </p:spPr>
        <p:txBody>
          <a:bodyPr>
            <a:normAutofit fontScale="47500" lnSpcReduction="20000"/>
          </a:bodyPr>
          <a:lstStyle/>
          <a:p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Приказы управления образования Администрации города Феодосии Республики Крым:</a:t>
            </a:r>
          </a:p>
          <a:p>
            <a:pPr marL="0" indent="0">
              <a:buNone/>
            </a:pPr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19.08.2022 №360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«О работе по непрерывному повышению профессионального уровня педагогических и руководящих работников в 2022/2023 учебном году»</a:t>
            </a:r>
          </a:p>
          <a:p>
            <a:pPr marL="0" indent="0">
              <a:buNone/>
            </a:pP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от 08.12.2022   № 500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«О внедрении системы наставничества педагогических работников в образовательных организациях»: </a:t>
            </a:r>
          </a:p>
          <a:p>
            <a:pPr lvl="0" indent="360000">
              <a:buFont typeface="Wingdings" panose="05000000000000000000" pitchFamily="2" charset="2"/>
              <a:buChar char="ü"/>
            </a:pP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Положение о системе наставничества педагогических работников </a:t>
            </a:r>
          </a:p>
          <a:p>
            <a:pPr lvl="0" indent="360000">
              <a:buFont typeface="Wingdings" panose="05000000000000000000" pitchFamily="2" charset="2"/>
              <a:buChar char="ü"/>
            </a:pP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Дорожная карта (план мероприятий) по реализации системы наставничества педагогических работников </a:t>
            </a:r>
          </a:p>
          <a:p>
            <a:pPr lvl="0" indent="360000">
              <a:buFont typeface="Wingdings" panose="05000000000000000000" pitchFamily="2" charset="2"/>
              <a:buChar char="ü"/>
            </a:pP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Опорная школа по внедрению системы наставничества педагогических работников в образовательных организациях - МБУ «Школа №7 г. Феодосии Республики Крым»</a:t>
            </a:r>
          </a:p>
          <a:p>
            <a:pPr marL="0" indent="0">
              <a:buNone/>
            </a:pP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от 21.12.2022 № 550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«Об организации работы «Школы молодого педагога» муниципальной системы образования г. Феодосии: </a:t>
            </a:r>
          </a:p>
          <a:p>
            <a:pPr lvl="0" indent="360000">
              <a:buFont typeface="Wingdings" panose="05000000000000000000" pitchFamily="2" charset="2"/>
              <a:buChar char="ü"/>
            </a:pP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Положение о «Школе молодых педагогов» муниципальной системы образования г. Феодосии</a:t>
            </a:r>
          </a:p>
          <a:p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 </a:t>
            </a: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Администрации города Феодосии Республики Крым </a:t>
            </a:r>
            <a:endParaRPr lang="ru-RU" sz="2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  </a:t>
            </a: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13.10.2022  №  3215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«Об утверждении Порядка предоставления  мер социальной поддержки педагогическим  работникам категорий: педагоги-наставники,   молодые специалисты муниципальных   общеобразовательных и дошкольных  образовательных учреждений   муниципального образования городской  округ Феодосия Республики Крым»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ru-RU" noProof="0" smtClean="0"/>
              <a:t>4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62186" y="714406"/>
            <a:ext cx="48872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alibri"/>
              </a:rPr>
              <a:t>УПРАВЛЕНИЕ </a:t>
            </a:r>
            <a:r>
              <a:rPr lang="ru-RU" b="1" dirty="0">
                <a:solidFill>
                  <a:schemeClr val="bg1"/>
                </a:solidFill>
                <a:latin typeface="Calibri"/>
              </a:rPr>
              <a:t>ОБРАЗОВАНИЯ</a:t>
            </a:r>
          </a:p>
          <a:p>
            <a:r>
              <a:rPr lang="ru-RU" b="1" dirty="0">
                <a:solidFill>
                  <a:schemeClr val="bg1"/>
                </a:solidFill>
                <a:latin typeface="Calibri"/>
              </a:rPr>
              <a:t>АДМИНИСТРАЦИИ ГОРОДА ФЕОДОСИИ РЕСПУБЛИКИ КРЫМ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0" y="585218"/>
            <a:ext cx="1236616" cy="123661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252E989F-747B-4007-9C7A-A35E8B662A7B}"/>
              </a:ext>
            </a:extLst>
          </p:cNvPr>
          <p:cNvSpPr txBox="1">
            <a:spLocks/>
          </p:cNvSpPr>
          <p:nvPr/>
        </p:nvSpPr>
        <p:spPr>
          <a:xfrm>
            <a:off x="4505813" y="6127208"/>
            <a:ext cx="7280955" cy="47388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solidFill>
                  <a:schemeClr val="tx2"/>
                </a:solidFill>
              </a:rPr>
              <a:t>НОРМАТИВНО-ПРАВОВАЯ </a:t>
            </a:r>
            <a:r>
              <a:rPr lang="ru-RU" b="1" dirty="0" smtClean="0">
                <a:solidFill>
                  <a:schemeClr val="tx2"/>
                </a:solidFill>
              </a:rPr>
              <a:t>БАЗА (муниципальный уровень)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7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84"/>
          <a:stretch/>
        </p:blipFill>
        <p:spPr>
          <a:xfrm>
            <a:off x="5067942" y="185060"/>
            <a:ext cx="4876800" cy="193910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67BB6A-049C-45E8-AC09-2F0B9BB2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428" y="1523242"/>
            <a:ext cx="4302034" cy="1753887"/>
          </a:xfrm>
        </p:spPr>
        <p:txBody>
          <a:bodyPr rtlCol="0"/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/>
              <a:t>формулировать и устанавливать цели индивидуального развития и карьерного роста</a:t>
            </a:r>
            <a:r>
              <a:rPr lang="ru-RU" dirty="0" smtClean="0"/>
              <a:t>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	</a:t>
            </a:r>
          </a:p>
        </p:txBody>
      </p:sp>
      <p:pic>
        <p:nvPicPr>
          <p:cNvPr id="12" name="Рисунок 11" descr="Открытая книга">
            <a:extLst>
              <a:ext uri="{FF2B5EF4-FFF2-40B4-BE49-F238E27FC236}">
                <a16:creationId xmlns:a16="http://schemas.microsoft.com/office/drawing/2014/main" xmlns="" id="{F789BF61-D242-4C97-BB4D-41ABE8AA48E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54143" y="2400186"/>
            <a:ext cx="929952" cy="92995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54F589A-CEC8-4207-8D7B-43220A840A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88687" y="1422696"/>
            <a:ext cx="4603313" cy="701473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rtl="0"/>
            <a:r>
              <a:rPr lang="ru-RU" sz="2000" dirty="0" smtClean="0">
                <a:latin typeface="Arial Black" panose="020B0A04020102020204" pitchFamily="34" charset="0"/>
              </a:rPr>
              <a:t>«Школа молодых педагогов»              (учителя начальной школы)</a:t>
            </a:r>
            <a:endParaRPr lang="ru-RU" sz="2000" dirty="0">
              <a:latin typeface="Arial Black" panose="020B0A04020102020204" pitchFamily="34" charset="0"/>
            </a:endParaRPr>
          </a:p>
          <a:p>
            <a:pPr rtl="0"/>
            <a:endParaRPr lang="ru-RU" dirty="0"/>
          </a:p>
        </p:txBody>
      </p:sp>
      <p:pic>
        <p:nvPicPr>
          <p:cNvPr id="14" name="Рисунок 13" descr="Карандаш">
            <a:extLst>
              <a:ext uri="{FF2B5EF4-FFF2-40B4-BE49-F238E27FC236}">
                <a16:creationId xmlns:a16="http://schemas.microsoft.com/office/drawing/2014/main" xmlns="" id="{19E134B0-C7E0-44A0-BADA-93C2019D09FB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/>
      </p:pic>
      <p:sp>
        <p:nvSpPr>
          <p:cNvPr id="6" name="Текст 5">
            <a:extLst>
              <a:ext uri="{FF2B5EF4-FFF2-40B4-BE49-F238E27FC236}">
                <a16:creationId xmlns:a16="http://schemas.microsoft.com/office/drawing/2014/main" xmlns="" id="{71EA63EB-C2C5-4671-AE38-4464037BE2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96865" y="4060396"/>
            <a:ext cx="3160988" cy="1503455"/>
          </a:xfrm>
        </p:spPr>
        <p:txBody>
          <a:bodyPr rtlCol="0"/>
          <a:lstStyle/>
          <a:p>
            <a:pPr rtl="0"/>
            <a:r>
              <a:rPr lang="ru-RU" sz="2000" b="1" dirty="0" smtClean="0">
                <a:latin typeface="Arial Black" panose="020B0A04020102020204" pitchFamily="34" charset="0"/>
              </a:rPr>
              <a:t>«Школа молодых воспитателей»   (дошкольные образовательные учреждения)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3" name="Номер слайда 2">
            <a:extLst>
              <a:ext uri="{FF2B5EF4-FFF2-40B4-BE49-F238E27FC236}">
                <a16:creationId xmlns:a16="http://schemas.microsoft.com/office/drawing/2014/main" xmlns="" id="{1EC2495D-630A-AF42-97CB-9B1D63727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smtClean="0"/>
              <a:pPr rtl="0"/>
              <a:t>5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52E989F-747B-4007-9C7A-A35E8B662A7B}"/>
              </a:ext>
            </a:extLst>
          </p:cNvPr>
          <p:cNvSpPr txBox="1">
            <a:spLocks/>
          </p:cNvSpPr>
          <p:nvPr/>
        </p:nvSpPr>
        <p:spPr>
          <a:xfrm>
            <a:off x="5163410" y="5745309"/>
            <a:ext cx="6418217" cy="47388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800" b="1" dirty="0" smtClean="0">
                <a:solidFill>
                  <a:schemeClr val="tx2"/>
                </a:solidFill>
              </a:rPr>
              <a:t>Практическая направленность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136" y="663306"/>
            <a:ext cx="4136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Взаимодействие помогает: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B367BB6A-049C-45E8-AC09-2F0B9BB2F304}"/>
              </a:ext>
            </a:extLst>
          </p:cNvPr>
          <p:cNvSpPr txBox="1">
            <a:spLocks/>
          </p:cNvSpPr>
          <p:nvPr/>
        </p:nvSpPr>
        <p:spPr bwMode="gray">
          <a:xfrm>
            <a:off x="497428" y="4166063"/>
            <a:ext cx="4302034" cy="17538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300" b="0" i="0" kern="1200" cap="none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/>
              <a:t>обменяться </a:t>
            </a:r>
            <a:r>
              <a:rPr lang="ru-RU" dirty="0"/>
              <a:t>мнениями и личным опытом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наладить отношения «наставник — подопечный» («равный — равному»).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7"/>
          <a:stretch/>
        </p:blipFill>
        <p:spPr>
          <a:xfrm>
            <a:off x="8257853" y="3606155"/>
            <a:ext cx="3315838" cy="196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6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Открытая книга">
            <a:extLst>
              <a:ext uri="{FF2B5EF4-FFF2-40B4-BE49-F238E27FC236}">
                <a16:creationId xmlns:a16="http://schemas.microsoft.com/office/drawing/2014/main" xmlns="" id="{88238207-50D4-41D4-A729-30B439AC842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973279" y="1887516"/>
            <a:ext cx="442593" cy="442593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02B5742-D468-45B7-9156-641CD4D80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92912" y="1741714"/>
            <a:ext cx="4693693" cy="727098"/>
          </a:xfrm>
        </p:spPr>
        <p:txBody>
          <a:bodyPr rtlCol="0">
            <a:normAutofit fontScale="92500" lnSpcReduction="10000"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Инструктаж</a:t>
            </a:r>
            <a:r>
              <a:rPr lang="ru-RU" sz="2000" dirty="0"/>
              <a:t> «Тайм-менеджмент в работе педагога»</a:t>
            </a:r>
            <a:endParaRPr lang="ru-RU" dirty="0"/>
          </a:p>
        </p:txBody>
      </p:sp>
      <p:pic>
        <p:nvPicPr>
          <p:cNvPr id="34" name="Рисунок 33" descr="Карандаш">
            <a:extLst>
              <a:ext uri="{FF2B5EF4-FFF2-40B4-BE49-F238E27FC236}">
                <a16:creationId xmlns:a16="http://schemas.microsoft.com/office/drawing/2014/main" xmlns="" id="{3A3178EB-E188-4B9F-9865-1C058BC971A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973279" y="2699860"/>
            <a:ext cx="442593" cy="44259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88D3AC9-532C-45CE-A886-41FE54A32E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92913" y="2561156"/>
            <a:ext cx="4772070" cy="720000"/>
          </a:xfrm>
        </p:spPr>
        <p:txBody>
          <a:bodyPr rtlCol="0">
            <a:normAutofit fontScale="92500" lnSpcReduction="10000"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Тренинг</a:t>
            </a:r>
            <a:r>
              <a:rPr lang="ru-RU" sz="2000" dirty="0"/>
              <a:t> «Оценка готовности к педагогической деятельности»</a:t>
            </a:r>
            <a:endParaRPr lang="ru-RU" dirty="0"/>
          </a:p>
        </p:txBody>
      </p:sp>
      <p:pic>
        <p:nvPicPr>
          <p:cNvPr id="36" name="Рисунок 35" descr="Ручка">
            <a:extLst>
              <a:ext uri="{FF2B5EF4-FFF2-40B4-BE49-F238E27FC236}">
                <a16:creationId xmlns:a16="http://schemas.microsoft.com/office/drawing/2014/main" xmlns="" id="{21A379A7-E90A-4466-BAB4-13E7280FC04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973279" y="3717269"/>
            <a:ext cx="442593" cy="442593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B033E00-5119-4205-BD29-9D1A753BE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92913" y="3373500"/>
            <a:ext cx="4841738" cy="1130132"/>
          </a:xfrm>
        </p:spPr>
        <p:txBody>
          <a:bodyPr rtlCol="0">
            <a:norm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зарисовки </a:t>
            </a:r>
            <a:r>
              <a:rPr lang="ru-RU" sz="2000" dirty="0"/>
              <a:t>«Наставничество – путь к профессиональному успеху»</a:t>
            </a:r>
            <a:endParaRPr lang="ru-RU" dirty="0"/>
          </a:p>
        </p:txBody>
      </p:sp>
      <p:pic>
        <p:nvPicPr>
          <p:cNvPr id="38" name="Рисунок 37" descr="Маркер ">
            <a:extLst>
              <a:ext uri="{FF2B5EF4-FFF2-40B4-BE49-F238E27FC236}">
                <a16:creationId xmlns:a16="http://schemas.microsoft.com/office/drawing/2014/main" xmlns="" id="{1CBCB90A-70A5-49AD-821D-C108E3441E0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005445" y="4709615"/>
            <a:ext cx="442593" cy="442593"/>
          </a:xfrm>
        </p:spPr>
      </p:pic>
      <p:sp>
        <p:nvSpPr>
          <p:cNvPr id="6" name="Текст 5">
            <a:extLst>
              <a:ext uri="{FF2B5EF4-FFF2-40B4-BE49-F238E27FC236}">
                <a16:creationId xmlns:a16="http://schemas.microsoft.com/office/drawing/2014/main" xmlns="" id="{0C0A6450-4901-4648-A1D8-F9E19429FA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92912" y="4570912"/>
            <a:ext cx="4841738" cy="720000"/>
          </a:xfrm>
        </p:spPr>
        <p:txBody>
          <a:bodyPr rtlCol="0">
            <a:normAutofit lnSpcReduction="10000"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Панорама открытых уроков </a:t>
            </a:r>
            <a:r>
              <a:rPr lang="ru-RU" sz="2000" dirty="0"/>
              <a:t>«Секреты успеха»</a:t>
            </a:r>
            <a:endParaRPr lang="ru-RU" dirty="0"/>
          </a:p>
        </p:txBody>
      </p:sp>
      <p:pic>
        <p:nvPicPr>
          <p:cNvPr id="40" name="Рисунок 39" descr="Книги">
            <a:extLst>
              <a:ext uri="{FF2B5EF4-FFF2-40B4-BE49-F238E27FC236}">
                <a16:creationId xmlns:a16="http://schemas.microsoft.com/office/drawing/2014/main" xmlns="" id="{21506F1E-3CF6-4B0C-AE4F-832BC6EA1314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6034239" y="5496895"/>
            <a:ext cx="442593" cy="442593"/>
          </a:xfr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246A07C8-F3A3-4A79-ADA4-D3DF410E68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92912" y="5358192"/>
            <a:ext cx="4841738" cy="720000"/>
          </a:xfrm>
        </p:spPr>
        <p:txBody>
          <a:bodyPr rtlCol="0">
            <a:normAutofit lnSpcReduction="10000"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встречи </a:t>
            </a:r>
            <a:r>
              <a:rPr lang="ru-RU" sz="2000" dirty="0"/>
              <a:t>«</a:t>
            </a:r>
            <a:r>
              <a:rPr lang="ru-RU" sz="2000" dirty="0" smtClean="0"/>
              <a:t>Траектория </a:t>
            </a:r>
            <a:r>
              <a:rPr lang="ru-RU" sz="2000" dirty="0"/>
              <a:t>роста»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B48CA6F-C72D-F944-B10D-0504BB66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smtClean="0"/>
              <a:t>6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9446" y="936065"/>
            <a:ext cx="7253909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/>
                </a:solidFill>
              </a:rPr>
              <a:t>ФОРМЫ РАБОТЫ С </a:t>
            </a:r>
            <a:r>
              <a:rPr lang="ru-RU" sz="2400" b="1" dirty="0" smtClean="0">
                <a:solidFill>
                  <a:schemeClr val="tx2"/>
                </a:solidFill>
              </a:rPr>
              <a:t>МОЛОДЫМИ </a:t>
            </a:r>
            <a:r>
              <a:rPr lang="ru-RU" sz="2400" b="1" dirty="0" smtClean="0">
                <a:solidFill>
                  <a:schemeClr val="tx2"/>
                </a:solidFill>
              </a:rPr>
              <a:t>ПЕДАГОГАМИ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46" y="1694363"/>
            <a:ext cx="3596278" cy="2022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/>
          </p:cNvPicPr>
          <p:nvPr/>
        </p:nvPicPr>
        <p:blipFill rotWithShape="1">
          <a:blip r:embed="rId14"/>
          <a:srcRect t="8346" r="14963"/>
          <a:stretch/>
        </p:blipFill>
        <p:spPr>
          <a:xfrm>
            <a:off x="885168" y="4013902"/>
            <a:ext cx="3608456" cy="2192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487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 2">
            <a:extLst>
              <a:ext uri="{FF2B5EF4-FFF2-40B4-BE49-F238E27FC236}">
                <a16:creationId xmlns:a16="http://schemas.microsoft.com/office/drawing/2014/main" xmlns="" id="{94018E4B-A0D3-6B4E-B245-90AFCE92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ru-RU" smtClean="0"/>
              <a:t>7</a:t>
            </a:fld>
            <a:endParaRPr lang="ru-RU" dirty="0"/>
          </a:p>
        </p:txBody>
      </p:sp>
      <p:graphicFrame>
        <p:nvGraphicFramePr>
          <p:cNvPr id="5" name="Объект 2" descr="3 нумерованных маркера в ряд&#10;">
            <a:extLst>
              <a:ext uri="{FF2B5EF4-FFF2-40B4-BE49-F238E27FC236}">
                <a16:creationId xmlns:a16="http://schemas.microsoft.com/office/drawing/2014/main" xmlns="" id="{98A38006-F5DD-4447-B2BD-295B48BD10E7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26872938"/>
              </p:ext>
            </p:extLst>
          </p:nvPr>
        </p:nvGraphicFramePr>
        <p:xfrm>
          <a:off x="5254356" y="679572"/>
          <a:ext cx="6696075" cy="5971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3052163"/>
            <a:ext cx="4902926" cy="830997"/>
          </a:xfrm>
          <a:custGeom>
            <a:avLst/>
            <a:gdLst>
              <a:gd name="connsiteX0" fmla="*/ 0 w 3814354"/>
              <a:gd name="connsiteY0" fmla="*/ 0 h 830997"/>
              <a:gd name="connsiteX1" fmla="*/ 3814354 w 3814354"/>
              <a:gd name="connsiteY1" fmla="*/ 0 h 830997"/>
              <a:gd name="connsiteX2" fmla="*/ 3814354 w 3814354"/>
              <a:gd name="connsiteY2" fmla="*/ 830997 h 830997"/>
              <a:gd name="connsiteX3" fmla="*/ 0 w 3814354"/>
              <a:gd name="connsiteY3" fmla="*/ 830997 h 830997"/>
              <a:gd name="connsiteX4" fmla="*/ 0 w 3814354"/>
              <a:gd name="connsiteY4" fmla="*/ 0 h 830997"/>
              <a:gd name="connsiteX0" fmla="*/ 0 w 4362994"/>
              <a:gd name="connsiteY0" fmla="*/ 0 h 883248"/>
              <a:gd name="connsiteX1" fmla="*/ 3814354 w 4362994"/>
              <a:gd name="connsiteY1" fmla="*/ 0 h 883248"/>
              <a:gd name="connsiteX2" fmla="*/ 4362994 w 4362994"/>
              <a:gd name="connsiteY2" fmla="*/ 883248 h 883248"/>
              <a:gd name="connsiteX3" fmla="*/ 0 w 4362994"/>
              <a:gd name="connsiteY3" fmla="*/ 830997 h 883248"/>
              <a:gd name="connsiteX4" fmla="*/ 0 w 4362994"/>
              <a:gd name="connsiteY4" fmla="*/ 0 h 88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883248">
                <a:moveTo>
                  <a:pt x="0" y="0"/>
                </a:moveTo>
                <a:lnTo>
                  <a:pt x="3814354" y="0"/>
                </a:lnTo>
                <a:lnTo>
                  <a:pt x="4362994" y="883248"/>
                </a:lnTo>
                <a:lnTo>
                  <a:pt x="0" y="8309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       «Траектория роста»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 педагогические встречи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-1"/>
            <a:ext cx="5451953" cy="3056709"/>
          </a:xfrm>
          <a:prstGeom prst="rect">
            <a:avLst/>
          </a:prstGeom>
        </p:spPr>
      </p:pic>
      <p:sp>
        <p:nvSpPr>
          <p:cNvPr id="2" name="Блок-схема: ручной ввод 1"/>
          <p:cNvSpPr/>
          <p:nvPr/>
        </p:nvSpPr>
        <p:spPr>
          <a:xfrm>
            <a:off x="-2" y="3842404"/>
            <a:ext cx="4841967" cy="30155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36 w 10000"/>
              <a:gd name="connsiteY0" fmla="*/ 0 h 10137"/>
              <a:gd name="connsiteX1" fmla="*/ 10000 w 10000"/>
              <a:gd name="connsiteY1" fmla="*/ 137 h 10137"/>
              <a:gd name="connsiteX2" fmla="*/ 10000 w 10000"/>
              <a:gd name="connsiteY2" fmla="*/ 10137 h 10137"/>
              <a:gd name="connsiteX3" fmla="*/ 0 w 10000"/>
              <a:gd name="connsiteY3" fmla="*/ 10137 h 10137"/>
              <a:gd name="connsiteX4" fmla="*/ 36 w 10000"/>
              <a:gd name="connsiteY4" fmla="*/ 0 h 10137"/>
              <a:gd name="connsiteX0" fmla="*/ 36 w 10000"/>
              <a:gd name="connsiteY0" fmla="*/ 0 h 10137"/>
              <a:gd name="connsiteX1" fmla="*/ 10000 w 10000"/>
              <a:gd name="connsiteY1" fmla="*/ 137 h 10137"/>
              <a:gd name="connsiteX2" fmla="*/ 7824 w 10000"/>
              <a:gd name="connsiteY2" fmla="*/ 10078 h 10137"/>
              <a:gd name="connsiteX3" fmla="*/ 0 w 10000"/>
              <a:gd name="connsiteY3" fmla="*/ 10137 h 10137"/>
              <a:gd name="connsiteX4" fmla="*/ 36 w 10000"/>
              <a:gd name="connsiteY4" fmla="*/ 0 h 1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137">
                <a:moveTo>
                  <a:pt x="36" y="0"/>
                </a:moveTo>
                <a:lnTo>
                  <a:pt x="10000" y="137"/>
                </a:lnTo>
                <a:lnTo>
                  <a:pt x="7824" y="10078"/>
                </a:lnTo>
                <a:lnTo>
                  <a:pt x="0" y="10137"/>
                </a:lnTo>
                <a:lnTo>
                  <a:pt x="36" y="0"/>
                </a:ln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xmlns="" id="{A1B7BEDD-D3CB-1154-082C-849B03DF878C}"/>
              </a:ext>
            </a:extLst>
          </p:cNvPr>
          <p:cNvSpPr/>
          <p:nvPr/>
        </p:nvSpPr>
        <p:spPr>
          <a:xfrm rot="16200000">
            <a:off x="9544618" y="4189239"/>
            <a:ext cx="2192174" cy="3102591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348200" y="6081109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23.12.2022г.)</a:t>
            </a:r>
            <a:endParaRPr lang="ru-RU" b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863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Объект 79" descr="Открытая книга">
            <a:extLst>
              <a:ext uri="{FF2B5EF4-FFF2-40B4-BE49-F238E27FC236}">
                <a16:creationId xmlns:a16="http://schemas.microsoft.com/office/drawing/2014/main" xmlns="" id="{C997398D-3BA0-47F4-93CE-55576CE45E2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0703" y="3854446"/>
            <a:ext cx="914407" cy="914407"/>
          </a:xfrm>
        </p:spPr>
      </p:pic>
      <p:sp>
        <p:nvSpPr>
          <p:cNvPr id="31" name="Текст 30">
            <a:extLst>
              <a:ext uri="{FF2B5EF4-FFF2-40B4-BE49-F238E27FC236}">
                <a16:creationId xmlns:a16="http://schemas.microsoft.com/office/drawing/2014/main" xmlns="" id="{A7DE1A1C-1BA0-439B-99B1-C80C5806DEF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15265" y="1605738"/>
            <a:ext cx="4776919" cy="192353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последовательный переход от одной ступени образования к другой, выражающийся в сохранении и постепенном изменении содержания, форм, методов, технологий обучения и воспитания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862BC4D-BD7A-417E-A34A-59CE4D4A6AC8}"/>
              </a:ext>
            </a:extLst>
          </p:cNvPr>
          <p:cNvSpPr/>
          <p:nvPr/>
        </p:nvSpPr>
        <p:spPr>
          <a:xfrm>
            <a:off x="0" y="6355760"/>
            <a:ext cx="12192000" cy="91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0FD571BD-7BCF-4777-BAD5-51B3EB30BBF7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8</a:t>
            </a:fld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78339DB-803C-4839-8A6B-71B1B28773AF}"/>
              </a:ext>
            </a:extLst>
          </p:cNvPr>
          <p:cNvSpPr/>
          <p:nvPr/>
        </p:nvSpPr>
        <p:spPr>
          <a:xfrm>
            <a:off x="377071" y="625789"/>
            <a:ext cx="102212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ПРЕЕМСТВЕННОСТЬ - </a:t>
            </a:r>
            <a:endParaRPr lang="ru-RU" sz="60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Объект 82" descr="Колокольчик">
            <a:extLst>
              <a:ext uri="{FF2B5EF4-FFF2-40B4-BE49-F238E27FC236}">
                <a16:creationId xmlns:a16="http://schemas.microsoft.com/office/drawing/2014/main" xmlns="" id="{C93BCFEB-B0A5-4C0F-AB8D-19E95F4468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0098" y="4601604"/>
            <a:ext cx="725367" cy="725367"/>
          </a:xfrm>
          <a:prstGeom prst="rect">
            <a:avLst/>
          </a:prstGeom>
        </p:spPr>
      </p:pic>
      <p:sp>
        <p:nvSpPr>
          <p:cNvPr id="37" name="Номер слайда 2">
            <a:extLst>
              <a:ext uri="{FF2B5EF4-FFF2-40B4-BE49-F238E27FC236}">
                <a16:creationId xmlns:a16="http://schemas.microsoft.com/office/drawing/2014/main" xmlns="" id="{94018E4B-A0D3-6B4E-B245-90AFCE92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rtlCol="0"/>
          <a:lstStyle/>
          <a:p>
            <a:pPr rtl="0"/>
            <a:r>
              <a:rPr lang="ru-RU" dirty="0"/>
              <a:t>8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091806" y="3472832"/>
            <a:ext cx="3866606" cy="1619154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26932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1558407" y="5162912"/>
            <a:ext cx="4952731" cy="1503535"/>
          </a:xfrm>
          <a:prstGeom prst="flowChartAlternateProcess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Трапеция 44"/>
          <p:cNvSpPr/>
          <p:nvPr/>
        </p:nvSpPr>
        <p:spPr>
          <a:xfrm>
            <a:off x="1558407" y="1972371"/>
            <a:ext cx="5097120" cy="1417253"/>
          </a:xfrm>
          <a:prstGeom prst="trapezoid">
            <a:avLst/>
          </a:prstGeom>
          <a:solidFill>
            <a:srgbClr val="99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открытых дверей </a:t>
            </a:r>
            <a:r>
              <a:rPr lang="ru-RU" dirty="0"/>
              <a:t>(экскурсия в школу для дошкольников)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собрания </a:t>
            </a:r>
            <a:r>
              <a:rPr lang="ru-RU" dirty="0"/>
              <a:t>в детских садах с приглашением учителя будущих первоклассников</a:t>
            </a:r>
          </a:p>
        </p:txBody>
      </p:sp>
      <p:sp>
        <p:nvSpPr>
          <p:cNvPr id="46" name="Выгнутая влево стрелка 45"/>
          <p:cNvSpPr/>
          <p:nvPr/>
        </p:nvSpPr>
        <p:spPr>
          <a:xfrm>
            <a:off x="377071" y="3970250"/>
            <a:ext cx="1019269" cy="1597206"/>
          </a:xfrm>
          <a:prstGeom prst="curved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" name="Выгнутая влево стрелка 47"/>
          <p:cNvSpPr/>
          <p:nvPr/>
        </p:nvSpPr>
        <p:spPr>
          <a:xfrm rot="11627776">
            <a:off x="5843757" y="4051390"/>
            <a:ext cx="922121" cy="1817563"/>
          </a:xfrm>
          <a:prstGeom prst="curved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Текст 30">
            <a:extLst>
              <a:ext uri="{FF2B5EF4-FFF2-40B4-BE49-F238E27FC236}">
                <a16:creationId xmlns:a16="http://schemas.microsoft.com/office/drawing/2014/main" xmlns="" id="{A7DE1A1C-1BA0-439B-99B1-C80C5806DEFB}"/>
              </a:ext>
            </a:extLst>
          </p:cNvPr>
          <p:cNvSpPr txBox="1">
            <a:spLocks/>
          </p:cNvSpPr>
          <p:nvPr/>
        </p:nvSpPr>
        <p:spPr>
          <a:xfrm>
            <a:off x="6915265" y="5038833"/>
            <a:ext cx="5076438" cy="162761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это ориентация на требования школы, формирование тех знаний, умений и навыков, которые необходимы для дальнейшего обучения в школе (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 точки зрения дошкольного учреждения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0" name="Текст 30">
            <a:extLst>
              <a:ext uri="{FF2B5EF4-FFF2-40B4-BE49-F238E27FC236}">
                <a16:creationId xmlns:a16="http://schemas.microsoft.com/office/drawing/2014/main" xmlns="" id="{A7DE1A1C-1BA0-439B-99B1-C80C5806DEFB}"/>
              </a:ext>
            </a:extLst>
          </p:cNvPr>
          <p:cNvSpPr txBox="1">
            <a:spLocks/>
          </p:cNvSpPr>
          <p:nvPr/>
        </p:nvSpPr>
        <p:spPr>
          <a:xfrm>
            <a:off x="6915265" y="3621139"/>
            <a:ext cx="4776920" cy="13431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это наличие у ребенка перед поступлением в школу определенных знаний правил и нормы школьного поведения (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позиция школы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1452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3">
            <a:extLst>
              <a:ext uri="{FF2B5EF4-FFF2-40B4-BE49-F238E27FC236}">
                <a16:creationId xmlns:a16="http://schemas.microsoft.com/office/drawing/2014/main" xmlns="" id="{26A38093-3524-29D1-B06C-4E9E3F3CE92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1473200"/>
            <a:ext cx="4005263" cy="4313238"/>
          </a:xfrm>
        </p:spPr>
        <p:txBody>
          <a:bodyPr/>
          <a:lstStyle/>
          <a:p>
            <a:pPr marL="285750" indent="-285750" algn="l">
              <a:buFont typeface="Wingdings" panose="05000000000000000000" pitchFamily="2" charset="2"/>
              <a:buChar char="v"/>
            </a:pPr>
            <a:endParaRPr lang="ru-RU" sz="1800" b="1" dirty="0" smtClean="0">
              <a:solidFill>
                <a:srgbClr val="00206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AAC338E-42F5-BA22-448F-E63F38284C7F}"/>
              </a:ext>
            </a:extLst>
          </p:cNvPr>
          <p:cNvSpPr/>
          <p:nvPr/>
        </p:nvSpPr>
        <p:spPr>
          <a:xfrm>
            <a:off x="2837731" y="2525658"/>
            <a:ext cx="3944828" cy="4011139"/>
          </a:xfrm>
          <a:prstGeom prst="rect">
            <a:avLst/>
          </a:prstGeom>
          <a:solidFill>
            <a:srgbClr val="99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Педагогика удивления». Фрагмент урока русского языка в 1 классе. Словарная работа 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(Кривцова Л. В);</a:t>
            </a:r>
          </a:p>
          <a:p>
            <a:pPr lvl="0"/>
            <a:endParaRPr lang="ru-RU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и методы активного обучения. Метод любования на уроке окружающего мира в 1 классе» 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5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Абдульминова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С. И.);</a:t>
            </a:r>
          </a:p>
          <a:p>
            <a:pPr lvl="0"/>
            <a:endParaRPr lang="ru-RU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 окружающего мира в 1 классе. Тема «Когда изобрели велосипед?» 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5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Куранда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 Ю.)</a:t>
            </a:r>
          </a:p>
          <a:p>
            <a:pPr lvl="0"/>
            <a:endParaRPr lang="ru-RU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технология в условиях реализации ФГОС ДО «Финансовая грамотность для дошкольников» </a:t>
            </a:r>
            <a:r>
              <a:rPr lang="ru-RU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(Мельникова Е.В.).</a:t>
            </a:r>
          </a:p>
          <a:p>
            <a:pPr algn="ctr"/>
            <a:endParaRPr lang="ru-RU" dirty="0"/>
          </a:p>
        </p:txBody>
      </p:sp>
      <p:sp>
        <p:nvSpPr>
          <p:cNvPr id="5" name="Прямоугольный треугольник 4">
            <a:extLst>
              <a:ext uri="{FF2B5EF4-FFF2-40B4-BE49-F238E27FC236}">
                <a16:creationId xmlns:a16="http://schemas.microsoft.com/office/drawing/2014/main" xmlns="" id="{A1B7BEDD-D3CB-1154-082C-849B03DF878C}"/>
              </a:ext>
            </a:extLst>
          </p:cNvPr>
          <p:cNvSpPr/>
          <p:nvPr/>
        </p:nvSpPr>
        <p:spPr>
          <a:xfrm rot="16200000">
            <a:off x="9544618" y="4189239"/>
            <a:ext cx="2192174" cy="3102591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xmlns="" id="{D1B367EC-AF90-B3EB-0CCD-20CB7457C18A}"/>
              </a:ext>
            </a:extLst>
          </p:cNvPr>
          <p:cNvSpPr/>
          <p:nvPr/>
        </p:nvSpPr>
        <p:spPr>
          <a:xfrm rot="5400000">
            <a:off x="8294617" y="206264"/>
            <a:ext cx="1821127" cy="2389311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xmlns="" id="{1A66FC36-C53B-12C4-5182-B9657ECBCCE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567952" y="2411055"/>
            <a:ext cx="5274458" cy="3077482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993366"/>
                </a:solidFill>
              </a:rPr>
              <a:t>СЕМИНАР</a:t>
            </a: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3200" dirty="0">
                <a:solidFill>
                  <a:srgbClr val="003D7A"/>
                </a:solidFill>
              </a:rPr>
              <a:t>«</a:t>
            </a:r>
            <a:r>
              <a:rPr lang="ru-RU" sz="3200" b="1" dirty="0">
                <a:solidFill>
                  <a:srgbClr val="003D7A"/>
                </a:solidFill>
              </a:rPr>
              <a:t>Преемственность детского </a:t>
            </a:r>
            <a:r>
              <a:rPr lang="ru-RU" sz="3200" b="1" dirty="0" smtClean="0">
                <a:solidFill>
                  <a:srgbClr val="003D7A"/>
                </a:solidFill>
              </a:rPr>
              <a:t>сада                и </a:t>
            </a:r>
            <a:r>
              <a:rPr lang="ru-RU" sz="3200" b="1" dirty="0">
                <a:solidFill>
                  <a:srgbClr val="003D7A"/>
                </a:solidFill>
              </a:rPr>
              <a:t>начальной школы </a:t>
            </a:r>
            <a:r>
              <a:rPr lang="ru-RU" sz="3200" b="1" dirty="0" smtClean="0">
                <a:solidFill>
                  <a:srgbClr val="003D7A"/>
                </a:solidFill>
              </a:rPr>
              <a:t>       в </a:t>
            </a:r>
            <a:r>
              <a:rPr lang="ru-RU" sz="3200" b="1" dirty="0">
                <a:solidFill>
                  <a:srgbClr val="003D7A"/>
                </a:solidFill>
              </a:rPr>
              <a:t>условиях реализации ФГОС» </a:t>
            </a:r>
            <a:endParaRPr lang="en-US" sz="2800" dirty="0">
              <a:solidFill>
                <a:srgbClr val="003D7A"/>
              </a:solidFill>
            </a:endParaRPr>
          </a:p>
        </p:txBody>
      </p:sp>
      <p:sp>
        <p:nvSpPr>
          <p:cNvPr id="8" name="Номер слайда 2">
            <a:extLst>
              <a:ext uri="{FF2B5EF4-FFF2-40B4-BE49-F238E27FC236}">
                <a16:creationId xmlns:a16="http://schemas.microsoft.com/office/drawing/2014/main" xmlns="" id="{94018E4B-A0D3-6B4E-B245-90AFCE92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rtlCol="0"/>
          <a:lstStyle/>
          <a:p>
            <a:pPr rtl="0"/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5" y="467429"/>
            <a:ext cx="2441020" cy="17704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34" y="2525658"/>
            <a:ext cx="2382890" cy="17871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818" y="490356"/>
            <a:ext cx="2382889" cy="17871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36366" y="6196222"/>
            <a:ext cx="152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(27.10.2022)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40" y="490356"/>
            <a:ext cx="2382889" cy="17871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6" r="8284"/>
          <a:stretch/>
        </p:blipFill>
        <p:spPr>
          <a:xfrm>
            <a:off x="115683" y="4622871"/>
            <a:ext cx="2462402" cy="191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3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104599_TF66741836" id="{AA3878B7-3FDB-4B6B-A8DF-73093994643B}" vid="{911F6A47-A707-4A03-9914-480CE2EF2D9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A1C8E2-513F-4C9C-99C7-9AE0E7429B06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sharepoint/v3"/>
    <ds:schemaRef ds:uri="fb0879af-3eba-417a-a55a-ffe6dcd6ca77"/>
    <ds:schemaRef ds:uri="http://purl.org/dc/terms/"/>
    <ds:schemaRef ds:uri="http://schemas.microsoft.com/office/infopath/2007/PartnerControls"/>
    <ds:schemaRef ds:uri="6dc4bcd6-49db-4c07-9060-8acfc67cef9f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83E0B16-80BF-4868-8813-6B17170D72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FA294F-07D1-46AB-ABEC-1B0200FE3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Процедуры начала года</Template>
  <TotalTime>0</TotalTime>
  <Words>724</Words>
  <Application>Microsoft Office PowerPoint</Application>
  <PresentationFormat>Широкоэкранный</PresentationFormat>
  <Paragraphs>116</Paragraphs>
  <Slides>14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Arial Black</vt:lpstr>
      <vt:lpstr>Calibri</vt:lpstr>
      <vt:lpstr>Century Gothic</vt:lpstr>
      <vt:lpstr>Corbel</vt:lpstr>
      <vt:lpstr>Georgia</vt:lpstr>
      <vt:lpstr>Times New Roman</vt:lpstr>
      <vt:lpstr>Wingdings</vt:lpstr>
      <vt:lpstr>Wingdings 3</vt:lpstr>
      <vt:lpstr>Ион (конференц-зал)</vt:lpstr>
      <vt:lpstr>Реализация наставничества  во взаимодействии  педагогов дошкольных образовательных учреждений  и педагогов начальной школы:  актуальность, пути реализации, перспективы</vt:lpstr>
      <vt:lpstr>Презентация PowerPoint</vt:lpstr>
      <vt:lpstr>Наставничество</vt:lpstr>
      <vt:lpstr>Презентация PowerPoint</vt:lpstr>
      <vt:lpstr>формулировать и устанавливать цели индивидуального развития и карьерного роста;  </vt:lpstr>
      <vt:lpstr>Презентация PowerPoint</vt:lpstr>
      <vt:lpstr>Презентация PowerPoint</vt:lpstr>
      <vt:lpstr>Презентация PowerPoint</vt:lpstr>
      <vt:lpstr>СЕМИНАР «Преемственность детского сада                и начальной школы        в условиях реализации ФГОС» </vt:lpstr>
      <vt:lpstr>Презентация PowerPoint</vt:lpstr>
      <vt:lpstr>Презентация PowerPoint</vt:lpstr>
      <vt:lpstr>Презентация PowerPoint</vt:lpstr>
      <vt:lpstr>«ПЕДАГОГИЧЕСКИЕ КАДРЫ – ВАЖНЕЙШАЯ ЦЕННОСТЬ СОВРЕМЕННОЙ ШКОЛЫ»</vt:lpstr>
      <vt:lpstr>НАСТАВНИК –  ЭТО СЕКРЕТНОЕ «ОРУЖИЕ» САМЫХ УСПЕШНЫХ ЛЮДЕЙ ПЛАНЕТЫ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2023-02-13T12:29:50Z</dcterms:created>
  <dcterms:modified xsi:type="dcterms:W3CDTF">2023-02-14T21:24:28Z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