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6" r:id="rId1"/>
  </p:sldMasterIdLst>
  <p:notesMasterIdLst>
    <p:notesMasterId r:id="rId29"/>
  </p:notesMasterIdLst>
  <p:sldIdLst>
    <p:sldId id="256" r:id="rId2"/>
    <p:sldId id="257" r:id="rId3"/>
    <p:sldId id="261" r:id="rId4"/>
    <p:sldId id="262" r:id="rId5"/>
    <p:sldId id="263" r:id="rId6"/>
    <p:sldId id="264" r:id="rId7"/>
    <p:sldId id="258" r:id="rId8"/>
    <p:sldId id="259" r:id="rId9"/>
    <p:sldId id="260" r:id="rId10"/>
    <p:sldId id="265" r:id="rId11"/>
    <p:sldId id="277" r:id="rId12"/>
    <p:sldId id="266" r:id="rId13"/>
    <p:sldId id="272" r:id="rId14"/>
    <p:sldId id="284" r:id="rId15"/>
    <p:sldId id="268" r:id="rId16"/>
    <p:sldId id="269" r:id="rId17"/>
    <p:sldId id="271" r:id="rId18"/>
    <p:sldId id="273" r:id="rId19"/>
    <p:sldId id="275" r:id="rId20"/>
    <p:sldId id="274" r:id="rId21"/>
    <p:sldId id="276" r:id="rId22"/>
    <p:sldId id="280" r:id="rId23"/>
    <p:sldId id="279" r:id="rId24"/>
    <p:sldId id="281" r:id="rId25"/>
    <p:sldId id="282" r:id="rId26"/>
    <p:sldId id="278" r:id="rId27"/>
    <p:sldId id="283" r:id="rId2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showGuides="1">
      <p:cViewPr varScale="1">
        <p:scale>
          <a:sx n="110" d="100"/>
          <a:sy n="110" d="100"/>
        </p:scale>
        <p:origin x="576"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9D69FF-4470-4A66-BAAF-B7378B8E9CA7}" type="datetimeFigureOut">
              <a:rPr lang="ru-RU" smtClean="0"/>
              <a:t>13.02.2023</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B0D6CE-FCD5-4577-9265-7B841B5C2343}" type="slidenum">
              <a:rPr lang="ru-RU" smtClean="0"/>
              <a:t>‹#›</a:t>
            </a:fld>
            <a:endParaRPr lang="ru-RU"/>
          </a:p>
        </p:txBody>
      </p:sp>
    </p:spTree>
    <p:extLst>
      <p:ext uri="{BB962C8B-B14F-4D97-AF65-F5344CB8AC3E}">
        <p14:creationId xmlns:p14="http://schemas.microsoft.com/office/powerpoint/2010/main" val="612205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u="none" strike="noStrike" kern="1200" baseline="0" dirty="0" smtClean="0">
                <a:solidFill>
                  <a:schemeClr val="tx1"/>
                </a:solidFill>
                <a:latin typeface="+mn-lt"/>
                <a:ea typeface="+mn-ea"/>
                <a:cs typeface="+mn-cs"/>
              </a:rPr>
              <a:t>Начальный этап вхождения в педагогическую деятельность отличается своей напряженностью, значимостью для личного и профессионального развития начинающего педагога. От того, как пройдет этот этап, зависит, появится ли новый профессионал, останется ли он в сфере образования или найдет для себя иной вид деятельности. </a:t>
            </a:r>
            <a:endParaRPr lang="ru-RU" dirty="0"/>
          </a:p>
        </p:txBody>
      </p:sp>
      <p:sp>
        <p:nvSpPr>
          <p:cNvPr id="4" name="Номер слайда 3"/>
          <p:cNvSpPr>
            <a:spLocks noGrp="1"/>
          </p:cNvSpPr>
          <p:nvPr>
            <p:ph type="sldNum" sz="quarter" idx="10"/>
          </p:nvPr>
        </p:nvSpPr>
        <p:spPr/>
        <p:txBody>
          <a:bodyPr/>
          <a:lstStyle/>
          <a:p>
            <a:fld id="{92B0D6CE-FCD5-4577-9265-7B841B5C2343}" type="slidenum">
              <a:rPr lang="ru-RU" smtClean="0"/>
              <a:t>1</a:t>
            </a:fld>
            <a:endParaRPr lang="ru-RU"/>
          </a:p>
        </p:txBody>
      </p:sp>
    </p:spTree>
    <p:extLst>
      <p:ext uri="{BB962C8B-B14F-4D97-AF65-F5344CB8AC3E}">
        <p14:creationId xmlns:p14="http://schemas.microsoft.com/office/powerpoint/2010/main" val="1303799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u="none" strike="noStrike" kern="1200" baseline="0" dirty="0" smtClean="0">
                <a:solidFill>
                  <a:schemeClr val="tx1"/>
                </a:solidFill>
                <a:latin typeface="+mn-lt"/>
                <a:ea typeface="+mn-ea"/>
                <a:cs typeface="+mn-cs"/>
              </a:rPr>
              <a:t>Профессиональное становление является многофакторным и многофункциональным процессом, в ходе которого молодой педагог адаптируется к условиям профессиональной деятельности, идентифицирует себя в качестве профессионала, обладающего специальными качествами; интегрируется в профессиональную среду путем присвоения соответствующих ценностей, норм, традиций. </a:t>
            </a:r>
            <a:endParaRPr lang="ru-RU" dirty="0"/>
          </a:p>
        </p:txBody>
      </p:sp>
      <p:sp>
        <p:nvSpPr>
          <p:cNvPr id="4" name="Номер слайда 3"/>
          <p:cNvSpPr>
            <a:spLocks noGrp="1"/>
          </p:cNvSpPr>
          <p:nvPr>
            <p:ph type="sldNum" sz="quarter" idx="10"/>
          </p:nvPr>
        </p:nvSpPr>
        <p:spPr/>
        <p:txBody>
          <a:bodyPr/>
          <a:lstStyle/>
          <a:p>
            <a:fld id="{92B0D6CE-FCD5-4577-9265-7B841B5C2343}" type="slidenum">
              <a:rPr lang="ru-RU" smtClean="0"/>
              <a:t>2</a:t>
            </a:fld>
            <a:endParaRPr lang="ru-RU"/>
          </a:p>
        </p:txBody>
      </p:sp>
    </p:spTree>
    <p:extLst>
      <p:ext uri="{BB962C8B-B14F-4D97-AF65-F5344CB8AC3E}">
        <p14:creationId xmlns:p14="http://schemas.microsoft.com/office/powerpoint/2010/main" val="1958305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Адаптация к профессиональной деятельности является важным этапом начала трудовой жизни и развития личности каждого молодого педагога. Основным фактором индивидуального развития личности молодого педагога при этом является внутренняя психологическая установка к профессии, профессиональная пригодность молодого специалиста к работе, готовность к педагогической деятельности.</a:t>
            </a:r>
          </a:p>
          <a:p>
            <a:endParaRPr lang="ru-RU" dirty="0"/>
          </a:p>
        </p:txBody>
      </p:sp>
      <p:sp>
        <p:nvSpPr>
          <p:cNvPr id="4" name="Номер слайда 3"/>
          <p:cNvSpPr>
            <a:spLocks noGrp="1"/>
          </p:cNvSpPr>
          <p:nvPr>
            <p:ph type="sldNum" sz="quarter" idx="10"/>
          </p:nvPr>
        </p:nvSpPr>
        <p:spPr/>
        <p:txBody>
          <a:bodyPr/>
          <a:lstStyle/>
          <a:p>
            <a:fld id="{92B0D6CE-FCD5-4577-9265-7B841B5C2343}" type="slidenum">
              <a:rPr lang="ru-RU" smtClean="0"/>
              <a:t>7</a:t>
            </a:fld>
            <a:endParaRPr lang="ru-RU"/>
          </a:p>
        </p:txBody>
      </p:sp>
    </p:spTree>
    <p:extLst>
      <p:ext uri="{BB962C8B-B14F-4D97-AF65-F5344CB8AC3E}">
        <p14:creationId xmlns:p14="http://schemas.microsoft.com/office/powerpoint/2010/main" val="18722073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В отечественной практике в адаптации персонала большое значение имеет наставничество.</a:t>
            </a:r>
          </a:p>
          <a:p>
            <a:endParaRPr lang="ru-RU" dirty="0"/>
          </a:p>
        </p:txBody>
      </p:sp>
      <p:sp>
        <p:nvSpPr>
          <p:cNvPr id="4" name="Номер слайда 3"/>
          <p:cNvSpPr>
            <a:spLocks noGrp="1"/>
          </p:cNvSpPr>
          <p:nvPr>
            <p:ph type="sldNum" sz="quarter" idx="10"/>
          </p:nvPr>
        </p:nvSpPr>
        <p:spPr/>
        <p:txBody>
          <a:bodyPr/>
          <a:lstStyle/>
          <a:p>
            <a:fld id="{92B0D6CE-FCD5-4577-9265-7B841B5C2343}" type="slidenum">
              <a:rPr lang="ru-RU" smtClean="0"/>
              <a:t>8</a:t>
            </a:fld>
            <a:endParaRPr lang="ru-RU"/>
          </a:p>
        </p:txBody>
      </p:sp>
    </p:spTree>
    <p:extLst>
      <p:ext uri="{BB962C8B-B14F-4D97-AF65-F5344CB8AC3E}">
        <p14:creationId xmlns:p14="http://schemas.microsoft.com/office/powerpoint/2010/main" val="2430416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2B0D6CE-FCD5-4577-9265-7B841B5C2343}" type="slidenum">
              <a:rPr lang="ru-RU" smtClean="0"/>
              <a:t>24</a:t>
            </a:fld>
            <a:endParaRPr lang="ru-RU"/>
          </a:p>
        </p:txBody>
      </p:sp>
    </p:spTree>
    <p:extLst>
      <p:ext uri="{BB962C8B-B14F-4D97-AF65-F5344CB8AC3E}">
        <p14:creationId xmlns:p14="http://schemas.microsoft.com/office/powerpoint/2010/main" val="41876293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Профессиональное становление учителя - это длительный и непрерывный процесс совершенствования профессионально значимых качеств учителя, происходящий под влиянием внешних воздействий, и профессиональной деятельности, а также собственных усилий личности. </a:t>
            </a:r>
            <a:endParaRPr lang="ru-RU" dirty="0"/>
          </a:p>
        </p:txBody>
      </p:sp>
      <p:sp>
        <p:nvSpPr>
          <p:cNvPr id="4" name="Номер слайда 3"/>
          <p:cNvSpPr>
            <a:spLocks noGrp="1"/>
          </p:cNvSpPr>
          <p:nvPr>
            <p:ph type="sldNum" sz="quarter" idx="10"/>
          </p:nvPr>
        </p:nvSpPr>
        <p:spPr/>
        <p:txBody>
          <a:bodyPr/>
          <a:lstStyle/>
          <a:p>
            <a:fld id="{92B0D6CE-FCD5-4577-9265-7B841B5C2343}" type="slidenum">
              <a:rPr lang="ru-RU" smtClean="0"/>
              <a:t>26</a:t>
            </a:fld>
            <a:endParaRPr lang="ru-RU"/>
          </a:p>
        </p:txBody>
      </p:sp>
    </p:spTree>
    <p:extLst>
      <p:ext uri="{BB962C8B-B14F-4D97-AF65-F5344CB8AC3E}">
        <p14:creationId xmlns:p14="http://schemas.microsoft.com/office/powerpoint/2010/main" val="8414155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695D33F-FE31-473D-A612-C34454CE6059}" type="datetimeFigureOut">
              <a:rPr lang="ru-RU" smtClean="0"/>
              <a:t>13.02.2023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37B29FF-0E2A-4D75-B9AF-F65E2E87BB13}" type="slidenum">
              <a:rPr lang="ru-RU" smtClean="0"/>
              <a:t>‹#›</a:t>
            </a:fld>
            <a:endParaRPr lang="ru-RU"/>
          </a:p>
        </p:txBody>
      </p:sp>
    </p:spTree>
    <p:extLst>
      <p:ext uri="{BB962C8B-B14F-4D97-AF65-F5344CB8AC3E}">
        <p14:creationId xmlns:p14="http://schemas.microsoft.com/office/powerpoint/2010/main" val="4292611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95D33F-FE31-473D-A612-C34454CE6059}" type="datetimeFigureOut">
              <a:rPr lang="ru-RU" smtClean="0"/>
              <a:t>13.02.2023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37B29FF-0E2A-4D75-B9AF-F65E2E87BB13}" type="slidenum">
              <a:rPr lang="ru-RU" smtClean="0"/>
              <a:t>‹#›</a:t>
            </a:fld>
            <a:endParaRPr lang="ru-RU"/>
          </a:p>
        </p:txBody>
      </p:sp>
    </p:spTree>
    <p:extLst>
      <p:ext uri="{BB962C8B-B14F-4D97-AF65-F5344CB8AC3E}">
        <p14:creationId xmlns:p14="http://schemas.microsoft.com/office/powerpoint/2010/main" val="35715848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95D33F-FE31-473D-A612-C34454CE6059}" type="datetimeFigureOut">
              <a:rPr lang="ru-RU" smtClean="0"/>
              <a:t>13.02.2023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37B29FF-0E2A-4D75-B9AF-F65E2E87BB13}"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052527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95D33F-FE31-473D-A612-C34454CE6059}" type="datetimeFigureOut">
              <a:rPr lang="ru-RU" smtClean="0"/>
              <a:t>13.02.2023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37B29FF-0E2A-4D75-B9AF-F65E2E87BB13}" type="slidenum">
              <a:rPr lang="ru-RU" smtClean="0"/>
              <a:t>‹#›</a:t>
            </a:fld>
            <a:endParaRPr lang="ru-RU"/>
          </a:p>
        </p:txBody>
      </p:sp>
    </p:spTree>
    <p:extLst>
      <p:ext uri="{BB962C8B-B14F-4D97-AF65-F5344CB8AC3E}">
        <p14:creationId xmlns:p14="http://schemas.microsoft.com/office/powerpoint/2010/main" val="38073930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95D33F-FE31-473D-A612-C34454CE6059}" type="datetimeFigureOut">
              <a:rPr lang="ru-RU" smtClean="0"/>
              <a:t>13.02.2023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37B29FF-0E2A-4D75-B9AF-F65E2E87BB13}"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9389307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95D33F-FE31-473D-A612-C34454CE6059}" type="datetimeFigureOut">
              <a:rPr lang="ru-RU" smtClean="0"/>
              <a:t>13.02.2023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37B29FF-0E2A-4D75-B9AF-F65E2E87BB13}" type="slidenum">
              <a:rPr lang="ru-RU" smtClean="0"/>
              <a:t>‹#›</a:t>
            </a:fld>
            <a:endParaRPr lang="ru-RU"/>
          </a:p>
        </p:txBody>
      </p:sp>
    </p:spTree>
    <p:extLst>
      <p:ext uri="{BB962C8B-B14F-4D97-AF65-F5344CB8AC3E}">
        <p14:creationId xmlns:p14="http://schemas.microsoft.com/office/powerpoint/2010/main" val="33000826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95D33F-FE31-473D-A612-C34454CE6059}" type="datetimeFigureOut">
              <a:rPr lang="ru-RU" smtClean="0"/>
              <a:t>13.02.2023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37B29FF-0E2A-4D75-B9AF-F65E2E87BB13}" type="slidenum">
              <a:rPr lang="ru-RU" smtClean="0"/>
              <a:t>‹#›</a:t>
            </a:fld>
            <a:endParaRPr lang="ru-RU"/>
          </a:p>
        </p:txBody>
      </p:sp>
    </p:spTree>
    <p:extLst>
      <p:ext uri="{BB962C8B-B14F-4D97-AF65-F5344CB8AC3E}">
        <p14:creationId xmlns:p14="http://schemas.microsoft.com/office/powerpoint/2010/main" val="38568305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95D33F-FE31-473D-A612-C34454CE6059}" type="datetimeFigureOut">
              <a:rPr lang="ru-RU" smtClean="0"/>
              <a:t>13.02.2023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37B29FF-0E2A-4D75-B9AF-F65E2E87BB13}" type="slidenum">
              <a:rPr lang="ru-RU" smtClean="0"/>
              <a:t>‹#›</a:t>
            </a:fld>
            <a:endParaRPr lang="ru-RU"/>
          </a:p>
        </p:txBody>
      </p:sp>
    </p:spTree>
    <p:extLst>
      <p:ext uri="{BB962C8B-B14F-4D97-AF65-F5344CB8AC3E}">
        <p14:creationId xmlns:p14="http://schemas.microsoft.com/office/powerpoint/2010/main" val="687577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95D33F-FE31-473D-A612-C34454CE6059}" type="datetimeFigureOut">
              <a:rPr lang="ru-RU" smtClean="0"/>
              <a:t>13.02.2023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37B29FF-0E2A-4D75-B9AF-F65E2E87BB13}" type="slidenum">
              <a:rPr lang="ru-RU" smtClean="0"/>
              <a:t>‹#›</a:t>
            </a:fld>
            <a:endParaRPr lang="ru-RU"/>
          </a:p>
        </p:txBody>
      </p:sp>
    </p:spTree>
    <p:extLst>
      <p:ext uri="{BB962C8B-B14F-4D97-AF65-F5344CB8AC3E}">
        <p14:creationId xmlns:p14="http://schemas.microsoft.com/office/powerpoint/2010/main" val="37281582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95D33F-FE31-473D-A612-C34454CE6059}" type="datetimeFigureOut">
              <a:rPr lang="ru-RU" smtClean="0"/>
              <a:t>13.02.2023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37B29FF-0E2A-4D75-B9AF-F65E2E87BB13}" type="slidenum">
              <a:rPr lang="ru-RU" smtClean="0"/>
              <a:t>‹#›</a:t>
            </a:fld>
            <a:endParaRPr lang="ru-RU"/>
          </a:p>
        </p:txBody>
      </p:sp>
    </p:spTree>
    <p:extLst>
      <p:ext uri="{BB962C8B-B14F-4D97-AF65-F5344CB8AC3E}">
        <p14:creationId xmlns:p14="http://schemas.microsoft.com/office/powerpoint/2010/main" val="3991582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695D33F-FE31-473D-A612-C34454CE6059}" type="datetimeFigureOut">
              <a:rPr lang="ru-RU" smtClean="0"/>
              <a:t>13.02.2023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37B29FF-0E2A-4D75-B9AF-F65E2E87BB13}" type="slidenum">
              <a:rPr lang="ru-RU" smtClean="0"/>
              <a:t>‹#›</a:t>
            </a:fld>
            <a:endParaRPr lang="ru-RU"/>
          </a:p>
        </p:txBody>
      </p:sp>
    </p:spTree>
    <p:extLst>
      <p:ext uri="{BB962C8B-B14F-4D97-AF65-F5344CB8AC3E}">
        <p14:creationId xmlns:p14="http://schemas.microsoft.com/office/powerpoint/2010/main" val="185613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95D33F-FE31-473D-A612-C34454CE6059}" type="datetimeFigureOut">
              <a:rPr lang="ru-RU" smtClean="0"/>
              <a:t>13.02.2023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C37B29FF-0E2A-4D75-B9AF-F65E2E87BB13}" type="slidenum">
              <a:rPr lang="ru-RU" smtClean="0"/>
              <a:t>‹#›</a:t>
            </a:fld>
            <a:endParaRPr lang="ru-RU"/>
          </a:p>
        </p:txBody>
      </p:sp>
    </p:spTree>
    <p:extLst>
      <p:ext uri="{BB962C8B-B14F-4D97-AF65-F5344CB8AC3E}">
        <p14:creationId xmlns:p14="http://schemas.microsoft.com/office/powerpoint/2010/main" val="1066433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95D33F-FE31-473D-A612-C34454CE6059}" type="datetimeFigureOut">
              <a:rPr lang="ru-RU" smtClean="0"/>
              <a:t>13.02.2023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C37B29FF-0E2A-4D75-B9AF-F65E2E87BB13}" type="slidenum">
              <a:rPr lang="ru-RU" smtClean="0"/>
              <a:t>‹#›</a:t>
            </a:fld>
            <a:endParaRPr lang="ru-RU"/>
          </a:p>
        </p:txBody>
      </p:sp>
    </p:spTree>
    <p:extLst>
      <p:ext uri="{BB962C8B-B14F-4D97-AF65-F5344CB8AC3E}">
        <p14:creationId xmlns:p14="http://schemas.microsoft.com/office/powerpoint/2010/main" val="2224637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95D33F-FE31-473D-A612-C34454CE6059}" type="datetimeFigureOut">
              <a:rPr lang="ru-RU" smtClean="0"/>
              <a:t>13.02.2023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C37B29FF-0E2A-4D75-B9AF-F65E2E87BB13}" type="slidenum">
              <a:rPr lang="ru-RU" smtClean="0"/>
              <a:t>‹#›</a:t>
            </a:fld>
            <a:endParaRPr lang="ru-RU"/>
          </a:p>
        </p:txBody>
      </p:sp>
    </p:spTree>
    <p:extLst>
      <p:ext uri="{BB962C8B-B14F-4D97-AF65-F5344CB8AC3E}">
        <p14:creationId xmlns:p14="http://schemas.microsoft.com/office/powerpoint/2010/main" val="13323554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95D33F-FE31-473D-A612-C34454CE6059}" type="datetimeFigureOut">
              <a:rPr lang="ru-RU" smtClean="0"/>
              <a:t>13.02.2023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37B29FF-0E2A-4D75-B9AF-F65E2E87BB13}" type="slidenum">
              <a:rPr lang="ru-RU" smtClean="0"/>
              <a:t>‹#›</a:t>
            </a:fld>
            <a:endParaRPr lang="ru-RU"/>
          </a:p>
        </p:txBody>
      </p:sp>
    </p:spTree>
    <p:extLst>
      <p:ext uri="{BB962C8B-B14F-4D97-AF65-F5344CB8AC3E}">
        <p14:creationId xmlns:p14="http://schemas.microsoft.com/office/powerpoint/2010/main" val="13710404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37B29FF-0E2A-4D75-B9AF-F65E2E87BB13}" type="slidenum">
              <a:rPr lang="ru-RU" smtClean="0"/>
              <a:t>‹#›</a:t>
            </a:fld>
            <a:endParaRPr lang="ru-RU"/>
          </a:p>
        </p:txBody>
      </p:sp>
      <p:sp>
        <p:nvSpPr>
          <p:cNvPr id="5" name="Date Placeholder 4"/>
          <p:cNvSpPr>
            <a:spLocks noGrp="1"/>
          </p:cNvSpPr>
          <p:nvPr>
            <p:ph type="dt" sz="half" idx="10"/>
          </p:nvPr>
        </p:nvSpPr>
        <p:spPr/>
        <p:txBody>
          <a:bodyPr/>
          <a:lstStyle/>
          <a:p>
            <a:fld id="{B695D33F-FE31-473D-A612-C34454CE6059}" type="datetimeFigureOut">
              <a:rPr lang="ru-RU" smtClean="0"/>
              <a:t>13.02.2023</a:t>
            </a:fld>
            <a:endParaRPr lang="ru-RU"/>
          </a:p>
        </p:txBody>
      </p:sp>
    </p:spTree>
    <p:extLst>
      <p:ext uri="{BB962C8B-B14F-4D97-AF65-F5344CB8AC3E}">
        <p14:creationId xmlns:p14="http://schemas.microsoft.com/office/powerpoint/2010/main" val="1699163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95D33F-FE31-473D-A612-C34454CE6059}" type="datetimeFigureOut">
              <a:rPr lang="ru-RU" smtClean="0"/>
              <a:t>13.02.2023</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C37B29FF-0E2A-4D75-B9AF-F65E2E87BB13}" type="slidenum">
              <a:rPr lang="ru-RU" smtClean="0"/>
              <a:t>‹#›</a:t>
            </a:fld>
            <a:endParaRPr lang="ru-RU"/>
          </a:p>
        </p:txBody>
      </p:sp>
    </p:spTree>
    <p:extLst>
      <p:ext uri="{BB962C8B-B14F-4D97-AF65-F5344CB8AC3E}">
        <p14:creationId xmlns:p14="http://schemas.microsoft.com/office/powerpoint/2010/main" val="2762268533"/>
      </p:ext>
    </p:extLst>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 id="2147483870" r:id="rId14"/>
    <p:sldLayoutId id="2147483871" r:id="rId15"/>
    <p:sldLayoutId id="214748387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7.xml"/><Relationship Id="rId4" Type="http://schemas.openxmlformats.org/officeDocument/2006/relationships/image" Target="../media/image16.jpg"/></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image" Target="../media/image22.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Фон для презентации школ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2001" cy="6850586"/>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432487" y="1815953"/>
            <a:ext cx="11327026" cy="2766528"/>
          </a:xfrm>
        </p:spPr>
        <p:txBody>
          <a:bodyPr>
            <a:normAutofit/>
          </a:bodyPr>
          <a:lstStyle/>
          <a:p>
            <a:r>
              <a:rPr lang="ru-RU" b="1" dirty="0">
                <a:solidFill>
                  <a:srgbClr val="002060"/>
                </a:solidFill>
                <a:latin typeface="Times New Roman" panose="02020603050405020304" pitchFamily="18" charset="0"/>
                <a:cs typeface="Times New Roman" panose="02020603050405020304" pitchFamily="18" charset="0"/>
              </a:rPr>
              <a:t>Профессиональное становление молодого </a:t>
            </a:r>
            <a:r>
              <a:rPr lang="ru-RU" b="1" dirty="0" smtClean="0">
                <a:solidFill>
                  <a:srgbClr val="002060"/>
                </a:solidFill>
                <a:latin typeface="Times New Roman" panose="02020603050405020304" pitchFamily="18" charset="0"/>
                <a:cs typeface="Times New Roman" panose="02020603050405020304" pitchFamily="18" charset="0"/>
              </a:rPr>
              <a:t>педагога</a:t>
            </a:r>
            <a:r>
              <a:rPr lang="ru-RU" b="1" dirty="0">
                <a:solidFill>
                  <a:srgbClr val="002060"/>
                </a:solidFill>
                <a:latin typeface="Times New Roman" panose="02020603050405020304" pitchFamily="18" charset="0"/>
                <a:cs typeface="Times New Roman" panose="02020603050405020304" pitchFamily="18" charset="0"/>
              </a:rPr>
              <a:t/>
            </a:r>
            <a:br>
              <a:rPr lang="ru-RU" b="1" dirty="0">
                <a:solidFill>
                  <a:srgbClr val="002060"/>
                </a:solidFill>
                <a:latin typeface="Times New Roman" panose="02020603050405020304" pitchFamily="18" charset="0"/>
                <a:cs typeface="Times New Roman" panose="02020603050405020304" pitchFamily="18" charset="0"/>
              </a:rPr>
            </a:br>
            <a:endParaRPr lang="ru-RU" b="1" dirty="0">
              <a:solidFill>
                <a:srgbClr val="002060"/>
              </a:solidFill>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p:txBody>
          <a:bodyPr/>
          <a:lstStyle/>
          <a:p>
            <a:endParaRPr lang="ru-RU"/>
          </a:p>
        </p:txBody>
      </p:sp>
    </p:spTree>
    <p:extLst>
      <p:ext uri="{BB962C8B-B14F-4D97-AF65-F5344CB8AC3E}">
        <p14:creationId xmlns:p14="http://schemas.microsoft.com/office/powerpoint/2010/main" val="9915117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12280"/>
          </a:xfrm>
          <a:prstGeom prst="rect">
            <a:avLst/>
          </a:prstGeom>
        </p:spPr>
      </p:pic>
      <p:sp>
        <p:nvSpPr>
          <p:cNvPr id="2" name="Заголовок 1"/>
          <p:cNvSpPr>
            <a:spLocks noGrp="1"/>
          </p:cNvSpPr>
          <p:nvPr>
            <p:ph type="title"/>
          </p:nvPr>
        </p:nvSpPr>
        <p:spPr>
          <a:xfrm>
            <a:off x="677334" y="609600"/>
            <a:ext cx="9903580" cy="1320800"/>
          </a:xfrm>
        </p:spPr>
        <p:txBody>
          <a:bodyPr>
            <a:noAutofit/>
          </a:bodyPr>
          <a:lstStyle/>
          <a:p>
            <a:r>
              <a:rPr lang="ru-RU" sz="4000" dirty="0">
                <a:solidFill>
                  <a:schemeClr val="tx1"/>
                </a:solidFill>
                <a:latin typeface="Times New Roman" panose="02020603050405020304" pitchFamily="18" charset="0"/>
                <a:cs typeface="Times New Roman" panose="02020603050405020304" pitchFamily="18" charset="0"/>
              </a:rPr>
              <a:t>Передача навыков через принцип </a:t>
            </a:r>
            <a:r>
              <a:rPr lang="ru-RU" sz="4000" b="1" dirty="0">
                <a:solidFill>
                  <a:schemeClr val="tx1"/>
                </a:solidFill>
                <a:latin typeface="Times New Roman" panose="02020603050405020304" pitchFamily="18" charset="0"/>
                <a:cs typeface="Times New Roman" panose="02020603050405020304" pitchFamily="18" charset="0"/>
              </a:rPr>
              <a:t>«делай как я». </a:t>
            </a:r>
            <a:r>
              <a:rPr lang="ru-RU" sz="4000" dirty="0">
                <a:solidFill>
                  <a:schemeClr val="tx1"/>
                </a:solidFill>
                <a:latin typeface="Times New Roman" panose="02020603050405020304" pitchFamily="18" charset="0"/>
                <a:cs typeface="Times New Roman" panose="02020603050405020304" pitchFamily="18" charset="0"/>
              </a:rPr>
              <a:t>Используется несколько ступенек: </a:t>
            </a:r>
          </a:p>
        </p:txBody>
      </p:sp>
      <p:sp>
        <p:nvSpPr>
          <p:cNvPr id="3" name="Объект 2"/>
          <p:cNvSpPr>
            <a:spLocks noGrp="1"/>
          </p:cNvSpPr>
          <p:nvPr>
            <p:ph idx="1"/>
          </p:nvPr>
        </p:nvSpPr>
        <p:spPr>
          <a:xfrm>
            <a:off x="472440" y="1855516"/>
            <a:ext cx="10988040" cy="4351338"/>
          </a:xfrm>
        </p:spPr>
        <p:txBody>
          <a:bodyPr>
            <a:noAutofit/>
          </a:bodyPr>
          <a:lstStyle/>
          <a:p>
            <a:pPr>
              <a:buFont typeface="Wingdings" panose="05000000000000000000" pitchFamily="2" charset="2"/>
              <a:buChar char="Ø"/>
            </a:pPr>
            <a:r>
              <a:rPr lang="ru-RU" sz="4400" dirty="0" smtClean="0">
                <a:latin typeface="Times New Roman" panose="02020603050405020304" pitchFamily="18" charset="0"/>
                <a:cs typeface="Times New Roman" panose="02020603050405020304" pitchFamily="18" charset="0"/>
              </a:rPr>
              <a:t> «Я </a:t>
            </a:r>
            <a:r>
              <a:rPr lang="ru-RU" sz="4400" dirty="0">
                <a:latin typeface="Times New Roman" panose="02020603050405020304" pitchFamily="18" charset="0"/>
                <a:cs typeface="Times New Roman" panose="02020603050405020304" pitchFamily="18" charset="0"/>
              </a:rPr>
              <a:t>расскажу, ты послушай». </a:t>
            </a:r>
          </a:p>
          <a:p>
            <a:pPr>
              <a:buFont typeface="Wingdings" panose="05000000000000000000" pitchFamily="2" charset="2"/>
              <a:buChar char="Ø"/>
            </a:pPr>
            <a:r>
              <a:rPr lang="ru-RU" sz="4400" dirty="0">
                <a:latin typeface="Times New Roman" panose="02020603050405020304" pitchFamily="18" charset="0"/>
                <a:cs typeface="Times New Roman" panose="02020603050405020304" pitchFamily="18" charset="0"/>
              </a:rPr>
              <a:t> </a:t>
            </a:r>
            <a:r>
              <a:rPr lang="ru-RU" sz="4400" dirty="0" smtClean="0">
                <a:latin typeface="Times New Roman" panose="02020603050405020304" pitchFamily="18" charset="0"/>
                <a:cs typeface="Times New Roman" panose="02020603050405020304" pitchFamily="18" charset="0"/>
              </a:rPr>
              <a:t>«Я </a:t>
            </a:r>
            <a:r>
              <a:rPr lang="ru-RU" sz="4400" dirty="0">
                <a:latin typeface="Times New Roman" panose="02020603050405020304" pitchFamily="18" charset="0"/>
                <a:cs typeface="Times New Roman" panose="02020603050405020304" pitchFamily="18" charset="0"/>
              </a:rPr>
              <a:t>покажу, ты посмотри». </a:t>
            </a:r>
          </a:p>
          <a:p>
            <a:pPr>
              <a:buFont typeface="Wingdings" panose="05000000000000000000" pitchFamily="2" charset="2"/>
              <a:buChar char="Ø"/>
            </a:pPr>
            <a:r>
              <a:rPr lang="ru-RU" sz="4400" dirty="0">
                <a:latin typeface="Times New Roman" panose="02020603050405020304" pitchFamily="18" charset="0"/>
                <a:cs typeface="Times New Roman" panose="02020603050405020304" pitchFamily="18" charset="0"/>
              </a:rPr>
              <a:t> </a:t>
            </a:r>
            <a:r>
              <a:rPr lang="ru-RU" sz="4400" dirty="0" smtClean="0">
                <a:latin typeface="Times New Roman" panose="02020603050405020304" pitchFamily="18" charset="0"/>
                <a:cs typeface="Times New Roman" panose="02020603050405020304" pitchFamily="18" charset="0"/>
              </a:rPr>
              <a:t>«Сделаем </a:t>
            </a:r>
            <a:r>
              <a:rPr lang="ru-RU" sz="4400" dirty="0">
                <a:latin typeface="Times New Roman" panose="02020603050405020304" pitchFamily="18" charset="0"/>
                <a:cs typeface="Times New Roman" panose="02020603050405020304" pitchFamily="18" charset="0"/>
              </a:rPr>
              <a:t>вместе». </a:t>
            </a:r>
          </a:p>
          <a:p>
            <a:pPr>
              <a:buFont typeface="Wingdings" panose="05000000000000000000" pitchFamily="2" charset="2"/>
              <a:buChar char="Ø"/>
            </a:pPr>
            <a:r>
              <a:rPr lang="ru-RU" sz="4400" dirty="0">
                <a:latin typeface="Times New Roman" panose="02020603050405020304" pitchFamily="18" charset="0"/>
                <a:cs typeface="Times New Roman" panose="02020603050405020304" pitchFamily="18" charset="0"/>
              </a:rPr>
              <a:t> </a:t>
            </a:r>
            <a:r>
              <a:rPr lang="ru-RU" sz="4400" dirty="0" smtClean="0">
                <a:latin typeface="Times New Roman" panose="02020603050405020304" pitchFamily="18" charset="0"/>
                <a:cs typeface="Times New Roman" panose="02020603050405020304" pitchFamily="18" charset="0"/>
              </a:rPr>
              <a:t>«Сделай </a:t>
            </a:r>
            <a:r>
              <a:rPr lang="ru-RU" sz="4400" dirty="0">
                <a:latin typeface="Times New Roman" panose="02020603050405020304" pitchFamily="18" charset="0"/>
                <a:cs typeface="Times New Roman" panose="02020603050405020304" pitchFamily="18" charset="0"/>
              </a:rPr>
              <a:t>сам, я подскажу». </a:t>
            </a:r>
          </a:p>
          <a:p>
            <a:pPr>
              <a:buFont typeface="Wingdings" panose="05000000000000000000" pitchFamily="2" charset="2"/>
              <a:buChar char="Ø"/>
            </a:pPr>
            <a:r>
              <a:rPr lang="ru-RU" sz="4400" dirty="0">
                <a:latin typeface="Times New Roman" panose="02020603050405020304" pitchFamily="18" charset="0"/>
                <a:cs typeface="Times New Roman" panose="02020603050405020304" pitchFamily="18" charset="0"/>
              </a:rPr>
              <a:t> </a:t>
            </a:r>
            <a:r>
              <a:rPr lang="ru-RU" sz="4400" dirty="0" smtClean="0">
                <a:latin typeface="Times New Roman" panose="02020603050405020304" pitchFamily="18" charset="0"/>
                <a:cs typeface="Times New Roman" panose="02020603050405020304" pitchFamily="18" charset="0"/>
              </a:rPr>
              <a:t>«Сделай </a:t>
            </a:r>
            <a:r>
              <a:rPr lang="ru-RU" sz="4400" dirty="0">
                <a:latin typeface="Times New Roman" panose="02020603050405020304" pitchFamily="18" charset="0"/>
                <a:cs typeface="Times New Roman" panose="02020603050405020304" pitchFamily="18" charset="0"/>
              </a:rPr>
              <a:t>сам. Расскажи мне, как сделал». </a:t>
            </a:r>
          </a:p>
          <a:p>
            <a:pPr>
              <a:buFont typeface="Wingdings" panose="05000000000000000000" pitchFamily="2" charset="2"/>
              <a:buChar char="Ø"/>
            </a:pPr>
            <a:r>
              <a:rPr lang="ru-RU" sz="4400" dirty="0">
                <a:latin typeface="Times New Roman" panose="02020603050405020304" pitchFamily="18" charset="0"/>
                <a:cs typeface="Times New Roman" panose="02020603050405020304" pitchFamily="18" charset="0"/>
              </a:rPr>
              <a:t> </a:t>
            </a:r>
            <a:r>
              <a:rPr lang="ru-RU" sz="4400" dirty="0" smtClean="0">
                <a:latin typeface="Times New Roman" panose="02020603050405020304" pitchFamily="18" charset="0"/>
                <a:cs typeface="Times New Roman" panose="02020603050405020304" pitchFamily="18" charset="0"/>
              </a:rPr>
              <a:t>«Делай </a:t>
            </a:r>
            <a:r>
              <a:rPr lang="ru-RU" sz="4400" dirty="0">
                <a:latin typeface="Times New Roman" panose="02020603050405020304" pitchFamily="18" charset="0"/>
                <a:cs typeface="Times New Roman" panose="02020603050405020304" pitchFamily="18" charset="0"/>
              </a:rPr>
              <a:t>сам».</a:t>
            </a:r>
          </a:p>
          <a:p>
            <a:pPr>
              <a:buFont typeface="Wingdings" panose="05000000000000000000" pitchFamily="2" charset="2"/>
              <a:buChar char="Ø"/>
            </a:pPr>
            <a:endParaRPr lang="ru-RU" sz="4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77590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43839" y="71819"/>
            <a:ext cx="11173097" cy="6166816"/>
          </a:xfrm>
          <a:prstGeom prst="rect">
            <a:avLst/>
          </a:prstGeom>
        </p:spPr>
        <p:txBody>
          <a:bodyPr wrap="square">
            <a:spAutoFit/>
          </a:bodyPr>
          <a:lstStyle/>
          <a:p>
            <a:pPr algn="ctr">
              <a:lnSpc>
                <a:spcPct val="115000"/>
              </a:lnSpc>
              <a:spcAft>
                <a:spcPts val="0"/>
              </a:spcAft>
            </a:pPr>
            <a:r>
              <a:rPr lang="ru-RU" sz="2400" dirty="0">
                <a:latin typeface="Times New Roman" panose="02020603050405020304" pitchFamily="18" charset="0"/>
                <a:ea typeface="Calibri" panose="020F0502020204030204" pitchFamily="34" charset="0"/>
                <a:cs typeface="Times New Roman" panose="02020603050405020304" pitchFamily="18" charset="0"/>
              </a:rPr>
              <a:t>Уважаемые коллеги!</a:t>
            </a:r>
            <a:endParaRPr lang="ru-RU" dirty="0">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ru-RU" sz="2400" dirty="0">
                <a:latin typeface="Times New Roman" panose="02020603050405020304" pitchFamily="18" charset="0"/>
                <a:ea typeface="Calibri" panose="020F0502020204030204" pitchFamily="34" charset="0"/>
                <a:cs typeface="Times New Roman" panose="02020603050405020304" pitchFamily="18" charset="0"/>
              </a:rPr>
              <a:t>Для укрепления сотрудничества и продуктивного планирования нашей дальнейшей работы просим Вас ответить на наши вопросы.</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mj-lt"/>
              <a:buAutoNum type="arabicPeriod"/>
            </a:pPr>
            <a:r>
              <a:rPr lang="ru-RU" sz="2400" dirty="0">
                <a:latin typeface="Times New Roman" panose="02020603050405020304" pitchFamily="18" charset="0"/>
                <a:ea typeface="Calibri" panose="020F0502020204030204" pitchFamily="34" charset="0"/>
                <a:cs typeface="Times New Roman" panose="02020603050405020304" pitchFamily="18" charset="0"/>
              </a:rPr>
              <a:t>Ваши данные: фамилия, имя, отчество, </a:t>
            </a:r>
            <a:r>
              <a:rPr lang="ru-RU" sz="2400" dirty="0" err="1" smtClean="0">
                <a:latin typeface="Times New Roman" panose="02020603050405020304" pitchFamily="18" charset="0"/>
                <a:ea typeface="Calibri" panose="020F0502020204030204" pitchFamily="34" charset="0"/>
                <a:cs typeface="Times New Roman" panose="02020603050405020304" pitchFamily="18" charset="0"/>
              </a:rPr>
              <a:t>пед.стаж</a:t>
            </a:r>
            <a:endParaRPr lang="ru-RU" sz="2400" dirty="0" smtClean="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mj-lt"/>
              <a:buAutoNum type="arabicPeriod"/>
            </a:pPr>
            <a:r>
              <a:rPr lang="ru-RU" sz="2400" dirty="0" smtClean="0">
                <a:latin typeface="Times New Roman" panose="02020603050405020304" pitchFamily="18" charset="0"/>
                <a:ea typeface="Calibri" panose="020F0502020204030204" pitchFamily="34" charset="0"/>
                <a:cs typeface="Times New Roman" panose="02020603050405020304" pitchFamily="18" charset="0"/>
              </a:rPr>
              <a:t>В </a:t>
            </a:r>
            <a:r>
              <a:rPr lang="ru-RU" sz="2400" dirty="0">
                <a:latin typeface="Times New Roman" panose="02020603050405020304" pitchFamily="18" charset="0"/>
                <a:ea typeface="Calibri" panose="020F0502020204030204" pitchFamily="34" charset="0"/>
                <a:cs typeface="Times New Roman" panose="02020603050405020304" pitchFamily="18" charset="0"/>
              </a:rPr>
              <a:t>какой школе Вы </a:t>
            </a:r>
            <a:r>
              <a:rPr lang="ru-RU" sz="2400" dirty="0" smtClean="0">
                <a:latin typeface="Times New Roman" panose="02020603050405020304" pitchFamily="18" charset="0"/>
                <a:ea typeface="Calibri" panose="020F0502020204030204" pitchFamily="34" charset="0"/>
                <a:cs typeface="Times New Roman" panose="02020603050405020304" pitchFamily="18" charset="0"/>
              </a:rPr>
              <a:t>работаете?</a:t>
            </a:r>
          </a:p>
          <a:p>
            <a:pPr marL="342900" lvl="0" indent="-342900">
              <a:lnSpc>
                <a:spcPct val="115000"/>
              </a:lnSpc>
              <a:spcAft>
                <a:spcPts val="0"/>
              </a:spcAft>
              <a:buFont typeface="+mj-lt"/>
              <a:buAutoNum type="arabicPeriod"/>
            </a:pPr>
            <a:r>
              <a:rPr lang="ru-RU" sz="2400" dirty="0" smtClean="0">
                <a:latin typeface="Times New Roman" panose="02020603050405020304" pitchFamily="18" charset="0"/>
                <a:ea typeface="Calibri" panose="020F0502020204030204" pitchFamily="34" charset="0"/>
                <a:cs typeface="Times New Roman" panose="02020603050405020304" pitchFamily="18" charset="0"/>
              </a:rPr>
              <a:t>Считаете </a:t>
            </a:r>
            <a:r>
              <a:rPr lang="ru-RU" sz="2400" dirty="0">
                <a:latin typeface="Times New Roman" panose="02020603050405020304" pitchFamily="18" charset="0"/>
                <a:ea typeface="Calibri" panose="020F0502020204030204" pitchFamily="34" charset="0"/>
                <a:cs typeface="Times New Roman" panose="02020603050405020304" pitchFamily="18" charset="0"/>
              </a:rPr>
              <a:t>ли Вы занятия Школы молодого учителя начальных классов полезными для себя</a:t>
            </a:r>
            <a:r>
              <a:rPr lang="ru-RU" sz="2400" dirty="0" smtClean="0">
                <a:latin typeface="Times New Roman" panose="02020603050405020304" pitchFamily="18" charset="0"/>
                <a:ea typeface="Calibri" panose="020F0502020204030204" pitchFamily="34" charset="0"/>
                <a:cs typeface="Times New Roman" panose="02020603050405020304" pitchFamily="18" charset="0"/>
              </a:rPr>
              <a:t>?</a:t>
            </a:r>
          </a:p>
          <a:p>
            <a:pPr marL="342900" lvl="0" indent="-342900">
              <a:lnSpc>
                <a:spcPct val="115000"/>
              </a:lnSpc>
              <a:spcAft>
                <a:spcPts val="0"/>
              </a:spcAft>
              <a:buFont typeface="+mj-lt"/>
              <a:buAutoNum type="arabicPeriod"/>
            </a:pPr>
            <a:r>
              <a:rPr lang="ru-RU" sz="2400" dirty="0" smtClean="0">
                <a:latin typeface="Times New Roman" panose="02020603050405020304" pitchFamily="18" charset="0"/>
                <a:ea typeface="Calibri" panose="020F0502020204030204" pitchFamily="34" charset="0"/>
                <a:cs typeface="Times New Roman" panose="02020603050405020304" pitchFamily="18" charset="0"/>
              </a:rPr>
              <a:t>Какие </a:t>
            </a:r>
            <a:r>
              <a:rPr lang="ru-RU" sz="2400" dirty="0">
                <a:latin typeface="Times New Roman" panose="02020603050405020304" pitchFamily="18" charset="0"/>
                <a:ea typeface="Calibri" panose="020F0502020204030204" pitchFamily="34" charset="0"/>
                <a:cs typeface="Times New Roman" panose="02020603050405020304" pitchFamily="18" charset="0"/>
              </a:rPr>
              <a:t>виды работы Вам нравятся больше всего? (Урок, мастер-класс, выступление и др.)</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mj-lt"/>
              <a:buAutoNum type="arabicPeriod"/>
            </a:pPr>
            <a:r>
              <a:rPr lang="ru-RU" sz="2400" dirty="0" smtClean="0">
                <a:latin typeface="Times New Roman" panose="02020603050405020304" pitchFamily="18" charset="0"/>
                <a:ea typeface="Calibri" panose="020F0502020204030204" pitchFamily="34" charset="0"/>
                <a:cs typeface="Times New Roman" panose="02020603050405020304" pitchFamily="18" charset="0"/>
              </a:rPr>
              <a:t>Оказывают </a:t>
            </a:r>
            <a:r>
              <a:rPr lang="ru-RU" sz="2400" dirty="0">
                <a:latin typeface="Times New Roman" panose="02020603050405020304" pitchFamily="18" charset="0"/>
                <a:ea typeface="Calibri" panose="020F0502020204030204" pitchFamily="34" charset="0"/>
                <a:cs typeface="Times New Roman" panose="02020603050405020304" pitchFamily="18" charset="0"/>
              </a:rPr>
              <a:t>ли Вам помощь более опытные коллеги Вашей школы?</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mj-lt"/>
              <a:buAutoNum type="arabicPeriod"/>
            </a:pPr>
            <a:r>
              <a:rPr lang="ru-RU" sz="2400" dirty="0" smtClean="0">
                <a:latin typeface="Times New Roman" panose="02020603050405020304" pitchFamily="18" charset="0"/>
                <a:ea typeface="Calibri" panose="020F0502020204030204" pitchFamily="34" charset="0"/>
                <a:cs typeface="Times New Roman" panose="02020603050405020304" pitchFamily="18" charset="0"/>
              </a:rPr>
              <a:t>Какой </a:t>
            </a:r>
            <a:r>
              <a:rPr lang="ru-RU" sz="2400" dirty="0">
                <a:latin typeface="Times New Roman" panose="02020603050405020304" pitchFamily="18" charset="0"/>
                <a:ea typeface="Calibri" panose="020F0502020204030204" pitchFamily="34" charset="0"/>
                <a:cs typeface="Times New Roman" panose="02020603050405020304" pitchFamily="18" charset="0"/>
              </a:rPr>
              <a:t>вопрос по методике, школьной документации, внеклассной работе или работе с родителями Вы хотели бы включить в план нашей дальнейшей работы?</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mj-lt"/>
              <a:buAutoNum type="arabicPeriod"/>
            </a:pPr>
            <a:r>
              <a:rPr lang="ru-RU" sz="2400" dirty="0" smtClean="0">
                <a:latin typeface="Times New Roman" panose="02020603050405020304" pitchFamily="18" charset="0"/>
                <a:ea typeface="Calibri" panose="020F0502020204030204" pitchFamily="34" charset="0"/>
                <a:cs typeface="Times New Roman" panose="02020603050405020304" pitchFamily="18" charset="0"/>
              </a:rPr>
              <a:t>Нравится </a:t>
            </a:r>
            <a:r>
              <a:rPr lang="ru-RU" sz="2400" dirty="0">
                <a:latin typeface="Times New Roman" panose="02020603050405020304" pitchFamily="18" charset="0"/>
                <a:ea typeface="Calibri" panose="020F0502020204030204" pitchFamily="34" charset="0"/>
                <a:cs typeface="Times New Roman" panose="02020603050405020304" pitchFamily="18" charset="0"/>
              </a:rPr>
              <a:t>ли Вам работать в школе? Планируете ли Вы продолжать </a:t>
            </a:r>
            <a:r>
              <a:rPr lang="ru-RU" sz="2400" dirty="0" err="1">
                <a:latin typeface="Times New Roman" panose="02020603050405020304" pitchFamily="18" charset="0"/>
                <a:ea typeface="Calibri" panose="020F0502020204030204" pitchFamily="34" charset="0"/>
                <a:cs typeface="Times New Roman" panose="02020603050405020304" pitchFamily="18" charset="0"/>
              </a:rPr>
              <a:t>пед.деятельность</a:t>
            </a:r>
            <a:r>
              <a:rPr lang="ru-RU" sz="2400" dirty="0">
                <a:latin typeface="Times New Roman" panose="02020603050405020304" pitchFamily="18" charset="0"/>
                <a:ea typeface="Calibri" panose="020F0502020204030204" pitchFamily="34" charset="0"/>
                <a:cs typeface="Times New Roman" panose="02020603050405020304" pitchFamily="18" charset="0"/>
              </a:rPr>
              <a:t> и реализовывать себя в профессии </a:t>
            </a:r>
            <a:r>
              <a:rPr lang="ru-RU" sz="2400" dirty="0" smtClean="0">
                <a:latin typeface="Times New Roman" panose="02020603050405020304" pitchFamily="18" charset="0"/>
                <a:ea typeface="Calibri" panose="020F0502020204030204" pitchFamily="34" charset="0"/>
                <a:cs typeface="Times New Roman" panose="02020603050405020304" pitchFamily="18" charset="0"/>
              </a:rPr>
              <a:t>учителя?</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553504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12280"/>
          </a:xfrm>
          <a:prstGeom prst="rect">
            <a:avLst/>
          </a:prstGeom>
        </p:spPr>
      </p:pic>
      <p:sp>
        <p:nvSpPr>
          <p:cNvPr id="2" name="Заголовок 1"/>
          <p:cNvSpPr>
            <a:spLocks noGrp="1"/>
          </p:cNvSpPr>
          <p:nvPr>
            <p:ph type="title"/>
          </p:nvPr>
        </p:nvSpPr>
        <p:spPr>
          <a:xfrm>
            <a:off x="838200" y="2429850"/>
            <a:ext cx="10515600" cy="1325563"/>
          </a:xfrm>
        </p:spPr>
        <p:txBody>
          <a:bodyPr>
            <a:noAutofit/>
          </a:bodyPr>
          <a:lstStyle/>
          <a:p>
            <a:pPr algn="ctr"/>
            <a:r>
              <a:rPr lang="ru-RU" sz="4400" b="1" dirty="0">
                <a:solidFill>
                  <a:schemeClr val="tx1"/>
                </a:solidFill>
                <a:latin typeface="Times New Roman" panose="02020603050405020304" pitchFamily="18" charset="0"/>
                <a:ea typeface="Calibri" panose="020F0502020204030204" pitchFamily="34" charset="0"/>
              </a:rPr>
              <a:t>Повышение качества образования в начальной школе в условиях реализации ФГОС через внедрение современных образовательных технологий</a:t>
            </a:r>
            <a:endParaRPr lang="ru-RU" sz="4400" b="1" dirty="0">
              <a:solidFill>
                <a:schemeClr val="tx1"/>
              </a:solidFill>
            </a:endParaRPr>
          </a:p>
        </p:txBody>
      </p:sp>
    </p:spTree>
    <p:extLst>
      <p:ext uri="{BB962C8B-B14F-4D97-AF65-F5344CB8AC3E}">
        <p14:creationId xmlns:p14="http://schemas.microsoft.com/office/powerpoint/2010/main" val="32813406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642140713"/>
              </p:ext>
            </p:extLst>
          </p:nvPr>
        </p:nvGraphicFramePr>
        <p:xfrm>
          <a:off x="161063" y="143738"/>
          <a:ext cx="11830641" cy="6612001"/>
        </p:xfrm>
        <a:graphic>
          <a:graphicData uri="http://schemas.openxmlformats.org/drawingml/2006/table">
            <a:tbl>
              <a:tblPr firstRow="1" firstCol="1" bandRow="1">
                <a:tableStyleId>{5C22544A-7EE6-4342-B048-85BDC9FD1C3A}</a:tableStyleId>
              </a:tblPr>
              <a:tblGrid>
                <a:gridCol w="361451"/>
                <a:gridCol w="6487886"/>
                <a:gridCol w="4981304"/>
              </a:tblGrid>
              <a:tr h="83519">
                <a:tc>
                  <a:txBody>
                    <a:bodyPr/>
                    <a:lstStyle/>
                    <a:p>
                      <a:pPr marL="71755" marR="71755" algn="ctr">
                        <a:lnSpc>
                          <a:spcPct val="107000"/>
                        </a:lnSpc>
                        <a:spcAft>
                          <a:spcPts val="0"/>
                        </a:spcAft>
                      </a:pPr>
                      <a:r>
                        <a:rPr lang="ru-RU" sz="900" dirty="0">
                          <a:effectLst/>
                          <a:latin typeface="Times New Roman" panose="02020603050405020304" pitchFamily="18" charset="0"/>
                          <a:cs typeface="Times New Roman" panose="02020603050405020304" pitchFamily="18" charset="0"/>
                        </a:rPr>
                        <a:t> </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2607" marR="22607" marT="0" marB="0" vert="vert270" anchor="ctr"/>
                </a:tc>
                <a:tc>
                  <a:txBody>
                    <a:bodyPr/>
                    <a:lstStyle/>
                    <a:p>
                      <a:pPr marL="228600" algn="ctr">
                        <a:lnSpc>
                          <a:spcPct val="107000"/>
                        </a:lnSpc>
                        <a:spcAft>
                          <a:spcPts val="0"/>
                        </a:spcAft>
                      </a:pPr>
                      <a:r>
                        <a:rPr lang="ru-RU" sz="2400" dirty="0">
                          <a:solidFill>
                            <a:schemeClr val="tx1"/>
                          </a:solidFill>
                          <a:effectLst/>
                          <a:latin typeface="Times New Roman" panose="02020603050405020304" pitchFamily="18" charset="0"/>
                          <a:cs typeface="Times New Roman" panose="02020603050405020304" pitchFamily="18" charset="0"/>
                        </a:rPr>
                        <a:t>Применяемые технологии для формирования УУД</a:t>
                      </a:r>
                      <a:endParaRPr lang="ru-RU"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607" marR="22607" marT="0" marB="0"/>
                </a:tc>
                <a:tc>
                  <a:txBody>
                    <a:bodyPr/>
                    <a:lstStyle/>
                    <a:p>
                      <a:pPr algn="ctr">
                        <a:lnSpc>
                          <a:spcPct val="107000"/>
                        </a:lnSpc>
                        <a:spcAft>
                          <a:spcPts val="0"/>
                        </a:spcAft>
                      </a:pPr>
                      <a:r>
                        <a:rPr lang="ru-RU" sz="2400" dirty="0">
                          <a:solidFill>
                            <a:schemeClr val="tx1"/>
                          </a:solidFill>
                          <a:effectLst/>
                          <a:latin typeface="Times New Roman" panose="02020603050405020304" pitchFamily="18" charset="0"/>
                          <a:cs typeface="Times New Roman" panose="02020603050405020304" pitchFamily="18" charset="0"/>
                        </a:rPr>
                        <a:t>Задания на уроке</a:t>
                      </a:r>
                      <a:endParaRPr lang="ru-RU"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607" marR="22607" marT="0" marB="0"/>
                </a:tc>
              </a:tr>
              <a:tr h="1085119">
                <a:tc>
                  <a:txBody>
                    <a:bodyPr/>
                    <a:lstStyle/>
                    <a:p>
                      <a:pPr marL="71755" marR="71755" algn="ctr">
                        <a:lnSpc>
                          <a:spcPct val="107000"/>
                        </a:lnSpc>
                        <a:spcAft>
                          <a:spcPts val="0"/>
                        </a:spcAft>
                      </a:pPr>
                      <a:r>
                        <a:rPr lang="ru-RU" sz="1050">
                          <a:solidFill>
                            <a:schemeClr val="tx1"/>
                          </a:solidFill>
                          <a:effectLst/>
                          <a:latin typeface="Times New Roman" panose="02020603050405020304" pitchFamily="18" charset="0"/>
                          <a:cs typeface="Times New Roman" panose="02020603050405020304" pitchFamily="18" charset="0"/>
                        </a:rPr>
                        <a:t>Личностные УУД</a:t>
                      </a:r>
                    </a:p>
                    <a:p>
                      <a:pPr marL="71755" marR="71755" algn="ctr">
                        <a:lnSpc>
                          <a:spcPct val="107000"/>
                        </a:lnSpc>
                        <a:spcAft>
                          <a:spcPts val="0"/>
                        </a:spcAft>
                      </a:pPr>
                      <a:r>
                        <a:rPr lang="ru-RU" sz="1050">
                          <a:solidFill>
                            <a:schemeClr val="tx1"/>
                          </a:solidFill>
                          <a:effectLst/>
                          <a:latin typeface="Times New Roman" panose="02020603050405020304" pitchFamily="18" charset="0"/>
                          <a:cs typeface="Times New Roman" panose="02020603050405020304" pitchFamily="18" charset="0"/>
                        </a:rPr>
                        <a:t> </a:t>
                      </a:r>
                      <a:endParaRPr lang="ru-RU" sz="105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607" marR="22607" marT="0" marB="0" vert="vert270" anchor="ctr"/>
                </a:tc>
                <a:tc>
                  <a:txBody>
                    <a:bodyPr/>
                    <a:lstStyle/>
                    <a:p>
                      <a:pPr marL="342900" lvl="0" indent="-342900">
                        <a:lnSpc>
                          <a:spcPct val="150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находит способ увлечь детей знаниями;</a:t>
                      </a:r>
                    </a:p>
                    <a:p>
                      <a:pPr marL="342900" lvl="0" indent="-342900">
                        <a:lnSpc>
                          <a:spcPct val="150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учит ребенка делать нравственный набор в рамках работы с ценностным материалом и его анализом;</a:t>
                      </a:r>
                    </a:p>
                    <a:p>
                      <a:pPr marL="342900" lvl="0" indent="-342900">
                        <a:lnSpc>
                          <a:spcPct val="150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включает детей в открытие новых знаний;</a:t>
                      </a:r>
                    </a:p>
                    <a:p>
                      <a:pPr marL="342900" lvl="0" indent="-342900">
                        <a:lnSpc>
                          <a:spcPct val="150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помогает ребенку найти самого себя;</a:t>
                      </a:r>
                    </a:p>
                    <a:p>
                      <a:pPr marL="342900" lvl="0" indent="-342900">
                        <a:lnSpc>
                          <a:spcPct val="150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показывает то, что ошибка – это не страшно – главное уметь найти и исправить ошибку;</a:t>
                      </a:r>
                    </a:p>
                    <a:p>
                      <a:pPr marL="342900" lvl="0" indent="-342900">
                        <a:lnSpc>
                          <a:spcPct val="150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ненавязчиво транслирует детям позитивные ценности, позволяя им прожить их на собственном примере;</a:t>
                      </a:r>
                    </a:p>
                    <a:p>
                      <a:pPr marL="342900" lvl="0" indent="-342900">
                        <a:lnSpc>
                          <a:spcPct val="150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ненавязчиво транслирует смысл учения детям;</a:t>
                      </a:r>
                    </a:p>
                    <a:p>
                      <a:pPr marL="342900" lvl="0" indent="-342900">
                        <a:lnSpc>
                          <a:spcPct val="150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создает проблемную ситуацию и мотивирует детей на открытие нового знания.</a:t>
                      </a:r>
                      <a:endParaRPr lang="ru-RU" sz="900">
                        <a:effectLst/>
                        <a:latin typeface="Times New Roman" panose="02020603050405020304" pitchFamily="18" charset="0"/>
                        <a:ea typeface="Calibri" panose="020F0502020204030204" pitchFamily="34" charset="0"/>
                        <a:cs typeface="Times New Roman" panose="02020603050405020304" pitchFamily="18" charset="0"/>
                      </a:endParaRPr>
                    </a:p>
                  </a:txBody>
                  <a:tcPr marL="22607" marR="22607" marT="0" marB="0"/>
                </a:tc>
                <a:tc>
                  <a:txBody>
                    <a:bodyPr/>
                    <a:lstStyle/>
                    <a:p>
                      <a:pPr>
                        <a:lnSpc>
                          <a:spcPct val="107000"/>
                        </a:lnSpc>
                        <a:spcAft>
                          <a:spcPts val="0"/>
                        </a:spcAft>
                      </a:pPr>
                      <a:r>
                        <a:rPr lang="ru-RU" sz="900">
                          <a:effectLst/>
                          <a:latin typeface="Times New Roman" panose="02020603050405020304" pitchFamily="18" charset="0"/>
                          <a:cs typeface="Times New Roman" panose="02020603050405020304" pitchFamily="18" charset="0"/>
                        </a:rPr>
                        <a:t> </a:t>
                      </a:r>
                      <a:endParaRPr lang="ru-RU" sz="900">
                        <a:effectLst/>
                        <a:latin typeface="Times New Roman" panose="02020603050405020304" pitchFamily="18" charset="0"/>
                        <a:ea typeface="Calibri" panose="020F0502020204030204" pitchFamily="34" charset="0"/>
                        <a:cs typeface="Times New Roman" panose="02020603050405020304" pitchFamily="18" charset="0"/>
                      </a:endParaRPr>
                    </a:p>
                  </a:txBody>
                  <a:tcPr marL="22607" marR="22607" marT="0" marB="0"/>
                </a:tc>
              </a:tr>
              <a:tr h="632986">
                <a:tc>
                  <a:txBody>
                    <a:bodyPr/>
                    <a:lstStyle/>
                    <a:p>
                      <a:pPr marL="71755" marR="71755" algn="ctr">
                        <a:lnSpc>
                          <a:spcPct val="107000"/>
                        </a:lnSpc>
                        <a:spcAft>
                          <a:spcPts val="0"/>
                        </a:spcAft>
                      </a:pPr>
                      <a:r>
                        <a:rPr lang="ru-RU" sz="1050">
                          <a:solidFill>
                            <a:schemeClr val="tx1"/>
                          </a:solidFill>
                          <a:effectLst/>
                          <a:latin typeface="Times New Roman" panose="02020603050405020304" pitchFamily="18" charset="0"/>
                          <a:cs typeface="Times New Roman" panose="02020603050405020304" pitchFamily="18" charset="0"/>
                        </a:rPr>
                        <a:t>Регулятивные УУД</a:t>
                      </a:r>
                      <a:br>
                        <a:rPr lang="ru-RU" sz="1050">
                          <a:solidFill>
                            <a:schemeClr val="tx1"/>
                          </a:solidFill>
                          <a:effectLst/>
                          <a:latin typeface="Times New Roman" panose="02020603050405020304" pitchFamily="18" charset="0"/>
                          <a:cs typeface="Times New Roman" panose="02020603050405020304" pitchFamily="18" charset="0"/>
                        </a:rPr>
                      </a:br>
                      <a:endParaRPr lang="ru-RU" sz="105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607" marR="22607" marT="0" marB="0" vert="vert270"/>
                </a:tc>
                <a:tc>
                  <a:txBody>
                    <a:bodyPr/>
                    <a:lstStyle/>
                    <a:p>
                      <a:pPr marL="342900" lvl="0" indent="-342900">
                        <a:lnSpc>
                          <a:spcPct val="150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на уроке уделяет большое внимание самопроверке детей, обучая их как можно найти и исправить ошибку;</a:t>
                      </a:r>
                    </a:p>
                    <a:p>
                      <a:pPr marL="342900" lvl="0" indent="-342900">
                        <a:lnSpc>
                          <a:spcPct val="150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учит ребенка ставить цели и искать пути их достижения, а также решения возникающих проблем;</a:t>
                      </a:r>
                    </a:p>
                    <a:p>
                      <a:pPr marL="342900" lvl="0" indent="-342900">
                        <a:lnSpc>
                          <a:spcPct val="150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В конце выполнения задания, в конце урока учитель вместе с детьми оценивают то, чему научились, что получилось, а что нет;</a:t>
                      </a:r>
                    </a:p>
                    <a:p>
                      <a:pPr marL="342900" lvl="0" indent="-342900">
                        <a:lnSpc>
                          <a:spcPct val="150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формирует у детей содержательную оценку и самооценку.</a:t>
                      </a:r>
                      <a:endParaRPr lang="ru-RU" sz="900">
                        <a:effectLst/>
                        <a:latin typeface="Times New Roman" panose="02020603050405020304" pitchFamily="18" charset="0"/>
                        <a:ea typeface="Calibri" panose="020F0502020204030204" pitchFamily="34" charset="0"/>
                        <a:cs typeface="Times New Roman" panose="02020603050405020304" pitchFamily="18" charset="0"/>
                      </a:endParaRPr>
                    </a:p>
                  </a:txBody>
                  <a:tcPr marL="22607" marR="22607" marT="0" marB="0"/>
                </a:tc>
                <a:tc>
                  <a:txBody>
                    <a:bodyPr/>
                    <a:lstStyle/>
                    <a:p>
                      <a:pPr>
                        <a:lnSpc>
                          <a:spcPct val="107000"/>
                        </a:lnSpc>
                        <a:spcAft>
                          <a:spcPts val="0"/>
                        </a:spcAft>
                      </a:pPr>
                      <a:r>
                        <a:rPr lang="ru-RU" sz="900">
                          <a:effectLst/>
                          <a:latin typeface="Times New Roman" panose="02020603050405020304" pitchFamily="18" charset="0"/>
                          <a:cs typeface="Times New Roman" panose="02020603050405020304" pitchFamily="18" charset="0"/>
                        </a:rPr>
                        <a:t> </a:t>
                      </a:r>
                      <a:endParaRPr lang="ru-RU" sz="900">
                        <a:effectLst/>
                        <a:latin typeface="Times New Roman" panose="02020603050405020304" pitchFamily="18" charset="0"/>
                        <a:ea typeface="Calibri" panose="020F0502020204030204" pitchFamily="34" charset="0"/>
                        <a:cs typeface="Times New Roman" panose="02020603050405020304" pitchFamily="18" charset="0"/>
                      </a:endParaRPr>
                    </a:p>
                  </a:txBody>
                  <a:tcPr marL="22607" marR="22607" marT="0" marB="0"/>
                </a:tc>
              </a:tr>
              <a:tr h="901252">
                <a:tc>
                  <a:txBody>
                    <a:bodyPr/>
                    <a:lstStyle/>
                    <a:p>
                      <a:pPr algn="ctr">
                        <a:lnSpc>
                          <a:spcPct val="107000"/>
                        </a:lnSpc>
                        <a:spcAft>
                          <a:spcPts val="0"/>
                        </a:spcAft>
                      </a:pPr>
                      <a:r>
                        <a:rPr lang="ru-RU" sz="1050">
                          <a:solidFill>
                            <a:schemeClr val="tx1"/>
                          </a:solidFill>
                          <a:effectLst/>
                          <a:latin typeface="Times New Roman" panose="02020603050405020304" pitchFamily="18" charset="0"/>
                          <a:cs typeface="Times New Roman" panose="02020603050405020304" pitchFamily="18" charset="0"/>
                        </a:rPr>
                        <a:t>Познавательные УУД</a:t>
                      </a:r>
                    </a:p>
                    <a:p>
                      <a:pPr marL="71755" marR="71755">
                        <a:lnSpc>
                          <a:spcPct val="107000"/>
                        </a:lnSpc>
                        <a:spcAft>
                          <a:spcPts val="0"/>
                        </a:spcAft>
                      </a:pPr>
                      <a:r>
                        <a:rPr lang="ru-RU" sz="1050">
                          <a:solidFill>
                            <a:schemeClr val="tx1"/>
                          </a:solidFill>
                          <a:effectLst/>
                          <a:latin typeface="Times New Roman" panose="02020603050405020304" pitchFamily="18" charset="0"/>
                          <a:cs typeface="Times New Roman" panose="02020603050405020304" pitchFamily="18" charset="0"/>
                        </a:rPr>
                        <a:t> </a:t>
                      </a:r>
                      <a:endParaRPr lang="ru-RU" sz="105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607" marR="22607" marT="0" marB="0" vert="vert270"/>
                </a:tc>
                <a:tc>
                  <a:txBody>
                    <a:bodyPr/>
                    <a:lstStyle/>
                    <a:p>
                      <a:pPr marL="342900" lvl="0" indent="-342900">
                        <a:lnSpc>
                          <a:spcPct val="115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учит детей тем навыкам, которые им пригодятся в работе с информацией;</a:t>
                      </a:r>
                    </a:p>
                    <a:p>
                      <a:pPr marL="342900" lvl="0" indent="-342900">
                        <a:lnSpc>
                          <a:spcPct val="115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включает детей в открытие новых знаний;</a:t>
                      </a:r>
                    </a:p>
                    <a:p>
                      <a:pPr marL="342900" lvl="0" indent="-342900">
                        <a:lnSpc>
                          <a:spcPct val="115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учит ребенка цели и искать пути их достижения;</a:t>
                      </a:r>
                    </a:p>
                    <a:p>
                      <a:pPr marL="342900" lvl="0" indent="-342900">
                        <a:lnSpc>
                          <a:spcPct val="115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учит детей способам эффективного запоминания и организации деятельности;</a:t>
                      </a:r>
                    </a:p>
                    <a:p>
                      <a:pPr marL="342900" lvl="0" indent="-342900">
                        <a:lnSpc>
                          <a:spcPct val="115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на уроке использует специализированные развивающие задания;</a:t>
                      </a:r>
                    </a:p>
                    <a:p>
                      <a:pPr marL="342900" lvl="0" indent="-342900">
                        <a:lnSpc>
                          <a:spcPct val="115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на уроке использует интерактивные возможности ИКТ;</a:t>
                      </a:r>
                    </a:p>
                    <a:p>
                      <a:pPr marL="342900" lvl="0" indent="-342900">
                        <a:lnSpc>
                          <a:spcPct val="115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дает детям возможность самостоятельно выбирать задания из предложенных;</a:t>
                      </a:r>
                    </a:p>
                    <a:p>
                      <a:pPr marL="342900" lvl="0" indent="-342900">
                        <a:lnSpc>
                          <a:spcPct val="115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побуждает детей к формулированию учебной проблемы и поиску решения этой проблемы.</a:t>
                      </a:r>
                      <a:endParaRPr lang="ru-RU" sz="900">
                        <a:effectLst/>
                        <a:latin typeface="Times New Roman" panose="02020603050405020304" pitchFamily="18" charset="0"/>
                        <a:ea typeface="Calibri" panose="020F0502020204030204" pitchFamily="34" charset="0"/>
                        <a:cs typeface="Times New Roman" panose="02020603050405020304" pitchFamily="18" charset="0"/>
                      </a:endParaRPr>
                    </a:p>
                  </a:txBody>
                  <a:tcPr marL="22607" marR="22607" marT="0" marB="0"/>
                </a:tc>
                <a:tc>
                  <a:txBody>
                    <a:bodyPr/>
                    <a:lstStyle/>
                    <a:p>
                      <a:pPr>
                        <a:lnSpc>
                          <a:spcPct val="107000"/>
                        </a:lnSpc>
                        <a:spcAft>
                          <a:spcPts val="0"/>
                        </a:spcAft>
                      </a:pPr>
                      <a:r>
                        <a:rPr lang="ru-RU" sz="900" dirty="0">
                          <a:effectLst/>
                          <a:latin typeface="Times New Roman" panose="02020603050405020304" pitchFamily="18" charset="0"/>
                          <a:cs typeface="Times New Roman" panose="02020603050405020304" pitchFamily="18" charset="0"/>
                        </a:rPr>
                        <a:t> </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2607" marR="22607" marT="0" marB="0"/>
                </a:tc>
              </a:tr>
              <a:tr h="1178560">
                <a:tc>
                  <a:txBody>
                    <a:bodyPr/>
                    <a:lstStyle/>
                    <a:p>
                      <a:pPr algn="ctr">
                        <a:lnSpc>
                          <a:spcPct val="107000"/>
                        </a:lnSpc>
                        <a:spcAft>
                          <a:spcPts val="0"/>
                        </a:spcAft>
                      </a:pPr>
                      <a:r>
                        <a:rPr lang="ru-RU" sz="1050" dirty="0">
                          <a:solidFill>
                            <a:schemeClr val="tx1"/>
                          </a:solidFill>
                          <a:effectLst/>
                          <a:latin typeface="Times New Roman" panose="02020603050405020304" pitchFamily="18" charset="0"/>
                          <a:cs typeface="Times New Roman" panose="02020603050405020304" pitchFamily="18" charset="0"/>
                        </a:rPr>
                        <a:t>Коммуникативные УУД</a:t>
                      </a:r>
                    </a:p>
                    <a:p>
                      <a:pPr marL="71755" marR="71755" algn="ctr">
                        <a:lnSpc>
                          <a:spcPct val="107000"/>
                        </a:lnSpc>
                        <a:spcAft>
                          <a:spcPts val="0"/>
                        </a:spcAft>
                      </a:pPr>
                      <a:r>
                        <a:rPr lang="ru-RU" sz="1050" dirty="0">
                          <a:solidFill>
                            <a:schemeClr val="tx1"/>
                          </a:solidFill>
                          <a:effectLst/>
                          <a:latin typeface="Times New Roman" panose="02020603050405020304" pitchFamily="18" charset="0"/>
                          <a:cs typeface="Times New Roman" panose="02020603050405020304" pitchFamily="18" charset="0"/>
                        </a:rPr>
                        <a:t> </a:t>
                      </a:r>
                      <a:endParaRPr lang="ru-RU" sz="105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607" marR="22607" marT="0" marB="0" vert="vert270" anchor="ctr"/>
                </a:tc>
                <a:tc>
                  <a:txBody>
                    <a:bodyPr/>
                    <a:lstStyle/>
                    <a:p>
                      <a:pPr marL="342900" lvl="0" indent="-342900">
                        <a:lnSpc>
                          <a:spcPct val="115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обучает детей приемам работы в группах;</a:t>
                      </a:r>
                    </a:p>
                    <a:p>
                      <a:pPr marL="342900" lvl="0" indent="-342900">
                        <a:lnSpc>
                          <a:spcPct val="115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показывает, как можно прийти к единому решению в работе в группах;</a:t>
                      </a:r>
                    </a:p>
                    <a:p>
                      <a:pPr marL="342900" lvl="0" indent="-342900">
                        <a:lnSpc>
                          <a:spcPct val="115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включает детей в конструктивную деятельность, коллективные творческие дела, привлекая их к организации мероприятий и поощряя инициативы детей;</a:t>
                      </a:r>
                    </a:p>
                    <a:p>
                      <a:pPr marL="342900" lvl="0" indent="-342900">
                        <a:lnSpc>
                          <a:spcPct val="115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учит ребенка ставить цели и искать пути их достижения;</a:t>
                      </a:r>
                    </a:p>
                    <a:p>
                      <a:pPr marL="342900" lvl="0" indent="-342900">
                        <a:lnSpc>
                          <a:spcPct val="115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учит разным способам выражения своих мыслей, искусству спора, отстаивания собственного мнения, уважения мнения других;</a:t>
                      </a:r>
                    </a:p>
                    <a:p>
                      <a:pPr marL="342900" lvl="0" indent="-342900">
                        <a:lnSpc>
                          <a:spcPct val="115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активно включает каждого в учебный процесс, а также поощряет учебное сотрудничество между учениками;</a:t>
                      </a:r>
                    </a:p>
                    <a:p>
                      <a:pPr marL="342900" lvl="0" indent="-342900">
                        <a:lnSpc>
                          <a:spcPct val="115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и ученики вместе решают возникающие учебные проблемы;</a:t>
                      </a:r>
                    </a:p>
                    <a:p>
                      <a:pPr marL="342900" lvl="0" indent="-342900">
                        <a:lnSpc>
                          <a:spcPct val="115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организовывает работу в парах сменного состава, в рамках учебных ситуаций;</a:t>
                      </a:r>
                    </a:p>
                    <a:p>
                      <a:pPr marL="342900" lvl="0" indent="-342900">
                        <a:lnSpc>
                          <a:spcPct val="115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организовывает конструктивную совместную деятельность;</a:t>
                      </a:r>
                    </a:p>
                    <a:p>
                      <a:pPr marL="342900" lvl="0" indent="-342900">
                        <a:lnSpc>
                          <a:spcPct val="115000"/>
                        </a:lnSpc>
                        <a:spcAft>
                          <a:spcPts val="0"/>
                        </a:spcAft>
                        <a:buFont typeface="+mj-lt"/>
                        <a:buAutoNum type="arabicPeriod"/>
                      </a:pPr>
                      <a:r>
                        <a:rPr lang="ru-RU" sz="900">
                          <a:effectLst/>
                          <a:latin typeface="Times New Roman" panose="02020603050405020304" pitchFamily="18" charset="0"/>
                          <a:cs typeface="Times New Roman" panose="02020603050405020304" pitchFamily="18" charset="0"/>
                        </a:rPr>
                        <a:t>Учитель при организации групповой работы учитывает степень сформированности коммуникативных навыков.</a:t>
                      </a:r>
                      <a:endParaRPr lang="ru-RU" sz="900">
                        <a:effectLst/>
                        <a:latin typeface="Times New Roman" panose="02020603050405020304" pitchFamily="18" charset="0"/>
                        <a:ea typeface="Calibri" panose="020F0502020204030204" pitchFamily="34" charset="0"/>
                        <a:cs typeface="Times New Roman" panose="02020603050405020304" pitchFamily="18" charset="0"/>
                      </a:endParaRPr>
                    </a:p>
                  </a:txBody>
                  <a:tcPr marL="22607" marR="22607" marT="0" marB="0"/>
                </a:tc>
                <a:tc>
                  <a:txBody>
                    <a:bodyPr/>
                    <a:lstStyle/>
                    <a:p>
                      <a:pPr>
                        <a:lnSpc>
                          <a:spcPct val="107000"/>
                        </a:lnSpc>
                        <a:spcAft>
                          <a:spcPts val="0"/>
                        </a:spcAft>
                      </a:pPr>
                      <a:r>
                        <a:rPr lang="ru-RU" sz="900" dirty="0">
                          <a:effectLst/>
                          <a:latin typeface="Times New Roman" panose="02020603050405020304" pitchFamily="18" charset="0"/>
                          <a:cs typeface="Times New Roman" panose="02020603050405020304" pitchFamily="18" charset="0"/>
                        </a:rPr>
                        <a:t> </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2607" marR="22607" marT="0" marB="0"/>
                </a:tc>
              </a:tr>
            </a:tbl>
          </a:graphicData>
        </a:graphic>
      </p:graphicFrame>
    </p:spTree>
    <p:extLst>
      <p:ext uri="{BB962C8B-B14F-4D97-AF65-F5344CB8AC3E}">
        <p14:creationId xmlns:p14="http://schemas.microsoft.com/office/powerpoint/2010/main" val="32907427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31902" y="160421"/>
            <a:ext cx="11939781" cy="1740568"/>
          </a:xfrm>
        </p:spPr>
        <p:txBody>
          <a:bodyPr>
            <a:normAutofit/>
          </a:bodyPr>
          <a:lstStyle/>
          <a:p>
            <a:r>
              <a:rPr lang="ru-RU" b="1" dirty="0">
                <a:solidFill>
                  <a:schemeClr val="tx1"/>
                </a:solidFill>
                <a:latin typeface="Times New Roman" panose="02020603050405020304" pitchFamily="18" charset="0"/>
                <a:cs typeface="Times New Roman" panose="02020603050405020304" pitchFamily="18" charset="0"/>
              </a:rPr>
              <a:t>Урок по </a:t>
            </a:r>
            <a:r>
              <a:rPr lang="ru-RU" b="1" dirty="0" smtClean="0">
                <a:solidFill>
                  <a:schemeClr val="tx1"/>
                </a:solidFill>
                <a:latin typeface="Times New Roman" panose="02020603050405020304" pitchFamily="18" charset="0"/>
                <a:cs typeface="Times New Roman" panose="02020603050405020304" pitchFamily="18" charset="0"/>
              </a:rPr>
              <a:t>теме: «Прописная </a:t>
            </a:r>
            <a:r>
              <a:rPr lang="ru-RU" b="1" dirty="0">
                <a:solidFill>
                  <a:schemeClr val="tx1"/>
                </a:solidFill>
                <a:latin typeface="Times New Roman" panose="02020603050405020304" pitchFamily="18" charset="0"/>
                <a:cs typeface="Times New Roman" panose="02020603050405020304" pitchFamily="18" charset="0"/>
              </a:rPr>
              <a:t>буква «н». Работа над алгоритмом. Списывание предложения и </a:t>
            </a:r>
            <a:r>
              <a:rPr lang="ru-RU" b="1" dirty="0" smtClean="0">
                <a:solidFill>
                  <a:schemeClr val="tx1"/>
                </a:solidFill>
                <a:latin typeface="Times New Roman" panose="02020603050405020304" pitchFamily="18" charset="0"/>
                <a:cs typeface="Times New Roman" panose="02020603050405020304" pitchFamily="18" charset="0"/>
              </a:rPr>
              <a:t>самопроверка» проводит Елена Ивановна </a:t>
            </a:r>
            <a:r>
              <a:rPr lang="ru-RU" b="1" dirty="0" err="1" smtClean="0">
                <a:solidFill>
                  <a:schemeClr val="tx1"/>
                </a:solidFill>
                <a:latin typeface="Times New Roman" panose="02020603050405020304" pitchFamily="18" charset="0"/>
                <a:cs typeface="Times New Roman" panose="02020603050405020304" pitchFamily="18" charset="0"/>
              </a:rPr>
              <a:t>Михальская</a:t>
            </a:r>
            <a:endParaRPr lang="ru-RU" b="1" dirty="0">
              <a:solidFill>
                <a:schemeClr val="tx1"/>
              </a:solidFill>
              <a:latin typeface="Times New Roman" panose="02020603050405020304" pitchFamily="18" charset="0"/>
              <a:cs typeface="Times New Roman" panose="02020603050405020304" pitchFamily="18" charset="0"/>
            </a:endParaRPr>
          </a:p>
        </p:txBody>
      </p:sp>
      <p:pic>
        <p:nvPicPr>
          <p:cNvPr id="5" name="Рисунок 4"/>
          <p:cNvPicPr/>
          <p:nvPr/>
        </p:nvPicPr>
        <p:blipFill rotWithShape="1">
          <a:blip r:embed="rId2"/>
          <a:srcRect t="15073" b="14592"/>
          <a:stretch/>
        </p:blipFill>
        <p:spPr>
          <a:xfrm>
            <a:off x="671788" y="2039052"/>
            <a:ext cx="4633054" cy="22121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p:cNvPicPr/>
          <p:nvPr/>
        </p:nvPicPr>
        <p:blipFill rotWithShape="1">
          <a:blip r:embed="rId3"/>
          <a:srcRect t="15073" b="15073"/>
          <a:stretch/>
        </p:blipFill>
        <p:spPr>
          <a:xfrm>
            <a:off x="6244014" y="2039052"/>
            <a:ext cx="4763916" cy="22121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Рисунок 6"/>
          <p:cNvPicPr/>
          <p:nvPr/>
        </p:nvPicPr>
        <p:blipFill rotWithShape="1">
          <a:blip r:embed="rId4"/>
          <a:srcRect t="19873" b="15313"/>
          <a:stretch/>
        </p:blipFill>
        <p:spPr>
          <a:xfrm>
            <a:off x="671788" y="4511243"/>
            <a:ext cx="4633054" cy="19697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Рисунок 7"/>
          <p:cNvPicPr/>
          <p:nvPr/>
        </p:nvPicPr>
        <p:blipFill rotWithShape="1">
          <a:blip r:embed="rId5"/>
          <a:srcRect t="18193" b="15072"/>
          <a:stretch/>
        </p:blipFill>
        <p:spPr>
          <a:xfrm>
            <a:off x="6231896" y="4511243"/>
            <a:ext cx="4776034" cy="19697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841301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31902" y="160421"/>
            <a:ext cx="11939781" cy="1740568"/>
          </a:xfrm>
        </p:spPr>
        <p:txBody>
          <a:bodyPr>
            <a:normAutofit/>
          </a:bodyPr>
          <a:lstStyle/>
          <a:p>
            <a:r>
              <a:rPr lang="ru-RU" b="1" dirty="0">
                <a:solidFill>
                  <a:schemeClr val="tx1"/>
                </a:solidFill>
                <a:latin typeface="Times New Roman" panose="02020603050405020304" pitchFamily="18" charset="0"/>
                <a:cs typeface="Times New Roman" panose="02020603050405020304" pitchFamily="18" charset="0"/>
              </a:rPr>
              <a:t>Урок по </a:t>
            </a:r>
            <a:r>
              <a:rPr lang="ru-RU" b="1" dirty="0" smtClean="0">
                <a:solidFill>
                  <a:schemeClr val="tx1"/>
                </a:solidFill>
                <a:latin typeface="Times New Roman" panose="02020603050405020304" pitchFamily="18" charset="0"/>
                <a:cs typeface="Times New Roman" panose="02020603050405020304" pitchFamily="18" charset="0"/>
              </a:rPr>
              <a:t>теме</a:t>
            </a:r>
            <a:r>
              <a:rPr lang="ru-RU" b="1" dirty="0">
                <a:solidFill>
                  <a:schemeClr val="tx1"/>
                </a:solidFill>
                <a:latin typeface="Times New Roman" panose="02020603050405020304" pitchFamily="18" charset="0"/>
                <a:cs typeface="Times New Roman" panose="02020603050405020304" pitchFamily="18" charset="0"/>
              </a:rPr>
              <a:t>: «Угол. Прямой, острый и тупой </a:t>
            </a:r>
            <a:r>
              <a:rPr lang="ru-RU" b="1" dirty="0" smtClean="0">
                <a:solidFill>
                  <a:schemeClr val="tx1"/>
                </a:solidFill>
                <a:latin typeface="Times New Roman" panose="02020603050405020304" pitchFamily="18" charset="0"/>
                <a:cs typeface="Times New Roman" panose="02020603050405020304" pitchFamily="18" charset="0"/>
              </a:rPr>
              <a:t>углы» проводит Елена Анатольевна Лозовская</a:t>
            </a:r>
            <a:endParaRPr lang="ru-RU" b="1" dirty="0">
              <a:solidFill>
                <a:schemeClr val="tx1"/>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2"/>
          <a:stretch>
            <a:fillRect/>
          </a:stretch>
        </p:blipFill>
        <p:spPr>
          <a:xfrm>
            <a:off x="435810" y="1570176"/>
            <a:ext cx="5467611" cy="41007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Рисунок 2"/>
          <p:cNvPicPr>
            <a:picLocks noChangeAspect="1"/>
          </p:cNvPicPr>
          <p:nvPr/>
        </p:nvPicPr>
        <p:blipFill>
          <a:blip r:embed="rId3"/>
          <a:stretch>
            <a:fillRect/>
          </a:stretch>
        </p:blipFill>
        <p:spPr>
          <a:xfrm>
            <a:off x="6207329" y="1538086"/>
            <a:ext cx="5510396" cy="41327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7089502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31902" y="160421"/>
            <a:ext cx="11939781" cy="1740568"/>
          </a:xfrm>
        </p:spPr>
        <p:txBody>
          <a:bodyPr>
            <a:normAutofit/>
          </a:bodyPr>
          <a:lstStyle/>
          <a:p>
            <a:r>
              <a:rPr lang="ru-RU" b="1" dirty="0">
                <a:solidFill>
                  <a:schemeClr val="tx1"/>
                </a:solidFill>
                <a:latin typeface="Times New Roman" panose="02020603050405020304" pitchFamily="18" charset="0"/>
                <a:cs typeface="Times New Roman" panose="02020603050405020304" pitchFamily="18" charset="0"/>
              </a:rPr>
              <a:t>Урок по </a:t>
            </a:r>
            <a:r>
              <a:rPr lang="ru-RU" b="1" dirty="0" smtClean="0">
                <a:solidFill>
                  <a:schemeClr val="tx1"/>
                </a:solidFill>
                <a:latin typeface="Times New Roman" panose="02020603050405020304" pitchFamily="18" charset="0"/>
                <a:cs typeface="Times New Roman" panose="02020603050405020304" pitchFamily="18" charset="0"/>
              </a:rPr>
              <a:t>теме</a:t>
            </a:r>
            <a:r>
              <a:rPr lang="ru-RU" b="1" dirty="0">
                <a:solidFill>
                  <a:schemeClr val="tx1"/>
                </a:solidFill>
                <a:latin typeface="Times New Roman" panose="02020603050405020304" pitchFamily="18" charset="0"/>
                <a:cs typeface="Times New Roman" panose="02020603050405020304" pitchFamily="18" charset="0"/>
              </a:rPr>
              <a:t>: «Письмо строчной буквы «</a:t>
            </a:r>
            <a:r>
              <a:rPr lang="ru-RU" b="1" dirty="0" smtClean="0">
                <a:solidFill>
                  <a:schemeClr val="tx1"/>
                </a:solidFill>
                <a:latin typeface="Times New Roman" panose="02020603050405020304" pitchFamily="18" charset="0"/>
                <a:cs typeface="Times New Roman" panose="02020603050405020304" pitchFamily="18" charset="0"/>
              </a:rPr>
              <a:t>з» проводит Оксана Владимировна Звонарева</a:t>
            </a:r>
            <a:endParaRPr lang="ru-RU" b="1" dirty="0">
              <a:solidFill>
                <a:schemeClr val="tx1"/>
              </a:solidFill>
              <a:latin typeface="Times New Roman" panose="02020603050405020304" pitchFamily="18" charset="0"/>
              <a:cs typeface="Times New Roman" panose="02020603050405020304" pitchFamily="18" charset="0"/>
            </a:endParaRPr>
          </a:p>
        </p:txBody>
      </p:sp>
      <p:pic>
        <p:nvPicPr>
          <p:cNvPr id="5" name="Рисунок 4"/>
          <p:cNvPicPr/>
          <p:nvPr/>
        </p:nvPicPr>
        <p:blipFill>
          <a:blip r:embed="rId2"/>
          <a:stretch>
            <a:fillRect/>
          </a:stretch>
        </p:blipFill>
        <p:spPr>
          <a:xfrm>
            <a:off x="342481" y="1531419"/>
            <a:ext cx="5940425" cy="33413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p:cNvPicPr/>
          <p:nvPr/>
        </p:nvPicPr>
        <p:blipFill>
          <a:blip r:embed="rId3"/>
          <a:stretch>
            <a:fillRect/>
          </a:stretch>
        </p:blipFill>
        <p:spPr>
          <a:xfrm>
            <a:off x="5852945" y="3202104"/>
            <a:ext cx="5940425" cy="33413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801082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0" y="-72189"/>
            <a:ext cx="11939781" cy="1740568"/>
          </a:xfrm>
        </p:spPr>
        <p:txBody>
          <a:bodyPr>
            <a:normAutofit/>
          </a:bodyPr>
          <a:lstStyle/>
          <a:p>
            <a:r>
              <a:rPr lang="ru-RU" b="1" dirty="0">
                <a:solidFill>
                  <a:schemeClr val="tx1"/>
                </a:solidFill>
                <a:latin typeface="Times New Roman" panose="02020603050405020304" pitchFamily="18" charset="0"/>
                <a:cs typeface="Times New Roman" panose="02020603050405020304" pitchFamily="18" charset="0"/>
              </a:rPr>
              <a:t>Практическое занятие «Применяемые технологии для формирования </a:t>
            </a:r>
            <a:r>
              <a:rPr lang="ru-RU" b="1" dirty="0" smtClean="0">
                <a:solidFill>
                  <a:schemeClr val="tx1"/>
                </a:solidFill>
                <a:latin typeface="Times New Roman" panose="02020603050405020304" pitchFamily="18" charset="0"/>
                <a:cs typeface="Times New Roman" panose="02020603050405020304" pitchFamily="18" charset="0"/>
              </a:rPr>
              <a:t>УУД»</a:t>
            </a:r>
            <a:endParaRPr lang="ru-RU" b="1" dirty="0">
              <a:solidFill>
                <a:schemeClr val="tx1"/>
              </a:solidFill>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866274" y="1176248"/>
            <a:ext cx="4913645" cy="29385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p:cNvPicPr>
            <a:picLocks noChangeAspect="1"/>
          </p:cNvPicPr>
          <p:nvPr/>
        </p:nvPicPr>
        <p:blipFill>
          <a:blip r:embed="rId3"/>
          <a:stretch>
            <a:fillRect/>
          </a:stretch>
        </p:blipFill>
        <p:spPr>
          <a:xfrm>
            <a:off x="6414542" y="630816"/>
            <a:ext cx="4890615" cy="29247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Рисунок 6"/>
          <p:cNvPicPr>
            <a:picLocks noChangeAspect="1"/>
          </p:cNvPicPr>
          <p:nvPr/>
        </p:nvPicPr>
        <p:blipFill>
          <a:blip r:embed="rId4"/>
          <a:stretch>
            <a:fillRect/>
          </a:stretch>
        </p:blipFill>
        <p:spPr>
          <a:xfrm>
            <a:off x="240632" y="3714775"/>
            <a:ext cx="4786456" cy="28624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Рисунок 7"/>
          <p:cNvPicPr>
            <a:picLocks noChangeAspect="1"/>
          </p:cNvPicPr>
          <p:nvPr/>
        </p:nvPicPr>
        <p:blipFill>
          <a:blip r:embed="rId5"/>
          <a:stretch>
            <a:fillRect/>
          </a:stretch>
        </p:blipFill>
        <p:spPr>
          <a:xfrm>
            <a:off x="5969890" y="3714775"/>
            <a:ext cx="4896972" cy="29285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61105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12280"/>
          </a:xfrm>
          <a:prstGeom prst="rect">
            <a:avLst/>
          </a:prstGeom>
        </p:spPr>
      </p:pic>
      <p:sp>
        <p:nvSpPr>
          <p:cNvPr id="3" name="Прямоугольник 2"/>
          <p:cNvSpPr/>
          <p:nvPr/>
        </p:nvSpPr>
        <p:spPr>
          <a:xfrm>
            <a:off x="182880" y="1839945"/>
            <a:ext cx="11826240" cy="4524315"/>
          </a:xfrm>
          <a:prstGeom prst="rect">
            <a:avLst/>
          </a:prstGeom>
        </p:spPr>
        <p:txBody>
          <a:bodyPr wrap="square">
            <a:spAutoFit/>
          </a:bodyPr>
          <a:lstStyle/>
          <a:p>
            <a:pPr marL="26988" algn="ctr">
              <a:lnSpc>
                <a:spcPct val="80000"/>
              </a:lnSpc>
            </a:pPr>
            <a:r>
              <a:rPr lang="ru-RU" sz="72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Современный урок в начальной школе.  Структура урока. </a:t>
            </a:r>
          </a:p>
          <a:p>
            <a:pPr marL="26988" algn="ctr">
              <a:lnSpc>
                <a:spcPct val="80000"/>
              </a:lnSpc>
            </a:pPr>
            <a:r>
              <a:rPr lang="ru-RU" sz="7200" b="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Метапредметный</a:t>
            </a:r>
            <a:r>
              <a:rPr lang="ru-RU" sz="72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характер урока.</a:t>
            </a:r>
          </a:p>
        </p:txBody>
      </p:sp>
    </p:spTree>
    <p:extLst>
      <p:ext uri="{BB962C8B-B14F-4D97-AF65-F5344CB8AC3E}">
        <p14:creationId xmlns:p14="http://schemas.microsoft.com/office/powerpoint/2010/main" val="36651623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76306861"/>
              </p:ext>
            </p:extLst>
          </p:nvPr>
        </p:nvGraphicFramePr>
        <p:xfrm>
          <a:off x="296016" y="158174"/>
          <a:ext cx="11338635" cy="6547360"/>
        </p:xfrm>
        <a:graphic>
          <a:graphicData uri="http://schemas.openxmlformats.org/drawingml/2006/table">
            <a:tbl>
              <a:tblPr firstRow="1" firstCol="1" bandRow="1">
                <a:tableStyleId>{5C22544A-7EE6-4342-B048-85BDC9FD1C3A}</a:tableStyleId>
              </a:tblPr>
              <a:tblGrid>
                <a:gridCol w="2281721"/>
                <a:gridCol w="4545874"/>
                <a:gridCol w="4511040"/>
              </a:tblGrid>
              <a:tr h="333239">
                <a:tc>
                  <a:txBody>
                    <a:bodyPr/>
                    <a:lstStyle/>
                    <a:p>
                      <a:pPr algn="just">
                        <a:lnSpc>
                          <a:spcPct val="107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Элементы сравнения:</a:t>
                      </a:r>
                      <a:endParaRPr lang="ru-RU"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c>
                  <a:txBody>
                    <a:bodyPr/>
                    <a:lstStyle/>
                    <a:p>
                      <a:pPr algn="just">
                        <a:lnSpc>
                          <a:spcPct val="107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Традиционный урок</a:t>
                      </a:r>
                      <a:endParaRPr lang="ru-RU" sz="1400" dirty="0">
                        <a:solidFill>
                          <a:schemeClr val="tx1"/>
                        </a:solidFill>
                        <a:effectLst/>
                        <a:latin typeface="Times New Roman" panose="02020603050405020304" pitchFamily="18" charset="0"/>
                        <a:cs typeface="Times New Roman" panose="02020603050405020304" pitchFamily="18" charset="0"/>
                      </a:endParaRPr>
                    </a:p>
                    <a:p>
                      <a:pPr algn="just">
                        <a:lnSpc>
                          <a:spcPct val="107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 </a:t>
                      </a:r>
                      <a:endParaRPr lang="ru-RU"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c>
                  <a:txBody>
                    <a:bodyPr/>
                    <a:lstStyle/>
                    <a:p>
                      <a:pPr algn="just">
                        <a:lnSpc>
                          <a:spcPct val="107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Урок в режиме </a:t>
                      </a:r>
                      <a:r>
                        <a:rPr lang="ru-RU" sz="1600" dirty="0" err="1">
                          <a:solidFill>
                            <a:schemeClr val="tx1"/>
                          </a:solidFill>
                          <a:effectLst/>
                          <a:latin typeface="Times New Roman" panose="02020603050405020304" pitchFamily="18" charset="0"/>
                          <a:cs typeface="Times New Roman" panose="02020603050405020304" pitchFamily="18" charset="0"/>
                        </a:rPr>
                        <a:t>деятельностного</a:t>
                      </a:r>
                      <a:r>
                        <a:rPr lang="ru-RU" sz="1600" dirty="0">
                          <a:solidFill>
                            <a:schemeClr val="tx1"/>
                          </a:solidFill>
                          <a:effectLst/>
                          <a:latin typeface="Times New Roman" panose="02020603050405020304" pitchFamily="18" charset="0"/>
                          <a:cs typeface="Times New Roman" panose="02020603050405020304" pitchFamily="18" charset="0"/>
                        </a:rPr>
                        <a:t> подхода</a:t>
                      </a:r>
                      <a:endParaRPr lang="ru-RU"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r>
              <a:tr h="274941">
                <a:tc>
                  <a:txBody>
                    <a:bodyPr/>
                    <a:lstStyle/>
                    <a:p>
                      <a:pPr algn="just">
                        <a:lnSpc>
                          <a:spcPct val="107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Формулирование темы урока</a:t>
                      </a:r>
                      <a:endParaRPr lang="ru-RU"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c>
                  <a:txBody>
                    <a:bodyPr/>
                    <a:lstStyle/>
                    <a:p>
                      <a:pPr algn="just">
                        <a:lnSpc>
                          <a:spcPct val="107000"/>
                        </a:lnSpc>
                        <a:spcAft>
                          <a:spcPts val="0"/>
                        </a:spcAft>
                      </a:pPr>
                      <a:r>
                        <a:rPr lang="ru-RU" sz="1600" dirty="0">
                          <a:effectLst/>
                          <a:latin typeface="Times New Roman" panose="02020603050405020304" pitchFamily="18" charset="0"/>
                          <a:cs typeface="Times New Roman" panose="02020603050405020304" pitchFamily="18" charset="0"/>
                        </a:rPr>
                        <a:t>Учитель сообщает учащимся</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c>
                  <a:txBody>
                    <a:bodyPr/>
                    <a:lstStyle/>
                    <a:p>
                      <a:pPr algn="just">
                        <a:lnSpc>
                          <a:spcPct val="107000"/>
                        </a:lnSpc>
                        <a:spcAft>
                          <a:spcPts val="0"/>
                        </a:spcAft>
                      </a:pPr>
                      <a:r>
                        <a:rPr lang="ru-RU" sz="1600" dirty="0">
                          <a:effectLst/>
                          <a:latin typeface="Times New Roman" panose="02020603050405020304" pitchFamily="18" charset="0"/>
                          <a:cs typeface="Times New Roman" panose="02020603050405020304" pitchFamily="18" charset="0"/>
                        </a:rPr>
                        <a:t> </a:t>
                      </a:r>
                      <a:endParaRPr lang="ru-RU" sz="1400" dirty="0">
                        <a:effectLst/>
                        <a:latin typeface="Times New Roman" panose="02020603050405020304" pitchFamily="18" charset="0"/>
                        <a:cs typeface="Times New Roman" panose="02020603050405020304" pitchFamily="18" charset="0"/>
                      </a:endParaRPr>
                    </a:p>
                    <a:p>
                      <a:pPr algn="just">
                        <a:lnSpc>
                          <a:spcPct val="107000"/>
                        </a:lnSpc>
                        <a:spcAft>
                          <a:spcPts val="0"/>
                        </a:spcAft>
                      </a:pPr>
                      <a:r>
                        <a:rPr lang="ru-RU" sz="1600" dirty="0">
                          <a:effectLst/>
                          <a:latin typeface="Times New Roman" panose="02020603050405020304" pitchFamily="18" charset="0"/>
                          <a:cs typeface="Times New Roman" panose="02020603050405020304" pitchFamily="18" charset="0"/>
                        </a:rPr>
                        <a:t> </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r>
              <a:tr h="310963">
                <a:tc>
                  <a:txBody>
                    <a:bodyPr/>
                    <a:lstStyle/>
                    <a:p>
                      <a:pPr algn="just">
                        <a:lnSpc>
                          <a:spcPct val="107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Постановка целей и задач</a:t>
                      </a:r>
                      <a:endParaRPr lang="ru-RU" sz="1400" dirty="0">
                        <a:solidFill>
                          <a:schemeClr val="tx1"/>
                        </a:solidFill>
                        <a:effectLst/>
                        <a:latin typeface="Times New Roman" panose="02020603050405020304" pitchFamily="18" charset="0"/>
                        <a:cs typeface="Times New Roman" panose="02020603050405020304" pitchFamily="18" charset="0"/>
                      </a:endParaRPr>
                    </a:p>
                    <a:p>
                      <a:pPr algn="just">
                        <a:lnSpc>
                          <a:spcPct val="107000"/>
                        </a:lnSpc>
                        <a:spcAft>
                          <a:spcPts val="0"/>
                        </a:spcAft>
                      </a:pPr>
                      <a:endParaRPr lang="ru-RU"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c>
                  <a:txBody>
                    <a:bodyPr/>
                    <a:lstStyle/>
                    <a:p>
                      <a:pPr algn="just">
                        <a:lnSpc>
                          <a:spcPct val="107000"/>
                        </a:lnSpc>
                        <a:spcAft>
                          <a:spcPts val="0"/>
                        </a:spcAft>
                      </a:pPr>
                      <a:r>
                        <a:rPr lang="ru-RU" sz="1600" dirty="0">
                          <a:effectLst/>
                          <a:latin typeface="Times New Roman" panose="02020603050405020304" pitchFamily="18" charset="0"/>
                          <a:cs typeface="Times New Roman" panose="02020603050405020304" pitchFamily="18" charset="0"/>
                        </a:rPr>
                        <a:t>Учитель формулирует и сообщает учащимся, чему должны научиться</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c>
                  <a:txBody>
                    <a:bodyPr/>
                    <a:lstStyle/>
                    <a:p>
                      <a:pPr algn="just">
                        <a:lnSpc>
                          <a:spcPct val="107000"/>
                        </a:lnSpc>
                        <a:spcAft>
                          <a:spcPts val="0"/>
                        </a:spcAft>
                      </a:pPr>
                      <a:r>
                        <a:rPr lang="ru-RU" sz="1600" dirty="0">
                          <a:effectLst/>
                          <a:latin typeface="Times New Roman" panose="02020603050405020304" pitchFamily="18" charset="0"/>
                          <a:cs typeface="Times New Roman" panose="02020603050405020304" pitchFamily="18" charset="0"/>
                        </a:rPr>
                        <a:t> </a:t>
                      </a:r>
                      <a:endParaRPr lang="ru-RU" sz="1400" dirty="0">
                        <a:effectLst/>
                        <a:latin typeface="Times New Roman" panose="02020603050405020304" pitchFamily="18" charset="0"/>
                        <a:cs typeface="Times New Roman" panose="02020603050405020304" pitchFamily="18" charset="0"/>
                      </a:endParaRPr>
                    </a:p>
                  </a:txBody>
                  <a:tcPr marL="22424" marR="22424" marT="0" marB="0"/>
                </a:tc>
              </a:tr>
              <a:tr h="414432">
                <a:tc>
                  <a:txBody>
                    <a:bodyPr/>
                    <a:lstStyle/>
                    <a:p>
                      <a:pPr algn="just">
                        <a:lnSpc>
                          <a:spcPct val="107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Планирование</a:t>
                      </a:r>
                      <a:endParaRPr lang="ru-RU" sz="1400" dirty="0">
                        <a:solidFill>
                          <a:schemeClr val="tx1"/>
                        </a:solidFill>
                        <a:effectLst/>
                        <a:latin typeface="Times New Roman" panose="02020603050405020304" pitchFamily="18" charset="0"/>
                        <a:cs typeface="Times New Roman" panose="02020603050405020304" pitchFamily="18" charset="0"/>
                      </a:endParaRPr>
                    </a:p>
                    <a:p>
                      <a:pPr algn="just">
                        <a:lnSpc>
                          <a:spcPct val="107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 </a:t>
                      </a:r>
                      <a:endParaRPr lang="ru-RU"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c>
                  <a:txBody>
                    <a:bodyPr/>
                    <a:lstStyle/>
                    <a:p>
                      <a:pPr algn="just">
                        <a:lnSpc>
                          <a:spcPct val="107000"/>
                        </a:lnSpc>
                        <a:spcAft>
                          <a:spcPts val="0"/>
                        </a:spcAft>
                      </a:pPr>
                      <a:r>
                        <a:rPr lang="ru-RU" sz="1600" dirty="0">
                          <a:effectLst/>
                          <a:latin typeface="Times New Roman" panose="02020603050405020304" pitchFamily="18" charset="0"/>
                          <a:cs typeface="Times New Roman" panose="02020603050405020304" pitchFamily="18" charset="0"/>
                        </a:rPr>
                        <a:t>Учитель сообщает учащимся, какую работу они должны выполнить, чтобы достичь цели</a:t>
                      </a:r>
                      <a:endParaRPr lang="ru-RU" sz="1400" dirty="0">
                        <a:effectLst/>
                        <a:latin typeface="Times New Roman" panose="02020603050405020304" pitchFamily="18" charset="0"/>
                        <a:cs typeface="Times New Roman" panose="02020603050405020304" pitchFamily="18" charset="0"/>
                      </a:endParaRPr>
                    </a:p>
                    <a:p>
                      <a:pPr algn="just">
                        <a:lnSpc>
                          <a:spcPct val="107000"/>
                        </a:lnSpc>
                        <a:spcAft>
                          <a:spcPts val="0"/>
                        </a:spcAft>
                      </a:pP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c>
                  <a:txBody>
                    <a:bodyPr/>
                    <a:lstStyle/>
                    <a:p>
                      <a:pPr algn="just">
                        <a:lnSpc>
                          <a:spcPct val="107000"/>
                        </a:lnSpc>
                        <a:spcAft>
                          <a:spcPts val="0"/>
                        </a:spcAft>
                      </a:pPr>
                      <a:r>
                        <a:rPr lang="ru-RU" sz="16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r>
              <a:tr h="439008">
                <a:tc>
                  <a:txBody>
                    <a:bodyPr/>
                    <a:lstStyle/>
                    <a:p>
                      <a:pPr algn="just">
                        <a:lnSpc>
                          <a:spcPct val="107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Практическая деятельность учащихся</a:t>
                      </a:r>
                      <a:endParaRPr lang="ru-RU" sz="1400" dirty="0">
                        <a:solidFill>
                          <a:schemeClr val="tx1"/>
                        </a:solidFill>
                        <a:effectLst/>
                        <a:latin typeface="Times New Roman" panose="02020603050405020304" pitchFamily="18" charset="0"/>
                        <a:cs typeface="Times New Roman" panose="02020603050405020304" pitchFamily="18" charset="0"/>
                      </a:endParaRPr>
                    </a:p>
                    <a:p>
                      <a:pPr algn="just">
                        <a:lnSpc>
                          <a:spcPct val="107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 </a:t>
                      </a:r>
                      <a:endParaRPr lang="ru-RU"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c>
                  <a:txBody>
                    <a:bodyPr/>
                    <a:lstStyle/>
                    <a:p>
                      <a:pPr algn="just">
                        <a:lnSpc>
                          <a:spcPct val="107000"/>
                        </a:lnSpc>
                        <a:spcAft>
                          <a:spcPts val="0"/>
                        </a:spcAft>
                      </a:pPr>
                      <a:r>
                        <a:rPr lang="ru-RU" sz="1600" dirty="0">
                          <a:effectLst/>
                          <a:latin typeface="Times New Roman" panose="02020603050405020304" pitchFamily="18" charset="0"/>
                          <a:cs typeface="Times New Roman" panose="02020603050405020304" pitchFamily="18" charset="0"/>
                        </a:rPr>
                        <a:t>Под руководством учителя учащиеся выполняют ряд практических задач (чаще применяется фронтальная форма организации деятельности)</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c>
                  <a:txBody>
                    <a:bodyPr/>
                    <a:lstStyle/>
                    <a:p>
                      <a:pPr algn="just">
                        <a:lnSpc>
                          <a:spcPct val="107000"/>
                        </a:lnSpc>
                        <a:spcAft>
                          <a:spcPts val="0"/>
                        </a:spcAft>
                      </a:pPr>
                      <a:r>
                        <a:rPr lang="ru-RU" sz="1600" dirty="0">
                          <a:effectLst/>
                          <a:latin typeface="Times New Roman" panose="02020603050405020304" pitchFamily="18" charset="0"/>
                          <a:cs typeface="Times New Roman" panose="02020603050405020304" pitchFamily="18" charset="0"/>
                        </a:rPr>
                        <a:t> </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r>
              <a:tr h="383178">
                <a:tc>
                  <a:txBody>
                    <a:bodyPr/>
                    <a:lstStyle/>
                    <a:p>
                      <a:pPr algn="just">
                        <a:lnSpc>
                          <a:spcPct val="107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Осуществление контроля</a:t>
                      </a:r>
                      <a:endParaRPr lang="ru-RU" sz="1400" dirty="0">
                        <a:solidFill>
                          <a:schemeClr val="tx1"/>
                        </a:solidFill>
                        <a:effectLst/>
                        <a:latin typeface="Times New Roman" panose="02020603050405020304" pitchFamily="18" charset="0"/>
                        <a:cs typeface="Times New Roman" panose="02020603050405020304" pitchFamily="18" charset="0"/>
                      </a:endParaRPr>
                    </a:p>
                    <a:p>
                      <a:pPr algn="just">
                        <a:lnSpc>
                          <a:spcPct val="107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 </a:t>
                      </a:r>
                      <a:endParaRPr lang="ru-RU"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c>
                  <a:txBody>
                    <a:bodyPr/>
                    <a:lstStyle/>
                    <a:p>
                      <a:pPr algn="just">
                        <a:lnSpc>
                          <a:spcPct val="107000"/>
                        </a:lnSpc>
                        <a:spcAft>
                          <a:spcPts val="0"/>
                        </a:spcAft>
                      </a:pPr>
                      <a:r>
                        <a:rPr lang="ru-RU" sz="1600">
                          <a:effectLst/>
                          <a:latin typeface="Times New Roman" panose="02020603050405020304" pitchFamily="18" charset="0"/>
                          <a:cs typeface="Times New Roman" panose="02020603050405020304" pitchFamily="18" charset="0"/>
                        </a:rPr>
                        <a:t>Учитель осуществляет контроль за выполнением учащимися практической работы</a:t>
                      </a:r>
                      <a:endParaRPr lang="ru-RU" sz="1400">
                        <a:effectLst/>
                        <a:latin typeface="Times New Roman" panose="02020603050405020304" pitchFamily="18" charset="0"/>
                        <a:cs typeface="Times New Roman" panose="02020603050405020304" pitchFamily="18" charset="0"/>
                      </a:endParaRPr>
                    </a:p>
                    <a:p>
                      <a:pPr algn="just">
                        <a:lnSpc>
                          <a:spcPct val="107000"/>
                        </a:lnSpc>
                        <a:spcAft>
                          <a:spcPts val="0"/>
                        </a:spcAft>
                      </a:pPr>
                      <a:r>
                        <a:rPr lang="ru-RU" sz="16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c>
                  <a:txBody>
                    <a:bodyPr/>
                    <a:lstStyle/>
                    <a:p>
                      <a:pPr algn="just">
                        <a:lnSpc>
                          <a:spcPct val="107000"/>
                        </a:lnSpc>
                        <a:spcAft>
                          <a:spcPts val="0"/>
                        </a:spcAft>
                      </a:pPr>
                      <a:r>
                        <a:rPr lang="ru-RU" sz="16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r>
              <a:tr h="383177">
                <a:tc>
                  <a:txBody>
                    <a:bodyPr/>
                    <a:lstStyle/>
                    <a:p>
                      <a:pPr algn="just">
                        <a:lnSpc>
                          <a:spcPct val="107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Осуществление коррекции</a:t>
                      </a:r>
                      <a:endParaRPr lang="ru-RU" sz="1400" dirty="0">
                        <a:solidFill>
                          <a:schemeClr val="tx1"/>
                        </a:solidFill>
                        <a:effectLst/>
                        <a:latin typeface="Times New Roman" panose="02020603050405020304" pitchFamily="18" charset="0"/>
                        <a:cs typeface="Times New Roman" panose="02020603050405020304" pitchFamily="18" charset="0"/>
                      </a:endParaRPr>
                    </a:p>
                    <a:p>
                      <a:pPr algn="just">
                        <a:lnSpc>
                          <a:spcPct val="107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 </a:t>
                      </a:r>
                      <a:endParaRPr lang="ru-RU"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c>
                  <a:txBody>
                    <a:bodyPr/>
                    <a:lstStyle/>
                    <a:p>
                      <a:pPr algn="just">
                        <a:lnSpc>
                          <a:spcPct val="107000"/>
                        </a:lnSpc>
                        <a:spcAft>
                          <a:spcPts val="0"/>
                        </a:spcAft>
                      </a:pPr>
                      <a:r>
                        <a:rPr lang="ru-RU" sz="1600">
                          <a:effectLst/>
                          <a:latin typeface="Times New Roman" panose="02020603050405020304" pitchFamily="18" charset="0"/>
                          <a:cs typeface="Times New Roman" panose="02020603050405020304" pitchFamily="18" charset="0"/>
                        </a:rPr>
                        <a:t>Учитель в ходе выполнения и по итогам выполненной работы учащимися осуществляет коррекцию</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c>
                  <a:txBody>
                    <a:bodyPr/>
                    <a:lstStyle/>
                    <a:p>
                      <a:pPr algn="just">
                        <a:lnSpc>
                          <a:spcPct val="107000"/>
                        </a:lnSpc>
                        <a:spcAft>
                          <a:spcPts val="0"/>
                        </a:spcAft>
                      </a:pPr>
                      <a:r>
                        <a:rPr lang="ru-RU" sz="16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r>
              <a:tr h="304800">
                <a:tc>
                  <a:txBody>
                    <a:bodyPr/>
                    <a:lstStyle/>
                    <a:p>
                      <a:pPr algn="just">
                        <a:lnSpc>
                          <a:spcPct val="107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Оценивание</a:t>
                      </a:r>
                      <a:endParaRPr lang="ru-RU" sz="1400" dirty="0">
                        <a:solidFill>
                          <a:schemeClr val="tx1"/>
                        </a:solidFill>
                        <a:effectLst/>
                        <a:latin typeface="Times New Roman" panose="02020603050405020304" pitchFamily="18" charset="0"/>
                        <a:cs typeface="Times New Roman" panose="02020603050405020304" pitchFamily="18" charset="0"/>
                      </a:endParaRPr>
                    </a:p>
                    <a:p>
                      <a:pPr algn="just">
                        <a:lnSpc>
                          <a:spcPct val="107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 </a:t>
                      </a:r>
                      <a:endParaRPr lang="ru-RU"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c>
                  <a:txBody>
                    <a:bodyPr/>
                    <a:lstStyle/>
                    <a:p>
                      <a:pPr algn="just">
                        <a:lnSpc>
                          <a:spcPct val="107000"/>
                        </a:lnSpc>
                        <a:spcAft>
                          <a:spcPts val="0"/>
                        </a:spcAft>
                      </a:pPr>
                      <a:r>
                        <a:rPr lang="ru-RU" sz="1600">
                          <a:effectLst/>
                          <a:latin typeface="Times New Roman" panose="02020603050405020304" pitchFamily="18" charset="0"/>
                          <a:cs typeface="Times New Roman" panose="02020603050405020304" pitchFamily="18" charset="0"/>
                        </a:rPr>
                        <a:t>Учитель оценивает работу на уроке</a:t>
                      </a:r>
                      <a:endParaRPr lang="ru-RU" sz="1400">
                        <a:effectLst/>
                        <a:latin typeface="Times New Roman" panose="02020603050405020304" pitchFamily="18" charset="0"/>
                        <a:cs typeface="Times New Roman" panose="02020603050405020304" pitchFamily="18" charset="0"/>
                      </a:endParaRPr>
                    </a:p>
                    <a:p>
                      <a:pPr algn="just">
                        <a:lnSpc>
                          <a:spcPct val="107000"/>
                        </a:lnSpc>
                        <a:spcAft>
                          <a:spcPts val="0"/>
                        </a:spcAft>
                      </a:pPr>
                      <a:r>
                        <a:rPr lang="ru-RU" sz="16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c>
                  <a:txBody>
                    <a:bodyPr/>
                    <a:lstStyle/>
                    <a:p>
                      <a:pPr algn="just">
                        <a:lnSpc>
                          <a:spcPct val="107000"/>
                        </a:lnSpc>
                        <a:spcAft>
                          <a:spcPts val="0"/>
                        </a:spcAft>
                      </a:pPr>
                      <a:r>
                        <a:rPr lang="ru-RU" sz="1600" dirty="0">
                          <a:effectLst/>
                          <a:latin typeface="Times New Roman" panose="02020603050405020304" pitchFamily="18" charset="0"/>
                          <a:cs typeface="Times New Roman" panose="02020603050405020304" pitchFamily="18" charset="0"/>
                        </a:rPr>
                        <a:t> </a:t>
                      </a:r>
                      <a:endParaRPr lang="ru-RU" sz="1400" dirty="0">
                        <a:effectLst/>
                        <a:latin typeface="Times New Roman" panose="02020603050405020304" pitchFamily="18" charset="0"/>
                        <a:cs typeface="Times New Roman" panose="02020603050405020304" pitchFamily="18" charset="0"/>
                      </a:endParaRPr>
                    </a:p>
                    <a:p>
                      <a:pPr algn="just">
                        <a:lnSpc>
                          <a:spcPct val="107000"/>
                        </a:lnSpc>
                        <a:spcAft>
                          <a:spcPts val="0"/>
                        </a:spcAft>
                      </a:pPr>
                      <a:r>
                        <a:rPr lang="ru-RU" sz="1600" dirty="0">
                          <a:effectLst/>
                          <a:latin typeface="Times New Roman" panose="02020603050405020304" pitchFamily="18" charset="0"/>
                          <a:cs typeface="Times New Roman" panose="02020603050405020304" pitchFamily="18" charset="0"/>
                        </a:rPr>
                        <a:t> </a:t>
                      </a:r>
                      <a:endParaRPr lang="ru-RU" sz="1400" dirty="0">
                        <a:effectLst/>
                        <a:latin typeface="Times New Roman" panose="02020603050405020304" pitchFamily="18" charset="0"/>
                        <a:cs typeface="Times New Roman" panose="02020603050405020304" pitchFamily="18" charset="0"/>
                      </a:endParaRPr>
                    </a:p>
                  </a:txBody>
                  <a:tcPr marL="22424" marR="22424" marT="0" marB="0"/>
                </a:tc>
              </a:tr>
              <a:tr h="252548">
                <a:tc>
                  <a:txBody>
                    <a:bodyPr/>
                    <a:lstStyle/>
                    <a:p>
                      <a:pPr algn="just">
                        <a:lnSpc>
                          <a:spcPct val="107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Итог урока</a:t>
                      </a:r>
                      <a:endParaRPr lang="ru-RU" sz="1400" dirty="0">
                        <a:solidFill>
                          <a:schemeClr val="tx1"/>
                        </a:solidFill>
                        <a:effectLst/>
                        <a:latin typeface="Times New Roman" panose="02020603050405020304" pitchFamily="18" charset="0"/>
                        <a:cs typeface="Times New Roman" panose="02020603050405020304" pitchFamily="18" charset="0"/>
                      </a:endParaRPr>
                    </a:p>
                    <a:p>
                      <a:pPr algn="just">
                        <a:lnSpc>
                          <a:spcPct val="107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 </a:t>
                      </a:r>
                      <a:endParaRPr lang="ru-RU"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c>
                  <a:txBody>
                    <a:bodyPr/>
                    <a:lstStyle/>
                    <a:p>
                      <a:pPr algn="just">
                        <a:lnSpc>
                          <a:spcPct val="107000"/>
                        </a:lnSpc>
                        <a:spcAft>
                          <a:spcPts val="0"/>
                        </a:spcAft>
                      </a:pPr>
                      <a:r>
                        <a:rPr lang="ru-RU" sz="1600" dirty="0">
                          <a:effectLst/>
                          <a:latin typeface="Times New Roman" panose="02020603050405020304" pitchFamily="18" charset="0"/>
                          <a:cs typeface="Times New Roman" panose="02020603050405020304" pitchFamily="18" charset="0"/>
                        </a:rPr>
                        <a:t>Учитель выясняет у учащихся, что они запомнили</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c>
                  <a:txBody>
                    <a:bodyPr/>
                    <a:lstStyle/>
                    <a:p>
                      <a:pPr algn="just">
                        <a:lnSpc>
                          <a:spcPct val="107000"/>
                        </a:lnSpc>
                        <a:spcAft>
                          <a:spcPts val="0"/>
                        </a:spcAft>
                      </a:pPr>
                      <a:r>
                        <a:rPr lang="ru-RU" sz="1600" dirty="0">
                          <a:effectLst/>
                          <a:latin typeface="Times New Roman" panose="02020603050405020304" pitchFamily="18" charset="0"/>
                          <a:cs typeface="Times New Roman" panose="02020603050405020304" pitchFamily="18" charset="0"/>
                        </a:rPr>
                        <a:t> </a:t>
                      </a:r>
                      <a:endParaRPr lang="ru-RU" sz="1400" dirty="0">
                        <a:effectLst/>
                        <a:latin typeface="Times New Roman" panose="02020603050405020304" pitchFamily="18" charset="0"/>
                        <a:cs typeface="Times New Roman" panose="02020603050405020304" pitchFamily="18" charset="0"/>
                      </a:endParaRPr>
                    </a:p>
                    <a:p>
                      <a:pPr algn="just">
                        <a:lnSpc>
                          <a:spcPct val="107000"/>
                        </a:lnSpc>
                        <a:spcAft>
                          <a:spcPts val="0"/>
                        </a:spcAft>
                      </a:pPr>
                      <a:r>
                        <a:rPr lang="ru-RU" sz="1600" dirty="0">
                          <a:effectLst/>
                          <a:latin typeface="Times New Roman" panose="02020603050405020304" pitchFamily="18" charset="0"/>
                          <a:cs typeface="Times New Roman" panose="02020603050405020304" pitchFamily="18" charset="0"/>
                        </a:rPr>
                        <a:t> </a:t>
                      </a:r>
                      <a:endParaRPr lang="ru-RU" sz="1400" dirty="0">
                        <a:effectLst/>
                        <a:latin typeface="Times New Roman" panose="02020603050405020304" pitchFamily="18" charset="0"/>
                        <a:cs typeface="Times New Roman" panose="02020603050405020304" pitchFamily="18" charset="0"/>
                      </a:endParaRPr>
                    </a:p>
                  </a:txBody>
                  <a:tcPr marL="22424" marR="22424" marT="0" marB="0"/>
                </a:tc>
              </a:tr>
              <a:tr h="559152">
                <a:tc>
                  <a:txBody>
                    <a:bodyPr/>
                    <a:lstStyle/>
                    <a:p>
                      <a:pPr algn="just">
                        <a:lnSpc>
                          <a:spcPct val="107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Домашнее задание</a:t>
                      </a:r>
                      <a:endParaRPr lang="ru-RU" sz="1400" dirty="0">
                        <a:solidFill>
                          <a:schemeClr val="tx1"/>
                        </a:solidFill>
                        <a:effectLst/>
                        <a:latin typeface="Times New Roman" panose="02020603050405020304" pitchFamily="18" charset="0"/>
                        <a:cs typeface="Times New Roman" panose="02020603050405020304" pitchFamily="18" charset="0"/>
                      </a:endParaRPr>
                    </a:p>
                    <a:p>
                      <a:pPr algn="just">
                        <a:lnSpc>
                          <a:spcPct val="107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 </a:t>
                      </a:r>
                      <a:endParaRPr lang="ru-RU"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c>
                  <a:txBody>
                    <a:bodyPr/>
                    <a:lstStyle/>
                    <a:p>
                      <a:pPr algn="just">
                        <a:lnSpc>
                          <a:spcPct val="107000"/>
                        </a:lnSpc>
                        <a:spcAft>
                          <a:spcPts val="0"/>
                        </a:spcAft>
                      </a:pPr>
                      <a:r>
                        <a:rPr lang="ru-RU" sz="1600" dirty="0">
                          <a:effectLst/>
                          <a:latin typeface="Times New Roman" panose="02020603050405020304" pitchFamily="18" charset="0"/>
                          <a:cs typeface="Times New Roman" panose="02020603050405020304" pitchFamily="18" charset="0"/>
                        </a:rPr>
                        <a:t>Учитель объявляет и комментирует (чаще – задание одно для всех)</a:t>
                      </a:r>
                      <a:endParaRPr lang="ru-RU" sz="1400" dirty="0">
                        <a:effectLst/>
                        <a:latin typeface="Times New Roman" panose="02020603050405020304" pitchFamily="18" charset="0"/>
                        <a:cs typeface="Times New Roman" panose="02020603050405020304" pitchFamily="18" charset="0"/>
                      </a:endParaRPr>
                    </a:p>
                    <a:p>
                      <a:pPr algn="just">
                        <a:lnSpc>
                          <a:spcPct val="107000"/>
                        </a:lnSpc>
                        <a:spcAft>
                          <a:spcPts val="0"/>
                        </a:spcAft>
                      </a:pPr>
                      <a:r>
                        <a:rPr lang="ru-RU" sz="1600" dirty="0">
                          <a:effectLst/>
                          <a:latin typeface="Times New Roman" panose="02020603050405020304" pitchFamily="18" charset="0"/>
                          <a:cs typeface="Times New Roman" panose="02020603050405020304" pitchFamily="18" charset="0"/>
                        </a:rPr>
                        <a:t> </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c>
                  <a:txBody>
                    <a:bodyPr/>
                    <a:lstStyle/>
                    <a:p>
                      <a:pPr algn="just">
                        <a:lnSpc>
                          <a:spcPct val="107000"/>
                        </a:lnSpc>
                        <a:spcAft>
                          <a:spcPts val="0"/>
                        </a:spcAft>
                      </a:pPr>
                      <a:r>
                        <a:rPr lang="ru-RU" sz="1600" dirty="0">
                          <a:effectLst/>
                          <a:latin typeface="Times New Roman" panose="02020603050405020304" pitchFamily="18" charset="0"/>
                          <a:cs typeface="Times New Roman" panose="02020603050405020304" pitchFamily="18" charset="0"/>
                        </a:rPr>
                        <a:t> </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2424" marR="22424" marT="0" marB="0"/>
                </a:tc>
              </a:tr>
            </a:tbl>
          </a:graphicData>
        </a:graphic>
      </p:graphicFrame>
    </p:spTree>
    <p:extLst>
      <p:ext uri="{BB962C8B-B14F-4D97-AF65-F5344CB8AC3E}">
        <p14:creationId xmlns:p14="http://schemas.microsoft.com/office/powerpoint/2010/main" val="2704182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12280"/>
          </a:xfrm>
          <a:prstGeom prst="rect">
            <a:avLst/>
          </a:prstGeom>
        </p:spPr>
      </p:pic>
      <p:sp>
        <p:nvSpPr>
          <p:cNvPr id="4" name="Заголовок 3"/>
          <p:cNvSpPr>
            <a:spLocks noGrp="1"/>
          </p:cNvSpPr>
          <p:nvPr>
            <p:ph type="title"/>
          </p:nvPr>
        </p:nvSpPr>
        <p:spPr>
          <a:xfrm>
            <a:off x="742406" y="500062"/>
            <a:ext cx="10515600" cy="1325563"/>
          </a:xfrm>
        </p:spPr>
        <p:txBody>
          <a:bodyPr>
            <a:normAutofit fontScale="90000"/>
          </a:bodyPr>
          <a:lstStyle/>
          <a:p>
            <a:r>
              <a:rPr lang="ru-RU" b="1" dirty="0">
                <a:solidFill>
                  <a:schemeClr val="tx1"/>
                </a:solidFill>
                <a:latin typeface="Times New Roman" panose="02020603050405020304" pitchFamily="18" charset="0"/>
                <a:cs typeface="Times New Roman" panose="02020603050405020304" pitchFamily="18" charset="0"/>
              </a:rPr>
              <a:t>В качестве основных критериев профессионального развития молодого педагога рассматривается:</a:t>
            </a:r>
            <a:br>
              <a:rPr lang="ru-RU" b="1" dirty="0">
                <a:solidFill>
                  <a:schemeClr val="tx1"/>
                </a:solidFill>
                <a:latin typeface="Times New Roman" panose="02020603050405020304" pitchFamily="18" charset="0"/>
                <a:cs typeface="Times New Roman" panose="02020603050405020304" pitchFamily="18" charset="0"/>
              </a:rPr>
            </a:br>
            <a:endParaRPr lang="ru-RU" b="1" dirty="0">
              <a:solidFill>
                <a:schemeClr val="tx1"/>
              </a:solidFill>
              <a:latin typeface="Times New Roman" panose="02020603050405020304" pitchFamily="18" charset="0"/>
              <a:cs typeface="Times New Roman" panose="02020603050405020304" pitchFamily="18" charset="0"/>
            </a:endParaRPr>
          </a:p>
        </p:txBody>
      </p:sp>
      <p:sp>
        <p:nvSpPr>
          <p:cNvPr id="5" name="Объект 4"/>
          <p:cNvSpPr>
            <a:spLocks noGrp="1"/>
          </p:cNvSpPr>
          <p:nvPr>
            <p:ph idx="1"/>
          </p:nvPr>
        </p:nvSpPr>
        <p:spPr>
          <a:xfrm>
            <a:off x="559526" y="2140108"/>
            <a:ext cx="11109960" cy="4351338"/>
          </a:xfrm>
        </p:spPr>
        <p:txBody>
          <a:bodyPr>
            <a:noAutofit/>
          </a:bodyPr>
          <a:lstStyle/>
          <a:p>
            <a:pPr algn="just">
              <a:lnSpc>
                <a:spcPct val="107000"/>
              </a:lnSpc>
              <a:spcAft>
                <a:spcPts val="0"/>
              </a:spcAft>
            </a:pP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эффективность решения профессиональных задач;</a:t>
            </a:r>
            <a:endParaRPr lang="ru-RU" sz="32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осознание направлений профессионального самосовершенствования;</a:t>
            </a:r>
            <a:endParaRPr lang="ru-RU" sz="32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сформированность системы ценностей, соответствующей нормам и правилам профессионального сообщества, профессионально значимых личностных качеств, необходимых для реализации профессиональных функций, индивидуального стиля профессиональной деятельности;</a:t>
            </a:r>
            <a:endParaRPr lang="ru-RU" sz="32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стремление к самосовершенствованию, самообразованию, </a:t>
            </a:r>
            <a:r>
              <a:rPr lang="ru-RU" sz="2800" dirty="0" err="1" smtClean="0">
                <a:effectLst/>
                <a:latin typeface="Times New Roman" panose="02020603050405020304" pitchFamily="18" charset="0"/>
                <a:ea typeface="Calibri" panose="020F0502020204030204" pitchFamily="34" charset="0"/>
                <a:cs typeface="Times New Roman" panose="02020603050405020304" pitchFamily="18" charset="0"/>
              </a:rPr>
              <a:t>самокоррекции</a:t>
            </a: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 состоянию психосоматического здоровья.</a:t>
            </a:r>
            <a:endParaRPr lang="ru-RU" sz="32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ru-RU" sz="2800" dirty="0"/>
          </a:p>
        </p:txBody>
      </p:sp>
    </p:spTree>
    <p:extLst>
      <p:ext uri="{BB962C8B-B14F-4D97-AF65-F5344CB8AC3E}">
        <p14:creationId xmlns:p14="http://schemas.microsoft.com/office/powerpoint/2010/main" val="20933066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966" y="254180"/>
            <a:ext cx="5644124" cy="31748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6960" y="254180"/>
            <a:ext cx="5757093" cy="43178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Рисунок 6"/>
          <p:cNvPicPr>
            <a:picLocks noChangeAspect="1"/>
          </p:cNvPicPr>
          <p:nvPr/>
        </p:nvPicPr>
        <p:blipFill rotWithShape="1">
          <a:blip r:embed="rId4" cstate="print">
            <a:extLst>
              <a:ext uri="{28A0092B-C50C-407E-A947-70E740481C1C}">
                <a14:useLocalDpi xmlns:a14="http://schemas.microsoft.com/office/drawing/2010/main" val="0"/>
              </a:ext>
            </a:extLst>
          </a:blip>
          <a:srcRect t="18467"/>
          <a:stretch/>
        </p:blipFill>
        <p:spPr>
          <a:xfrm>
            <a:off x="2134085" y="3283131"/>
            <a:ext cx="5651377" cy="34557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263384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937" y="198953"/>
            <a:ext cx="10802126" cy="64600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180993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12280"/>
          </a:xfrm>
          <a:prstGeom prst="rect">
            <a:avLst/>
          </a:prstGeom>
        </p:spPr>
      </p:pic>
      <p:sp>
        <p:nvSpPr>
          <p:cNvPr id="3" name="Прямоугольник 2"/>
          <p:cNvSpPr/>
          <p:nvPr/>
        </p:nvSpPr>
        <p:spPr>
          <a:xfrm>
            <a:off x="182880" y="1839945"/>
            <a:ext cx="11826240" cy="3637919"/>
          </a:xfrm>
          <a:prstGeom prst="rect">
            <a:avLst/>
          </a:prstGeom>
        </p:spPr>
        <p:txBody>
          <a:bodyPr wrap="square">
            <a:spAutoFit/>
          </a:bodyPr>
          <a:lstStyle/>
          <a:p>
            <a:pPr marL="26988" algn="ctr">
              <a:lnSpc>
                <a:spcPct val="80000"/>
              </a:lnSpc>
            </a:pPr>
            <a:r>
              <a:rPr lang="ru-RU" sz="72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«Формы работы с родителями. Как сделать родителей учащихся своими союзниками»</a:t>
            </a:r>
          </a:p>
        </p:txBody>
      </p:sp>
    </p:spTree>
    <p:extLst>
      <p:ext uri="{BB962C8B-B14F-4D97-AF65-F5344CB8AC3E}">
        <p14:creationId xmlns:p14="http://schemas.microsoft.com/office/powerpoint/2010/main" val="19102396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4502" y="171046"/>
            <a:ext cx="9379131" cy="1323439"/>
          </a:xfrm>
          <a:prstGeom prst="rect">
            <a:avLst/>
          </a:prstGeom>
        </p:spPr>
        <p:txBody>
          <a:bodyPr wrap="square">
            <a:spAutoFit/>
          </a:bodyPr>
          <a:lstStyle/>
          <a:p>
            <a:pPr algn="ctr"/>
            <a:r>
              <a:rPr lang="ru-RU" sz="4000" b="1" dirty="0" smtClean="0">
                <a:solidFill>
                  <a:srgbClr val="002060"/>
                </a:solidFill>
                <a:latin typeface="Times New Roman" panose="02020603050405020304" pitchFamily="18" charset="0"/>
                <a:ea typeface="Calibri" panose="020F0502020204030204" pitchFamily="34" charset="0"/>
              </a:rPr>
              <a:t>«</a:t>
            </a:r>
            <a:r>
              <a:rPr lang="ru-RU" sz="4000" b="1" dirty="0">
                <a:solidFill>
                  <a:srgbClr val="002060"/>
                </a:solidFill>
                <a:latin typeface="Times New Roman" panose="02020603050405020304" pitchFamily="18" charset="0"/>
                <a:ea typeface="Calibri" panose="020F0502020204030204" pitchFamily="34" charset="0"/>
              </a:rPr>
              <a:t>Сложные родители». Как не допустить конфликт. Практические </a:t>
            </a:r>
            <a:r>
              <a:rPr lang="ru-RU" sz="4000" b="1" dirty="0" smtClean="0">
                <a:solidFill>
                  <a:srgbClr val="002060"/>
                </a:solidFill>
                <a:latin typeface="Times New Roman" panose="02020603050405020304" pitchFamily="18" charset="0"/>
                <a:ea typeface="Calibri" panose="020F0502020204030204" pitchFamily="34" charset="0"/>
              </a:rPr>
              <a:t>советы</a:t>
            </a:r>
            <a:endParaRPr lang="ru-RU" sz="4000" dirty="0"/>
          </a:p>
        </p:txBody>
      </p:sp>
      <p:sp>
        <p:nvSpPr>
          <p:cNvPr id="3" name="Прямоугольник 2"/>
          <p:cNvSpPr/>
          <p:nvPr/>
        </p:nvSpPr>
        <p:spPr>
          <a:xfrm>
            <a:off x="274318" y="1690181"/>
            <a:ext cx="10175968" cy="5047536"/>
          </a:xfrm>
          <a:prstGeom prst="rect">
            <a:avLst/>
          </a:prstGeom>
        </p:spPr>
        <p:txBody>
          <a:bodyPr wrap="square">
            <a:spAutoFit/>
          </a:bodyPr>
          <a:lstStyle/>
          <a:p>
            <a:pPr indent="179705" algn="just">
              <a:lnSpc>
                <a:spcPct val="115000"/>
              </a:lnSpc>
              <a:spcAft>
                <a:spcPts val="0"/>
              </a:spcAft>
            </a:pPr>
            <a:r>
              <a:rPr lang="ru-RU" sz="2000" b="1" i="1" dirty="0">
                <a:latin typeface="Times New Roman" panose="02020603050405020304" pitchFamily="18" charset="0"/>
                <a:ea typeface="Calibri" panose="020F0502020204030204" pitchFamily="34" charset="0"/>
                <a:cs typeface="Times New Roman" panose="02020603050405020304" pitchFamily="18" charset="0"/>
              </a:rPr>
              <a:t>Родитель</a:t>
            </a:r>
            <a:r>
              <a:rPr lang="ru-RU" sz="2000" i="1" dirty="0">
                <a:latin typeface="Times New Roman" panose="02020603050405020304" pitchFamily="18" charset="0"/>
                <a:ea typeface="Calibri" panose="020F0502020204030204" pitchFamily="34" charset="0"/>
                <a:cs typeface="Times New Roman" panose="02020603050405020304" pitchFamily="18" charset="0"/>
              </a:rPr>
              <a:t>: Я хочу разобраться, что за хулиганство творится в Вашей школе! Сегодня Саша пришел с синяками и сказал, что Петя ударил его кулаком в лицо. Другие дети тоже пострадали от этого бандита. Школа отвечает за  безопасность детей, почему вы не выполняете своих обязанностей? Если такое повторится, мы будем жаловаться! Пусть этого Петю переведут, таким не место в обычной школе, для таких детей есть специальные учреждения. </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179705" algn="just">
              <a:lnSpc>
                <a:spcPct val="115000"/>
              </a:lnSpc>
              <a:spcAft>
                <a:spcPts val="0"/>
              </a:spcAft>
            </a:pPr>
            <a:r>
              <a:rPr lang="ru-RU" sz="2000" b="1" i="1" dirty="0">
                <a:latin typeface="Times New Roman" panose="02020603050405020304" pitchFamily="18" charset="0"/>
                <a:ea typeface="Calibri" panose="020F0502020204030204" pitchFamily="34" charset="0"/>
                <a:cs typeface="Times New Roman" panose="02020603050405020304" pitchFamily="18" charset="0"/>
              </a:rPr>
              <a:t>Учитель:</a:t>
            </a:r>
            <a:r>
              <a:rPr lang="ru-RU" sz="2000" i="1" dirty="0">
                <a:latin typeface="Times New Roman" panose="02020603050405020304" pitchFamily="18" charset="0"/>
                <a:ea typeface="Calibri" panose="020F0502020204030204" pitchFamily="34" charset="0"/>
                <a:cs typeface="Times New Roman" panose="02020603050405020304" pitchFamily="18" charset="0"/>
              </a:rPr>
              <a:t> Простите, уважаемая, мне очень жаль, но я не могу уследить за каждым, у меня их 30 человек. Скажите Саше, чтобы держался от Пети подальше, я каждый день говорю это всем ребятам. Я и сама была бы рада, если бы Петю перевели куда-нибудь. </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179705" algn="just">
              <a:lnSpc>
                <a:spcPct val="115000"/>
              </a:lnSpc>
              <a:spcAft>
                <a:spcPts val="0"/>
              </a:spcAft>
            </a:pPr>
            <a:r>
              <a:rPr lang="ru-RU" sz="2000" b="1" i="1" dirty="0">
                <a:latin typeface="Times New Roman" panose="02020603050405020304" pitchFamily="18" charset="0"/>
                <a:ea typeface="Calibri" panose="020F0502020204030204" pitchFamily="34" charset="0"/>
                <a:cs typeface="Times New Roman" panose="02020603050405020304" pitchFamily="18" charset="0"/>
              </a:rPr>
              <a:t>Конструктивный ответ:</a:t>
            </a:r>
            <a:r>
              <a:rPr lang="ru-RU" sz="2000" i="1" dirty="0">
                <a:latin typeface="Times New Roman" panose="02020603050405020304" pitchFamily="18" charset="0"/>
                <a:ea typeface="Calibri" panose="020F0502020204030204" pitchFamily="34" charset="0"/>
                <a:cs typeface="Times New Roman" panose="02020603050405020304" pitchFamily="18" charset="0"/>
              </a:rPr>
              <a:t> Учитель: Да, я понимаю и разделяю Ваше беспокойство. Это действительно непростой ребенок, которому нужно повышенное внимание. Мы сейчас как раз ищем решение этой проблемы, будем собирать встречу с участием администрации, родителей Пети и психологов. Я обязательно расскажу Вам, какое решение будет принято. Как Саша себя чувствует? </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88706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8045" y="140278"/>
            <a:ext cx="11521441" cy="3631763"/>
          </a:xfrm>
          <a:prstGeom prst="rect">
            <a:avLst/>
          </a:prstGeom>
        </p:spPr>
        <p:txBody>
          <a:bodyPr wrap="square">
            <a:spAutoFit/>
          </a:bodyPr>
          <a:lstStyle/>
          <a:p>
            <a:pPr indent="179705" algn="just">
              <a:lnSpc>
                <a:spcPct val="115000"/>
              </a:lnSpc>
              <a:spcAft>
                <a:spcPts val="0"/>
              </a:spcAft>
            </a:pPr>
            <a:r>
              <a:rPr lang="ru-RU" sz="2000" b="1" i="1" dirty="0">
                <a:latin typeface="Times New Roman" panose="02020603050405020304" pitchFamily="18" charset="0"/>
                <a:ea typeface="Calibri" panose="020F0502020204030204" pitchFamily="34" charset="0"/>
                <a:cs typeface="Times New Roman" panose="02020603050405020304" pitchFamily="18" charset="0"/>
              </a:rPr>
              <a:t>Родитель</a:t>
            </a:r>
            <a:r>
              <a:rPr lang="ru-RU" sz="2000" i="1" dirty="0">
                <a:latin typeface="Times New Roman" panose="02020603050405020304" pitchFamily="18" charset="0"/>
                <a:ea typeface="Calibri" panose="020F0502020204030204" pitchFamily="34" charset="0"/>
                <a:cs typeface="Times New Roman" panose="02020603050405020304" pitchFamily="18" charset="0"/>
              </a:rPr>
              <a:t>: Вы слишком быстро говорите, Даня ничего не понимает. Только по вашему предмету он по два-три часа тратит на домашние задания. Вы должны дополнительно с ним заниматься после уроков!</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179705" algn="just">
              <a:lnSpc>
                <a:spcPct val="115000"/>
              </a:lnSpc>
              <a:spcAft>
                <a:spcPts val="0"/>
              </a:spcAft>
            </a:pPr>
            <a:r>
              <a:rPr lang="ru-RU" sz="2000" b="1" i="1" dirty="0">
                <a:latin typeface="Times New Roman" panose="02020603050405020304" pitchFamily="18" charset="0"/>
                <a:ea typeface="Calibri" panose="020F0502020204030204" pitchFamily="34" charset="0"/>
                <a:cs typeface="Times New Roman" panose="02020603050405020304" pitchFamily="18" charset="0"/>
              </a:rPr>
              <a:t>Учитель:</a:t>
            </a:r>
            <a:r>
              <a:rPr lang="ru-RU" sz="2000" i="1" dirty="0">
                <a:latin typeface="Times New Roman" panose="02020603050405020304" pitchFamily="18" charset="0"/>
                <a:ea typeface="Calibri" panose="020F0502020204030204" pitchFamily="34" charset="0"/>
                <a:cs typeface="Times New Roman" panose="02020603050405020304" pitchFamily="18" charset="0"/>
              </a:rPr>
              <a:t> Все успевают, а он нет? Да ваш Даня просто ленится. Отвлекаться на разговоры он успевает. Может, вам стоит нанять репетитора?</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179705" algn="just">
              <a:lnSpc>
                <a:spcPct val="115000"/>
              </a:lnSpc>
              <a:spcAft>
                <a:spcPts val="0"/>
              </a:spcAft>
            </a:pPr>
            <a:r>
              <a:rPr lang="ru-RU" sz="2000" i="1" dirty="0">
                <a:latin typeface="Times New Roman" panose="02020603050405020304" pitchFamily="18" charset="0"/>
                <a:ea typeface="Calibri" panose="020F0502020204030204" pitchFamily="34" charset="0"/>
                <a:cs typeface="Times New Roman" panose="02020603050405020304" pitchFamily="18" charset="0"/>
              </a:rPr>
              <a:t>Ошибка учителя: идти в контрнаступление и перекладывать всю ответственность на родителей.</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179705" algn="just">
              <a:lnSpc>
                <a:spcPct val="115000"/>
              </a:lnSpc>
              <a:spcAft>
                <a:spcPts val="0"/>
              </a:spcAft>
            </a:pPr>
            <a:r>
              <a:rPr lang="ru-RU" sz="2000" b="1" i="1" dirty="0">
                <a:latin typeface="Times New Roman" panose="02020603050405020304" pitchFamily="18" charset="0"/>
                <a:ea typeface="Calibri" panose="020F0502020204030204" pitchFamily="34" charset="0"/>
                <a:cs typeface="Times New Roman" panose="02020603050405020304" pitchFamily="18" charset="0"/>
              </a:rPr>
              <a:t>Конструктивный ответ</a:t>
            </a:r>
            <a:r>
              <a:rPr lang="ru-RU" sz="2000" i="1" dirty="0">
                <a:latin typeface="Times New Roman" panose="02020603050405020304" pitchFamily="18" charset="0"/>
                <a:ea typeface="Calibri" panose="020F0502020204030204" pitchFamily="34" charset="0"/>
                <a:cs typeface="Times New Roman" panose="02020603050405020304" pitchFamily="18" charset="0"/>
              </a:rPr>
              <a:t>: К сожалению, задавать меньше заданий я не могу, если он не поймет этой темы, дальше ему будет еще труднее. Я постараюсь уделять Дане больше внимания на уроках. Пусть он подходит ко мне, если чего-то не понимает».</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179705" algn="just">
              <a:lnSpc>
                <a:spcPct val="115000"/>
              </a:lnSpc>
              <a:spcAft>
                <a:spcPts val="0"/>
              </a:spcAft>
            </a:pPr>
            <a:r>
              <a:rPr lang="ru-RU" sz="2000" i="1" dirty="0">
                <a:latin typeface="Times New Roman" panose="02020603050405020304" pitchFamily="18" charset="0"/>
                <a:ea typeface="Calibri" panose="020F0502020204030204" pitchFamily="34" charset="0"/>
                <a:cs typeface="Times New Roman" panose="02020603050405020304" pitchFamily="18" charset="0"/>
              </a:rPr>
              <a:t>Покажите, что вы готовы пойти навстречу.</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96296" y="3065417"/>
            <a:ext cx="4798423" cy="35988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6" name="Picture 2" descr="Воевать нельзя договориться, или Как родителям найти общий язык с учителями  | Мел"/>
          <p:cNvPicPr>
            <a:picLocks noChangeAspect="1" noChangeArrowheads="1"/>
          </p:cNvPicPr>
          <p:nvPr/>
        </p:nvPicPr>
        <p:blipFill>
          <a:blip r:embed="rId4">
            <a:clrChange>
              <a:clrFrom>
                <a:srgbClr val="F8FDFF"/>
              </a:clrFrom>
              <a:clrTo>
                <a:srgbClr val="F8FDFF">
                  <a:alpha val="0"/>
                </a:srgbClr>
              </a:clrTo>
            </a:clrChange>
            <a:extLst>
              <a:ext uri="{28A0092B-C50C-407E-A947-70E740481C1C}">
                <a14:useLocalDpi xmlns:a14="http://schemas.microsoft.com/office/drawing/2010/main" val="0"/>
              </a:ext>
            </a:extLst>
          </a:blip>
          <a:srcRect/>
          <a:stretch>
            <a:fillRect/>
          </a:stretch>
        </p:blipFill>
        <p:spPr bwMode="auto">
          <a:xfrm>
            <a:off x="902487" y="3701758"/>
            <a:ext cx="4461992" cy="30327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5948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left)">
                                      <p:cBhvr>
                                        <p:cTn id="12" dur="500"/>
                                        <p:tgtEl>
                                          <p:spTgt spid="2">
                                            <p:txEl>
                                              <p:pRg st="1" end="1"/>
                                            </p:tx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wipe(left)">
                                      <p:cBhvr>
                                        <p:cTn id="15" dur="500"/>
                                        <p:tgtEl>
                                          <p:spTgt spid="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wipe(left)">
                                      <p:cBhvr>
                                        <p:cTn id="20" dur="500"/>
                                        <p:tgtEl>
                                          <p:spTgt spid="2">
                                            <p:txEl>
                                              <p:pRg st="3" end="3"/>
                                            </p:txEl>
                                          </p:spTgt>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wipe(left)">
                                      <p:cBhvr>
                                        <p:cTn id="2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Новости компании ВОТУМ"/>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96647" y="4125412"/>
            <a:ext cx="2575652" cy="2469166"/>
          </a:xfrm>
          <a:prstGeom prst="rect">
            <a:avLst/>
          </a:prstGeom>
          <a:noFill/>
          <a:extLst>
            <a:ext uri="{909E8E84-426E-40DD-AFC4-6F175D3DCCD1}">
              <a14:hiddenFill xmlns:a14="http://schemas.microsoft.com/office/drawing/2010/main">
                <a:solidFill>
                  <a:srgbClr val="FFFFFF"/>
                </a:solidFill>
              </a14:hiddenFill>
            </a:ext>
          </a:extLst>
        </p:spPr>
      </p:pic>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861" y="200295"/>
            <a:ext cx="4818744" cy="36140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26974" y="200295"/>
            <a:ext cx="4720592" cy="62941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400808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4171" y="157486"/>
            <a:ext cx="10197738" cy="6555641"/>
          </a:xfrm>
          <a:prstGeom prst="rect">
            <a:avLst/>
          </a:prstGeom>
        </p:spPr>
        <p:txBody>
          <a:bodyPr wrap="square">
            <a:spAutoFit/>
          </a:bodyPr>
          <a:lstStyle/>
          <a:p>
            <a:pPr algn="just"/>
            <a:r>
              <a:rPr lang="ru-RU" sz="2800" dirty="0" smtClean="0">
                <a:latin typeface="Times New Roman" panose="02020603050405020304" pitchFamily="18" charset="0"/>
                <a:cs typeface="Times New Roman" panose="02020603050405020304" pitchFamily="18" charset="0"/>
              </a:rPr>
              <a:t>	Молодые </a:t>
            </a:r>
            <a:r>
              <a:rPr lang="ru-RU" sz="2800" dirty="0">
                <a:latin typeface="Times New Roman" panose="02020603050405020304" pitchFamily="18" charset="0"/>
                <a:cs typeface="Times New Roman" panose="02020603050405020304" pitchFamily="18" charset="0"/>
              </a:rPr>
              <a:t>педагоги - большой потенциал профессионализма и энтузиазма в системе образования. Задача </a:t>
            </a:r>
            <a:r>
              <a:rPr lang="ru-RU" sz="2800" dirty="0" smtClean="0">
                <a:latin typeface="Times New Roman" panose="02020603050405020304" pitchFamily="18" charset="0"/>
                <a:cs typeface="Times New Roman" panose="02020603050405020304" pitchFamily="18" charset="0"/>
              </a:rPr>
              <a:t>наставника </a:t>
            </a:r>
            <a:r>
              <a:rPr lang="ru-RU" sz="2800" dirty="0">
                <a:latin typeface="Times New Roman" panose="02020603050405020304" pitchFamily="18" charset="0"/>
                <a:cs typeface="Times New Roman" panose="02020603050405020304" pitchFamily="18" charset="0"/>
              </a:rPr>
              <a:t>- помочь молодому педагогу успешно справиться со своими должностными обязанностями, преодолеть недостатки практического опыта, развить его личностные качества, коммуникативные и управленческие умения. </a:t>
            </a:r>
            <a:endParaRPr lang="ru-RU" sz="2800" dirty="0" smtClean="0">
              <a:latin typeface="Times New Roman" panose="02020603050405020304" pitchFamily="18" charset="0"/>
              <a:cs typeface="Times New Roman" panose="02020603050405020304" pitchFamily="18" charset="0"/>
            </a:endParaRPr>
          </a:p>
          <a:p>
            <a:pPr algn="just"/>
            <a:r>
              <a:rPr lang="ru-RU" sz="2800" dirty="0">
                <a:latin typeface="Times New Roman" panose="02020603050405020304" pitchFamily="18" charset="0"/>
                <a:cs typeface="Times New Roman" panose="02020603050405020304" pitchFamily="18" charset="0"/>
              </a:rPr>
              <a:t>	</a:t>
            </a:r>
            <a:r>
              <a:rPr lang="ru-RU" sz="2800" dirty="0" smtClean="0">
                <a:latin typeface="Times New Roman" panose="02020603050405020304" pitchFamily="18" charset="0"/>
                <a:cs typeface="Times New Roman" panose="02020603050405020304" pitchFamily="18" charset="0"/>
              </a:rPr>
              <a:t>Очень </a:t>
            </a:r>
            <a:r>
              <a:rPr lang="ru-RU" sz="2800" dirty="0">
                <a:latin typeface="Times New Roman" panose="02020603050405020304" pitchFamily="18" charset="0"/>
                <a:cs typeface="Times New Roman" panose="02020603050405020304" pitchFamily="18" charset="0"/>
              </a:rPr>
              <a:t>важно быть рядом с молодым педагогом в тот момент, когда он еще не умеет удерживать внимание учеников в течение всего урока, не знает, как создать ситуацию успеха для каждого ученика, как правильно отобрать материал для урока и какие наиболее эффективные методические приемы использовать, чтобы дети поняли его. Именно </a:t>
            </a:r>
            <a:r>
              <a:rPr lang="ru-RU" sz="2800" dirty="0" smtClean="0">
                <a:latin typeface="Times New Roman" panose="02020603050405020304" pitchFamily="18" charset="0"/>
                <a:cs typeface="Times New Roman" panose="02020603050405020304" pitchFamily="18" charset="0"/>
              </a:rPr>
              <a:t>наставник </a:t>
            </a:r>
            <a:r>
              <a:rPr lang="ru-RU" sz="2800" dirty="0">
                <a:latin typeface="Times New Roman" panose="02020603050405020304" pitchFamily="18" charset="0"/>
                <a:cs typeface="Times New Roman" panose="02020603050405020304" pitchFamily="18" charset="0"/>
              </a:rPr>
              <a:t>поможет учителю справиться с этими проблемами и сохранить уверенность в себе, а значит и удовлетворенность работой в школе.</a:t>
            </a:r>
          </a:p>
        </p:txBody>
      </p:sp>
    </p:spTree>
    <p:extLst>
      <p:ext uri="{BB962C8B-B14F-4D97-AF65-F5344CB8AC3E}">
        <p14:creationId xmlns:p14="http://schemas.microsoft.com/office/powerpoint/2010/main" val="61134665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8626" y="2438400"/>
            <a:ext cx="8596668" cy="1320800"/>
          </a:xfrm>
        </p:spPr>
        <p:txBody>
          <a:bodyPr>
            <a:normAutofit/>
          </a:bodyPr>
          <a:lstStyle/>
          <a:p>
            <a:r>
              <a:rPr lang="ru-RU" sz="6600" b="1" dirty="0" smtClean="0">
                <a:solidFill>
                  <a:srgbClr val="0070C0"/>
                </a:solidFill>
                <a:latin typeface="Times New Roman" panose="02020603050405020304" pitchFamily="18" charset="0"/>
                <a:cs typeface="Times New Roman" panose="02020603050405020304" pitchFamily="18" charset="0"/>
              </a:rPr>
              <a:t>Спасибо за внимание!</a:t>
            </a:r>
            <a:endParaRPr lang="ru-RU" sz="66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219488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12280"/>
          </a:xfrm>
          <a:prstGeom prst="rect">
            <a:avLst/>
          </a:prstGeom>
        </p:spPr>
      </p:pic>
      <p:sp>
        <p:nvSpPr>
          <p:cNvPr id="2" name="Заголовок 1"/>
          <p:cNvSpPr>
            <a:spLocks noGrp="1"/>
          </p:cNvSpPr>
          <p:nvPr>
            <p:ph type="title"/>
          </p:nvPr>
        </p:nvSpPr>
        <p:spPr>
          <a:xfrm>
            <a:off x="677334" y="609600"/>
            <a:ext cx="10086460" cy="1320800"/>
          </a:xfrm>
        </p:spPr>
        <p:txBody>
          <a:bodyPr>
            <a:noAutofit/>
          </a:bodyPr>
          <a:lstStyle/>
          <a:p>
            <a:r>
              <a:rPr lang="ru-RU" sz="5400" b="1" dirty="0" smtClean="0">
                <a:solidFill>
                  <a:schemeClr val="tx1"/>
                </a:solidFill>
                <a:latin typeface="Times New Roman" panose="02020603050405020304" pitchFamily="18" charset="0"/>
                <a:cs typeface="Times New Roman" panose="02020603050405020304" pitchFamily="18" charset="0"/>
              </a:rPr>
              <a:t>Проблемы молодого педагога</a:t>
            </a:r>
            <a:endParaRPr lang="ru-RU" sz="5400" b="1" dirty="0">
              <a:solidFill>
                <a:schemeClr val="tx1"/>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324394" y="1881641"/>
            <a:ext cx="11336382" cy="4351338"/>
          </a:xfrm>
        </p:spPr>
        <p:txBody>
          <a:bodyPr>
            <a:noAutofit/>
          </a:bodyPr>
          <a:lstStyle/>
          <a:p>
            <a:pPr marL="342900" indent="-342900" algn="just">
              <a:spcAft>
                <a:spcPts val="0"/>
              </a:spcAft>
              <a:buFont typeface="+mj-lt"/>
              <a:buAutoNum type="arabicPeriod"/>
            </a:pPr>
            <a:r>
              <a:rPr lang="ru-RU" sz="2800" b="1" i="1" dirty="0" smtClean="0">
                <a:solidFill>
                  <a:schemeClr val="tx1"/>
                </a:solidFill>
                <a:effectLst/>
                <a:latin typeface="Times New Roman" panose="02020603050405020304" pitchFamily="18" charset="0"/>
                <a:ea typeface="Calibri" panose="020F0502020204030204" pitchFamily="34" charset="0"/>
              </a:rPr>
              <a:t>Методические проблемы</a:t>
            </a:r>
            <a:r>
              <a:rPr lang="ru-RU" sz="2800" b="1" dirty="0" smtClean="0">
                <a:solidFill>
                  <a:schemeClr val="tx1"/>
                </a:solidFill>
                <a:effectLst/>
                <a:latin typeface="Times New Roman" panose="02020603050405020304" pitchFamily="18" charset="0"/>
                <a:ea typeface="Calibri" panose="020F0502020204030204" pitchFamily="34" charset="0"/>
              </a:rPr>
              <a:t>. </a:t>
            </a:r>
            <a:r>
              <a:rPr lang="ru-RU" sz="2800" dirty="0" smtClean="0">
                <a:solidFill>
                  <a:schemeClr val="tx1"/>
                </a:solidFill>
                <a:effectLst/>
                <a:latin typeface="Times New Roman" panose="02020603050405020304" pitchFamily="18" charset="0"/>
                <a:ea typeface="Calibri" panose="020F0502020204030204" pitchFamily="34" charset="0"/>
              </a:rPr>
              <a:t>Молодой педагог, пришедший в школу, сталкивается с большим количеством методических проблем. Во многом это связано с отсутствием педагогического опыта. Как правило, в вузах уделяют большое внимание теоретическому материалу, а методика преподавания предмета занимает от одного до двух лет при пятилетнем обучении. За это время студент получает курс теории преподавания и проходит педагогическую практику (не более 1 четверти). В среднем, за педагогическую практику студент успевает подготовить порядка 20 уроков, что не достаточно, чтобы отработать полученные теоретические навыки. </a:t>
            </a:r>
            <a:endParaRPr lang="ru-RU" sz="3600" dirty="0" smtClean="0">
              <a:solidFill>
                <a:schemeClr val="tx1"/>
              </a:solidFill>
              <a:effectLst/>
              <a:latin typeface="Times New Roman" panose="02020603050405020304" pitchFamily="18" charset="0"/>
              <a:ea typeface="Calibri" panose="020F0502020204030204" pitchFamily="34" charset="0"/>
            </a:endParaRPr>
          </a:p>
          <a:p>
            <a:pPr marL="0" indent="0" algn="just">
              <a:spcAft>
                <a:spcPts val="0"/>
              </a:spcAft>
              <a:buNone/>
            </a:pPr>
            <a:endParaRPr lang="ru-RU" sz="2400" dirty="0" smtClean="0">
              <a:solidFill>
                <a:schemeClr val="tx1"/>
              </a:solidFill>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23048388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12280"/>
          </a:xfrm>
          <a:prstGeom prst="rect">
            <a:avLst/>
          </a:prstGeom>
        </p:spPr>
      </p:pic>
      <p:sp>
        <p:nvSpPr>
          <p:cNvPr id="2" name="Заголовок 1"/>
          <p:cNvSpPr>
            <a:spLocks noGrp="1"/>
          </p:cNvSpPr>
          <p:nvPr>
            <p:ph type="title"/>
          </p:nvPr>
        </p:nvSpPr>
        <p:spPr>
          <a:xfrm>
            <a:off x="677333" y="609600"/>
            <a:ext cx="11131489" cy="1320800"/>
          </a:xfrm>
        </p:spPr>
        <p:txBody>
          <a:bodyPr>
            <a:normAutofit/>
          </a:bodyPr>
          <a:lstStyle/>
          <a:p>
            <a:r>
              <a:rPr lang="ru-RU" sz="5400" b="1" dirty="0" smtClean="0">
                <a:solidFill>
                  <a:schemeClr val="tx1"/>
                </a:solidFill>
                <a:latin typeface="Times New Roman" panose="02020603050405020304" pitchFamily="18" charset="0"/>
                <a:cs typeface="Times New Roman" panose="02020603050405020304" pitchFamily="18" charset="0"/>
              </a:rPr>
              <a:t>Проблемы молодого педагога</a:t>
            </a:r>
            <a:endParaRPr lang="ru-RU" sz="5400" b="1" dirty="0">
              <a:solidFill>
                <a:schemeClr val="tx1"/>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503162" y="2012543"/>
            <a:ext cx="11140197" cy="3880773"/>
          </a:xfrm>
        </p:spPr>
        <p:txBody>
          <a:bodyPr>
            <a:noAutofit/>
          </a:bodyPr>
          <a:lstStyle/>
          <a:p>
            <a:pPr marL="0" indent="0" algn="just">
              <a:spcAft>
                <a:spcPts val="0"/>
              </a:spcAft>
              <a:buNone/>
            </a:pPr>
            <a:r>
              <a:rPr lang="ru-RU" sz="2800" dirty="0" smtClean="0">
                <a:solidFill>
                  <a:srgbClr val="000000"/>
                </a:solidFill>
                <a:effectLst/>
                <a:latin typeface="Times New Roman" panose="02020603050405020304" pitchFamily="18" charset="0"/>
                <a:ea typeface="Calibri" panose="020F0502020204030204" pitchFamily="34" charset="0"/>
              </a:rPr>
              <a:t>2. </a:t>
            </a:r>
            <a:r>
              <a:rPr lang="ru-RU" sz="2800" b="1" i="1" dirty="0" smtClean="0">
                <a:solidFill>
                  <a:srgbClr val="000000"/>
                </a:solidFill>
                <a:effectLst/>
                <a:latin typeface="Times New Roman" panose="02020603050405020304" pitchFamily="18" charset="0"/>
                <a:ea typeface="Calibri" panose="020F0502020204030204" pitchFamily="34" charset="0"/>
              </a:rPr>
              <a:t>Проблемы недостаточных знаний по предмету</a:t>
            </a:r>
            <a:r>
              <a:rPr lang="ru-RU" sz="2800" b="1" dirty="0" smtClean="0">
                <a:solidFill>
                  <a:srgbClr val="000000"/>
                </a:solidFill>
                <a:effectLst/>
                <a:latin typeface="Times New Roman" panose="02020603050405020304" pitchFamily="18" charset="0"/>
                <a:ea typeface="Calibri" panose="020F0502020204030204" pitchFamily="34" charset="0"/>
              </a:rPr>
              <a:t>. </a:t>
            </a:r>
            <a:r>
              <a:rPr lang="ru-RU" sz="2800" dirty="0" smtClean="0">
                <a:solidFill>
                  <a:srgbClr val="000000"/>
                </a:solidFill>
                <a:effectLst/>
                <a:latin typeface="Times New Roman" panose="02020603050405020304" pitchFamily="18" charset="0"/>
                <a:ea typeface="Calibri" panose="020F0502020204030204" pitchFamily="34" charset="0"/>
              </a:rPr>
              <a:t>Программа высших учебных заведений составлена таким образом, что базовым знаниям уделяется мало внимания. Подразумевается, что студент, поступивший на тот или иной факультет, уже обладает необходимыми знаниями. В действительности же у выпускников школ имеются пробелы в знаниях, которые необходимо заполнить. В большинстве случаев студент не осознает наличие у него этих недостатков. Как следствие, придя в школу в роли учителя, выпускник не владеет базовыми знаниями. </a:t>
            </a:r>
            <a:endParaRPr lang="ru-RU" sz="3600" dirty="0" smtClean="0">
              <a:solidFill>
                <a:srgbClr val="000000"/>
              </a:solidFill>
              <a:effectLst/>
              <a:latin typeface="Times New Roman" panose="02020603050405020304" pitchFamily="18" charset="0"/>
              <a:ea typeface="Calibri" panose="020F0502020204030204" pitchFamily="34" charset="0"/>
            </a:endParaRPr>
          </a:p>
          <a:p>
            <a:pPr marL="0" indent="0">
              <a:buNone/>
            </a:pPr>
            <a:endParaRPr lang="ru-RU" sz="2800" dirty="0"/>
          </a:p>
        </p:txBody>
      </p:sp>
    </p:spTree>
    <p:extLst>
      <p:ext uri="{BB962C8B-B14F-4D97-AF65-F5344CB8AC3E}">
        <p14:creationId xmlns:p14="http://schemas.microsoft.com/office/powerpoint/2010/main" val="2353134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12280"/>
          </a:xfrm>
          <a:prstGeom prst="rect">
            <a:avLst/>
          </a:prstGeom>
        </p:spPr>
      </p:pic>
      <p:sp>
        <p:nvSpPr>
          <p:cNvPr id="2" name="Заголовок 1"/>
          <p:cNvSpPr>
            <a:spLocks noGrp="1"/>
          </p:cNvSpPr>
          <p:nvPr>
            <p:ph type="title"/>
          </p:nvPr>
        </p:nvSpPr>
        <p:spPr>
          <a:xfrm>
            <a:off x="677334" y="609600"/>
            <a:ext cx="9442026" cy="1320800"/>
          </a:xfrm>
        </p:spPr>
        <p:txBody>
          <a:bodyPr>
            <a:normAutofit/>
          </a:bodyPr>
          <a:lstStyle/>
          <a:p>
            <a:r>
              <a:rPr lang="ru-RU" sz="5400" b="1" dirty="0" smtClean="0">
                <a:solidFill>
                  <a:schemeClr val="tx1"/>
                </a:solidFill>
                <a:latin typeface="Times New Roman" panose="02020603050405020304" pitchFamily="18" charset="0"/>
                <a:cs typeface="Times New Roman" panose="02020603050405020304" pitchFamily="18" charset="0"/>
              </a:rPr>
              <a:t>Проблемы молодого педагога</a:t>
            </a:r>
            <a:endParaRPr lang="ru-RU" sz="5400" b="1" dirty="0">
              <a:solidFill>
                <a:schemeClr val="tx1"/>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94453" y="1930400"/>
            <a:ext cx="10974735" cy="3880773"/>
          </a:xfrm>
        </p:spPr>
        <p:txBody>
          <a:bodyPr>
            <a:noAutofit/>
          </a:bodyPr>
          <a:lstStyle/>
          <a:p>
            <a:pPr marL="0" indent="0" algn="just">
              <a:spcAft>
                <a:spcPts val="0"/>
              </a:spcAft>
              <a:buNone/>
            </a:pPr>
            <a:r>
              <a:rPr lang="ru-RU" sz="2400" dirty="0" smtClean="0">
                <a:solidFill>
                  <a:srgbClr val="000000"/>
                </a:solidFill>
                <a:effectLst/>
                <a:latin typeface="Times New Roman" panose="02020603050405020304" pitchFamily="18" charset="0"/>
                <a:ea typeface="Calibri" panose="020F0502020204030204" pitchFamily="34" charset="0"/>
              </a:rPr>
              <a:t>3. </a:t>
            </a:r>
            <a:r>
              <a:rPr lang="ru-RU" sz="2400" b="1" i="1" dirty="0" smtClean="0">
                <a:solidFill>
                  <a:srgbClr val="000000"/>
                </a:solidFill>
                <a:effectLst/>
                <a:latin typeface="Times New Roman" panose="02020603050405020304" pitchFamily="18" charset="0"/>
                <a:ea typeface="Calibri" panose="020F0502020204030204" pitchFamily="34" charset="0"/>
              </a:rPr>
              <a:t>Проблемы наставничества</a:t>
            </a:r>
            <a:r>
              <a:rPr lang="ru-RU" sz="2400" b="1" dirty="0" smtClean="0">
                <a:solidFill>
                  <a:srgbClr val="000000"/>
                </a:solidFill>
                <a:effectLst/>
                <a:latin typeface="Times New Roman" panose="02020603050405020304" pitchFamily="18" charset="0"/>
                <a:ea typeface="Calibri" panose="020F0502020204030204" pitchFamily="34" charset="0"/>
              </a:rPr>
              <a:t>.</a:t>
            </a:r>
            <a:r>
              <a:rPr lang="ru-RU" sz="2400" dirty="0" smtClean="0">
                <a:solidFill>
                  <a:srgbClr val="000000"/>
                </a:solidFill>
                <a:effectLst/>
                <a:latin typeface="Times New Roman" panose="02020603050405020304" pitchFamily="18" charset="0"/>
                <a:ea typeface="Calibri" panose="020F0502020204030204" pitchFamily="34" charset="0"/>
              </a:rPr>
              <a:t> При поступлении на работу в школу молодой педагог попадает в абсолютно новую для него среду. Чтобы освоиться в незнакомых условиях, ему необходима поддержка. При устройстве на работу молодому педагогу обещают всестороннюю поддержку со стороны администрации и всего педагогического состава. Как правило, после начала учебного года начинающий педагог полностью погружается в работу и сталкивается с новыми задачами, решение которых требует определенного опыта. Именно в этот период ему необходима реальная поддержка опытных коллег, получить которую ему не всегда удается, в связи с большой нагрузкой учителей – предметников и отсутствием наставника по преподаваемому предмету. В связи с этим, начинающий учитель не может получить профессиональной консультации по своему предмету и как следствие допускает множество ошибок. </a:t>
            </a:r>
            <a:endParaRPr lang="ru-RU" sz="2000" dirty="0" smtClean="0">
              <a:solidFill>
                <a:srgbClr val="000000"/>
              </a:solidFill>
              <a:effectLst/>
              <a:latin typeface="Times New Roman" panose="02020603050405020304" pitchFamily="18" charset="0"/>
              <a:ea typeface="Calibri" panose="020F0502020204030204" pitchFamily="34" charset="0"/>
            </a:endParaRPr>
          </a:p>
          <a:p>
            <a:pPr marL="0" indent="0">
              <a:buNone/>
            </a:pPr>
            <a:endParaRPr lang="ru-RU" sz="2400" dirty="0"/>
          </a:p>
        </p:txBody>
      </p:sp>
    </p:spTree>
    <p:extLst>
      <p:ext uri="{BB962C8B-B14F-4D97-AF65-F5344CB8AC3E}">
        <p14:creationId xmlns:p14="http://schemas.microsoft.com/office/powerpoint/2010/main" val="16116841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12280"/>
          </a:xfrm>
          <a:prstGeom prst="rect">
            <a:avLst/>
          </a:prstGeom>
        </p:spPr>
      </p:pic>
      <p:sp>
        <p:nvSpPr>
          <p:cNvPr id="2" name="Заголовок 1"/>
          <p:cNvSpPr>
            <a:spLocks noGrp="1"/>
          </p:cNvSpPr>
          <p:nvPr>
            <p:ph type="title"/>
          </p:nvPr>
        </p:nvSpPr>
        <p:spPr>
          <a:xfrm>
            <a:off x="677333" y="609600"/>
            <a:ext cx="9363649" cy="1320800"/>
          </a:xfrm>
        </p:spPr>
        <p:txBody>
          <a:bodyPr>
            <a:normAutofit/>
          </a:bodyPr>
          <a:lstStyle/>
          <a:p>
            <a:r>
              <a:rPr lang="ru-RU" sz="5400" b="1" dirty="0" smtClean="0">
                <a:solidFill>
                  <a:schemeClr val="tx1"/>
                </a:solidFill>
                <a:latin typeface="Times New Roman" panose="02020603050405020304" pitchFamily="18" charset="0"/>
                <a:cs typeface="Times New Roman" panose="02020603050405020304" pitchFamily="18" charset="0"/>
              </a:rPr>
              <a:t>Проблемы молодого педагога</a:t>
            </a:r>
            <a:endParaRPr lang="ru-RU" sz="5400" b="1" dirty="0">
              <a:solidFill>
                <a:schemeClr val="tx1"/>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311573" y="1672908"/>
            <a:ext cx="11732382" cy="3880773"/>
          </a:xfrm>
        </p:spPr>
        <p:txBody>
          <a:bodyPr>
            <a:noAutofit/>
          </a:bodyPr>
          <a:lstStyle/>
          <a:p>
            <a:pPr marL="0" indent="0" algn="just">
              <a:lnSpc>
                <a:spcPct val="107000"/>
              </a:lnSpc>
              <a:spcAft>
                <a:spcPts val="800"/>
              </a:spcAft>
              <a:buNone/>
            </a:pP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4. </a:t>
            </a:r>
            <a:r>
              <a:rPr lang="ru-RU" sz="2800" b="1" i="1" dirty="0" smtClean="0">
                <a:effectLst/>
                <a:latin typeface="Times New Roman" panose="02020603050405020304" pitchFamily="18" charset="0"/>
                <a:ea typeface="Calibri" panose="020F0502020204030204" pitchFamily="34" charset="0"/>
                <a:cs typeface="Times New Roman" panose="02020603050405020304" pitchFamily="18" charset="0"/>
              </a:rPr>
              <a:t>Психологические проблемы</a:t>
            </a:r>
            <a:r>
              <a:rPr lang="ru-RU" sz="2800" b="1"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Любая смена обстановки влияет на человека, особенно если он работает с большим количеством людей. В этом случае существуют две стратегии поведения молодого педагога: пассивная и активная. Для пассивной стратегии характерно подчинение личности интересами требованиям среды. Люди не уверены в своей профессиональной компетентности, не готовы к изменению сложившегося образа жизни. Не редко кризисная ситуация вызывает у них ухудшение самочувствия, заставляя тем самым уйти от решения проблем. Они не предпринимают каких-либо активных действий, полагаясь на помощь со стороны других, или ориентируют свою активность (в какой-то мере это конструктивно) на другие сферы – семью, хобби.</a:t>
            </a:r>
            <a:endParaRPr lang="ru-RU" sz="2000" dirty="0" smtClean="0">
              <a:effectLst/>
              <a:latin typeface="Calibri" panose="020F0502020204030204" pitchFamily="34" charset="0"/>
              <a:ea typeface="Calibri" panose="020F0502020204030204" pitchFamily="34" charset="0"/>
              <a:cs typeface="Times New Roman" panose="02020603050405020304" pitchFamily="18" charset="0"/>
            </a:endParaRPr>
          </a:p>
          <a:p>
            <a:endParaRPr lang="ru-RU" sz="2800" dirty="0"/>
          </a:p>
        </p:txBody>
      </p:sp>
    </p:spTree>
    <p:extLst>
      <p:ext uri="{BB962C8B-B14F-4D97-AF65-F5344CB8AC3E}">
        <p14:creationId xmlns:p14="http://schemas.microsoft.com/office/powerpoint/2010/main" val="28117187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12280"/>
          </a:xfrm>
          <a:prstGeom prst="rect">
            <a:avLst/>
          </a:prstGeom>
        </p:spPr>
      </p:pic>
      <p:sp>
        <p:nvSpPr>
          <p:cNvPr id="2" name="Заголовок 1"/>
          <p:cNvSpPr>
            <a:spLocks noGrp="1"/>
          </p:cNvSpPr>
          <p:nvPr>
            <p:ph type="title"/>
          </p:nvPr>
        </p:nvSpPr>
        <p:spPr>
          <a:xfrm>
            <a:off x="677333" y="609600"/>
            <a:ext cx="10243215" cy="1320800"/>
          </a:xfrm>
        </p:spPr>
        <p:txBody>
          <a:bodyPr>
            <a:noAutofit/>
          </a:bodyPr>
          <a:lstStyle/>
          <a:p>
            <a:r>
              <a:rPr lang="ru-RU" sz="4400" b="1" dirty="0" smtClean="0">
                <a:solidFill>
                  <a:schemeClr val="tx1"/>
                </a:solidFill>
                <a:latin typeface="Times New Roman" panose="02020603050405020304" pitchFamily="18" charset="0"/>
                <a:cs typeface="Times New Roman" panose="02020603050405020304" pitchFamily="18" charset="0"/>
              </a:rPr>
              <a:t>Аспекты</a:t>
            </a:r>
            <a:r>
              <a:rPr lang="ru-RU" sz="4000" b="1" dirty="0" smtClean="0">
                <a:solidFill>
                  <a:schemeClr val="tx1"/>
                </a:solidFill>
                <a:latin typeface="Times New Roman" panose="02020603050405020304" pitchFamily="18" charset="0"/>
                <a:cs typeface="Times New Roman" panose="02020603050405020304" pitchFamily="18" charset="0"/>
              </a:rPr>
              <a:t> </a:t>
            </a:r>
            <a:r>
              <a:rPr lang="ru-RU" sz="4400" b="1" dirty="0" smtClean="0">
                <a:solidFill>
                  <a:schemeClr val="tx1"/>
                </a:solidFill>
                <a:latin typeface="Times New Roman" panose="02020603050405020304" pitchFamily="18" charset="0"/>
                <a:cs typeface="Times New Roman" panose="02020603050405020304" pitchFamily="18" charset="0"/>
              </a:rPr>
              <a:t>адаптации педагога к новой среде</a:t>
            </a:r>
            <a:endParaRPr lang="ru-RU" sz="4400" b="1" dirty="0">
              <a:solidFill>
                <a:schemeClr val="tx1"/>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09303" y="1825625"/>
            <a:ext cx="11347268" cy="4627426"/>
          </a:xfrm>
        </p:spPr>
        <p:txBody>
          <a:bodyPr>
            <a:normAutofit/>
          </a:bodyPr>
          <a:lstStyle/>
          <a:p>
            <a:pPr marL="342900" lvl="0" indent="-342900" algn="just">
              <a:lnSpc>
                <a:spcPct val="107000"/>
              </a:lnSpc>
              <a:spcAft>
                <a:spcPts val="600"/>
              </a:spcAft>
              <a:buFont typeface="Wingdings" panose="05000000000000000000" pitchFamily="2" charset="2"/>
              <a:buChar char=""/>
            </a:pPr>
            <a:r>
              <a:rPr lang="ru-RU" sz="2000" i="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Организационный</a:t>
            </a:r>
            <a:r>
              <a:rPr lang="ru-RU" sz="2000"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 усвоение сотрудником роли педагога в общей организационной структуре школы, особенностей управления школой, привыкание к новым условиям трудовой деятельности: нормативно-правовым, социально-экономическим, морально-психологическим, организационно-управленческим;</a:t>
            </a:r>
            <a:endParaRPr lang="ru-RU"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600"/>
              </a:spcAft>
              <a:buFont typeface="Wingdings" panose="05000000000000000000" pitchFamily="2" charset="2"/>
              <a:buChar char=""/>
            </a:pPr>
            <a:r>
              <a:rPr lang="ru-RU" sz="2000" i="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Психофизиологический</a:t>
            </a:r>
            <a:r>
              <a:rPr lang="ru-RU" sz="2000"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 приспособление к физическим и психологическим нагрузкам педагога, его физиологическим условиям труда;</a:t>
            </a:r>
            <a:endParaRPr lang="ru-RU"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600"/>
              </a:spcAft>
              <a:buFont typeface="Wingdings" panose="05000000000000000000" pitchFamily="2" charset="2"/>
              <a:buChar char=""/>
            </a:pPr>
            <a:r>
              <a:rPr lang="ru-RU" sz="2000" i="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Профессиональный</a:t>
            </a:r>
            <a:r>
              <a:rPr lang="ru-RU" sz="2000"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 освоение молодым педагогом всех видов деятельности учителя в соответствии с должностными обязанностями этическими нормами, доведение основных показателей деятельности учителя до необходимого уровня;</a:t>
            </a:r>
            <a:endParaRPr lang="ru-RU"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600"/>
              </a:spcAft>
              <a:buFont typeface="Wingdings" panose="05000000000000000000" pitchFamily="2" charset="2"/>
              <a:buChar char=""/>
            </a:pPr>
            <a:r>
              <a:rPr lang="ru-RU" sz="2000" i="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Социально-психологический</a:t>
            </a:r>
            <a:r>
              <a:rPr lang="ru-RU" sz="2000"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 приспособление к относительно новому социуму, нормам поведения и взаимоотношениям в педагогическом коллективе, принятие единых педагогических требований. Социально-психологическая адаптация может оказаться трудной и долговременной.</a:t>
            </a:r>
            <a:endParaRPr lang="ru-RU"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893974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12280"/>
          </a:xfrm>
          <a:prstGeom prst="rect">
            <a:avLst/>
          </a:prstGeom>
        </p:spPr>
      </p:pic>
      <p:sp>
        <p:nvSpPr>
          <p:cNvPr id="5" name="Заголовок 4"/>
          <p:cNvSpPr>
            <a:spLocks noGrp="1"/>
          </p:cNvSpPr>
          <p:nvPr>
            <p:ph type="title"/>
          </p:nvPr>
        </p:nvSpPr>
        <p:spPr>
          <a:xfrm>
            <a:off x="458288" y="1645921"/>
            <a:ext cx="11275423" cy="2525485"/>
          </a:xfrm>
        </p:spPr>
        <p:txBody>
          <a:bodyPr>
            <a:noAutofit/>
          </a:bodyPr>
          <a:lstStyle/>
          <a:p>
            <a:pPr algn="just"/>
            <a:r>
              <a:rPr lang="ru-RU" sz="5400" b="1" dirty="0" smtClean="0">
                <a:solidFill>
                  <a:schemeClr val="tx1"/>
                </a:solidFill>
                <a:latin typeface="Times New Roman" panose="02020603050405020304" pitchFamily="18" charset="0"/>
                <a:cs typeface="Times New Roman" panose="02020603050405020304" pitchFamily="18" charset="0"/>
              </a:rPr>
              <a:t>Наставничество</a:t>
            </a:r>
            <a:r>
              <a:rPr lang="ru-RU" sz="5400" dirty="0" smtClean="0">
                <a:solidFill>
                  <a:schemeClr val="tx1"/>
                </a:solidFill>
                <a:latin typeface="Times New Roman" panose="02020603050405020304" pitchFamily="18" charset="0"/>
                <a:cs typeface="Times New Roman" panose="02020603050405020304" pitchFamily="18" charset="0"/>
              </a:rPr>
              <a:t> – это помощь одного человека другому в совершении значимых качественных переходов на иной уровень знаний, профессиональных навыков или мышления и сознания.</a:t>
            </a:r>
            <a:endParaRPr lang="ru-RU" sz="5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51993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12280"/>
          </a:xfrm>
          <a:prstGeom prst="rect">
            <a:avLst/>
          </a:prstGeom>
        </p:spPr>
      </p:pic>
      <p:sp>
        <p:nvSpPr>
          <p:cNvPr id="2" name="Заголовок 1"/>
          <p:cNvSpPr>
            <a:spLocks noGrp="1"/>
          </p:cNvSpPr>
          <p:nvPr>
            <p:ph type="title"/>
          </p:nvPr>
        </p:nvSpPr>
        <p:spPr/>
        <p:txBody>
          <a:bodyPr/>
          <a:lstStyle/>
          <a:p>
            <a:r>
              <a:rPr lang="ru-RU" b="1" dirty="0" smtClean="0">
                <a:solidFill>
                  <a:schemeClr val="tx1"/>
                </a:solidFill>
                <a:latin typeface="Times New Roman" panose="02020603050405020304" pitchFamily="18" charset="0"/>
                <a:cs typeface="Times New Roman" panose="02020603050405020304" pitchFamily="18" charset="0"/>
              </a:rPr>
              <a:t>Программа наставничества включает три периода работы:</a:t>
            </a:r>
            <a:endParaRPr lang="ru-RU" b="1" dirty="0">
              <a:solidFill>
                <a:schemeClr val="tx1"/>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85745" y="2021252"/>
            <a:ext cx="11262117" cy="3880773"/>
          </a:xfrm>
        </p:spPr>
        <p:txBody>
          <a:bodyPr>
            <a:noAutofit/>
          </a:bodyPr>
          <a:lstStyle/>
          <a:p>
            <a:pPr algn="just">
              <a:lnSpc>
                <a:spcPct val="107000"/>
              </a:lnSpc>
              <a:spcAft>
                <a:spcPts val="600"/>
              </a:spcAft>
            </a:pPr>
            <a:r>
              <a:rPr lang="ru-RU" sz="2800" b="1" i="1" dirty="0" smtClean="0">
                <a:effectLst/>
                <a:latin typeface="Times New Roman" panose="02020603050405020304" pitchFamily="18" charset="0"/>
                <a:ea typeface="Calibri" panose="020F0502020204030204" pitchFamily="34" charset="0"/>
                <a:cs typeface="Times New Roman" panose="02020603050405020304" pitchFamily="18" charset="0"/>
              </a:rPr>
              <a:t>адаптационный</a:t>
            </a: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 – наставник узнает сильные и слабые стороны стажера, чтобы скорректировать программу и выбрать нужные методы работы;</a:t>
            </a:r>
            <a:endParaRPr lang="ru-RU" sz="32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600"/>
              </a:spcAft>
            </a:pPr>
            <a:r>
              <a:rPr lang="ru-RU" sz="2800" b="1" i="1" dirty="0" smtClean="0">
                <a:effectLst/>
                <a:latin typeface="Times New Roman" panose="02020603050405020304" pitchFamily="18" charset="0"/>
                <a:ea typeface="Calibri" panose="020F0502020204030204" pitchFamily="34" charset="0"/>
                <a:cs typeface="Times New Roman" panose="02020603050405020304" pitchFamily="18" charset="0"/>
              </a:rPr>
              <a:t>основной</a:t>
            </a: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 – наставник реализует программу адаптации молодого коллеги, проводит работу по коррекции умений и навыков;</a:t>
            </a:r>
            <a:endParaRPr lang="ru-RU" sz="32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600"/>
              </a:spcAft>
            </a:pPr>
            <a:r>
              <a:rPr lang="ru-RU" sz="2800" b="1" i="1" dirty="0" smtClean="0">
                <a:effectLst/>
                <a:latin typeface="Times New Roman" panose="02020603050405020304" pitchFamily="18" charset="0"/>
                <a:ea typeface="Calibri" panose="020F0502020204030204" pitchFamily="34" charset="0"/>
                <a:cs typeface="Times New Roman" panose="02020603050405020304" pitchFamily="18" charset="0"/>
              </a:rPr>
              <a:t>контрольно-оценочный</a:t>
            </a: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 – наставник проверяет уровень профессиональной компетентности молодого педагога, определяет его готовность к выполнению своих обязанностей.</a:t>
            </a:r>
            <a:endParaRPr lang="ru-RU" sz="3200" dirty="0" smtClean="0">
              <a:effectLst/>
              <a:latin typeface="Calibri" panose="020F0502020204030204" pitchFamily="34" charset="0"/>
              <a:ea typeface="Calibri" panose="020F0502020204030204" pitchFamily="34" charset="0"/>
              <a:cs typeface="Times New Roman" panose="02020603050405020304" pitchFamily="18" charset="0"/>
            </a:endParaRPr>
          </a:p>
          <a:p>
            <a:endParaRPr lang="ru-RU" sz="2800" dirty="0"/>
          </a:p>
        </p:txBody>
      </p:sp>
    </p:spTree>
    <p:extLst>
      <p:ext uri="{BB962C8B-B14F-4D97-AF65-F5344CB8AC3E}">
        <p14:creationId xmlns:p14="http://schemas.microsoft.com/office/powerpoint/2010/main" val="2418934093"/>
      </p:ext>
    </p:extLst>
  </p:cSld>
  <p:clrMapOvr>
    <a:masterClrMapping/>
  </p:clrMapOvr>
</p:sld>
</file>

<file path=ppt/theme/theme1.xml><?xml version="1.0" encoding="utf-8"?>
<a:theme xmlns:a="http://schemas.openxmlformats.org/drawingml/2006/main" name="Грань">
  <a:themeElements>
    <a:clrScheme name="Грань">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Грань">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рань">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362</TotalTime>
  <Words>1701</Words>
  <Application>Microsoft Office PowerPoint</Application>
  <PresentationFormat>Широкоэкранный</PresentationFormat>
  <Paragraphs>159</Paragraphs>
  <Slides>27</Slides>
  <Notes>6</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27</vt:i4>
      </vt:variant>
    </vt:vector>
  </HeadingPairs>
  <TitlesOfParts>
    <vt:vector size="34" baseType="lpstr">
      <vt:lpstr>Arial</vt:lpstr>
      <vt:lpstr>Calibri</vt:lpstr>
      <vt:lpstr>Times New Roman</vt:lpstr>
      <vt:lpstr>Trebuchet MS</vt:lpstr>
      <vt:lpstr>Wingdings</vt:lpstr>
      <vt:lpstr>Wingdings 3</vt:lpstr>
      <vt:lpstr>Грань</vt:lpstr>
      <vt:lpstr>Профессиональное становление молодого педагога </vt:lpstr>
      <vt:lpstr>В качестве основных критериев профессионального развития молодого педагога рассматривается: </vt:lpstr>
      <vt:lpstr>Проблемы молодого педагога</vt:lpstr>
      <vt:lpstr>Проблемы молодого педагога</vt:lpstr>
      <vt:lpstr>Проблемы молодого педагога</vt:lpstr>
      <vt:lpstr>Проблемы молодого педагога</vt:lpstr>
      <vt:lpstr>Аспекты адаптации педагога к новой среде</vt:lpstr>
      <vt:lpstr>Наставничество – это помощь одного человека другому в совершении значимых качественных переходов на иной уровень знаний, профессиональных навыков или мышления и сознания.</vt:lpstr>
      <vt:lpstr>Программа наставничества включает три периода работы:</vt:lpstr>
      <vt:lpstr>Передача навыков через принцип «делай как я». Используется несколько ступенек: </vt:lpstr>
      <vt:lpstr>Презентация PowerPoint</vt:lpstr>
      <vt:lpstr>Повышение качества образования в начальной школе в условиях реализации ФГОС через внедрение современных образовательных технологий</vt:lpstr>
      <vt:lpstr>Презентация PowerPoint</vt:lpstr>
      <vt:lpstr>Урок по теме: «Прописная буква «н». Работа над алгоритмом. Списывание предложения и самопроверка» проводит Елена Ивановна Михальская</vt:lpstr>
      <vt:lpstr>Урок по теме: «Угол. Прямой, острый и тупой углы» проводит Елена Анатольевна Лозовская</vt:lpstr>
      <vt:lpstr>Урок по теме: «Письмо строчной буквы «з» проводит Оксана Владимировна Звонарева</vt:lpstr>
      <vt:lpstr>Практическое занятие «Применяемые технологии для формирования УУД»</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Спасибо за внимание!</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Профессиональное становление молодого педагога.</dc:title>
  <dc:creator>Дом</dc:creator>
  <cp:lastModifiedBy>Дом</cp:lastModifiedBy>
  <cp:revision>22</cp:revision>
  <dcterms:created xsi:type="dcterms:W3CDTF">2023-02-08T18:56:18Z</dcterms:created>
  <dcterms:modified xsi:type="dcterms:W3CDTF">2023-02-13T19:09:25Z</dcterms:modified>
</cp:coreProperties>
</file>