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5" r:id="rId6"/>
    <p:sldId id="260" r:id="rId7"/>
    <p:sldId id="266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FEF5"/>
    <a:srgbClr val="F3ECFE"/>
    <a:srgbClr val="D7FDEF"/>
    <a:srgbClr val="E8FCE8"/>
    <a:srgbClr val="E7F6F9"/>
    <a:srgbClr val="EFE6FE"/>
    <a:srgbClr val="ECF5FE"/>
    <a:srgbClr val="D2ECFA"/>
    <a:srgbClr val="28259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EB741-DB1D-498A-8EAE-B70FB2CAB237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3030B-D675-4696-A311-593A2415C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nachalo4ka.ru/" TargetMode="External"/><Relationship Id="rId13" Type="http://schemas.openxmlformats.org/officeDocument/2006/relationships/hyperlink" Target="http://www.mat-reshka.com/" TargetMode="External"/><Relationship Id="rId3" Type="http://schemas.openxmlformats.org/officeDocument/2006/relationships/hyperlink" Target="http://www.zavuch.info/" TargetMode="External"/><Relationship Id="rId7" Type="http://schemas.openxmlformats.org/officeDocument/2006/relationships/hyperlink" Target="http://nachalka.info/" TargetMode="External"/><Relationship Id="rId12" Type="http://schemas.openxmlformats.org/officeDocument/2006/relationships/hyperlink" Target="http://www.metodkabinet.eu/" TargetMode="External"/><Relationship Id="rId2" Type="http://schemas.openxmlformats.org/officeDocument/2006/relationships/hyperlink" Target="http://school-collection.edu.ru/" TargetMode="Externa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chi.ru/" TargetMode="External"/><Relationship Id="rId11" Type="http://schemas.openxmlformats.org/officeDocument/2006/relationships/hyperlink" Target="http://upr.lseptember.ru/" TargetMode="External"/><Relationship Id="rId5" Type="http://schemas.openxmlformats.org/officeDocument/2006/relationships/hyperlink" Target="https://interneturok.ru/" TargetMode="External"/><Relationship Id="rId15" Type="http://schemas.openxmlformats.org/officeDocument/2006/relationships/hyperlink" Target="http://konkurs-kenguru.ru/" TargetMode="External"/><Relationship Id="rId10" Type="http://schemas.openxmlformats.org/officeDocument/2006/relationships/hyperlink" Target="http://som.fsio.ru/" TargetMode="External"/><Relationship Id="rId4" Type="http://schemas.openxmlformats.org/officeDocument/2006/relationships/hyperlink" Target="http://www.uchportal.ru/" TargetMode="External"/><Relationship Id="rId9" Type="http://schemas.openxmlformats.org/officeDocument/2006/relationships/hyperlink" Target="https://www.sites.google.com/site/bibliotekadladetej/roditelam-pedagogam/fizkultminutki-v-stihah" TargetMode="External"/><Relationship Id="rId14" Type="http://schemas.openxmlformats.org/officeDocument/2006/relationships/hyperlink" Target="http://nsc.1september.r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tube.ru/video/c8e4f7940b3495c9ef95ce975c8981cd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958166" cy="4071965"/>
          </a:xfrm>
          <a:solidFill>
            <a:srgbClr val="D7FDEF"/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ГБОУ ДПО РК КРИППО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Организационно-методические и организационно-педагогические условия и ресурсы реализации системы наставничества в современной школе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572140"/>
            <a:ext cx="4000528" cy="107157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Л.В. Наумова,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преподаватель кафедры дошкольного и начального образования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https://avatars.mds.yandex.net/i?id=17f1eac5e32838b1fc4ef1adb95a595e226744bc-766408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09999"/>
            <a:ext cx="4295775" cy="3048001"/>
          </a:xfrm>
          <a:prstGeom prst="rect">
            <a:avLst/>
          </a:prstGeom>
          <a:noFill/>
        </p:spPr>
      </p:pic>
      <p:pic>
        <p:nvPicPr>
          <p:cNvPr id="6" name="Picture 8" descr="https://avatars.mds.yandex.net/i?id=f2f62f706c42823b9045dfd5fa1f58a85edbf6bb-5409727-images-thumbs&amp;ref=rim&amp;n=33&amp;w=446&amp;h=2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071810"/>
            <a:ext cx="4701585" cy="2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143140"/>
          </a:xfrm>
          <a:solidFill>
            <a:srgbClr val="E8FCE8"/>
          </a:solidFill>
        </p:spPr>
        <p:txBody>
          <a:bodyPr>
            <a:normAutofit fontScale="90000"/>
          </a:bodyPr>
          <a:lstStyle/>
          <a:p>
            <a:pPr marL="342900" lvl="6" indent="1905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Единая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коллекция Цифровых образовательных Ресурсов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school-collection.edu.ru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Завуч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инфо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http://www.zavuch.info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Учительский портал:  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http://www.uchportal.ru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Интерурок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InternetUrok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2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Онлайн-платформа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Учи.ру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 https://uchi.ru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286280"/>
          </a:xfrm>
          <a:solidFill>
            <a:srgbClr val="E8FCE8"/>
          </a:solidFill>
        </p:spPr>
        <p:txBody>
          <a:bodyPr>
            <a:normAutofit fontScale="47500" lnSpcReduction="20000"/>
          </a:bodyPr>
          <a:lstStyle/>
          <a:p>
            <a:pPr marL="342900" lvl="6" indent="-342900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Начальная школа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http://nachalka.info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6" indent="-342900"/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Началочка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https://nachalo4ka.ru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lvl="6" indent="-342900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Физкультминутки в стихах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https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://</a:t>
            </a:r>
            <a:r>
              <a:rPr lang="en-US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www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lang="en-US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sites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lang="en-US" sz="4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google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.</a:t>
            </a:r>
            <a:r>
              <a:rPr lang="en-US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com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en-US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site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en-US" sz="4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bibliotekadladetej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en-US" sz="4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roditelam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-</a:t>
            </a:r>
            <a:r>
              <a:rPr lang="en-US" sz="4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pedagogam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/</a:t>
            </a:r>
            <a:r>
              <a:rPr lang="en-US" sz="4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fizkultminutki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-</a:t>
            </a:r>
            <a:r>
              <a:rPr lang="en-US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v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-</a:t>
            </a:r>
            <a:r>
              <a:rPr lang="en-US" sz="4200" u="sng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stihah</a:t>
            </a:r>
            <a:endParaRPr lang="ru-RU" sz="42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Сетевое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 объединение методистов (СОМ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http://som.fsio.ru/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Газета «Управление школой»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http://upr.lseptember.ru/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Интерактивные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прописи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, дидактические карточки для распечатки.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www.metodkabinet.eu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Мат-Решка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http://www.mat-reshka.com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газеты «Начальная школа» издательства «Первое сентября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http://nsc.1september.ru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  </a:t>
            </a:r>
            <a:endParaRPr lang="ru-RU" sz="4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всех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200" u="sng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http://konkurs-kenguru.ru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6" indent="-342900"/>
            <a:endParaRPr lang="ru-RU" sz="1800" dirty="0" smtClean="0"/>
          </a:p>
          <a:p>
            <a:endParaRPr lang="ru-RU" dirty="0"/>
          </a:p>
        </p:txBody>
      </p:sp>
      <p:pic>
        <p:nvPicPr>
          <p:cNvPr id="5122" name="Picture 2" descr="https://avatars.mds.yandex.net/i?id=e82a18f5fda80ea65ff661d908e6274338ee195c-5209846-images-thumbs&amp;ref=rim&amp;n=33&amp;w=206&amp;h=206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15206" y="642918"/>
            <a:ext cx="1676398" cy="1676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  <a:solidFill>
            <a:srgbClr val="E6FEF5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Конкурс для учителей "Наставник молодых педагогов - 2023"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  <a:solidFill>
            <a:srgbClr val="F3ECFE"/>
          </a:solidFill>
        </p:spPr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https://rutube.ru/video/c8e4f7940b3495c9ef95ce975c8981cd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1. Организационно-методические и организационно-педагогические условия: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5429288"/>
          </a:xfrm>
          <a:solidFill>
            <a:srgbClr val="ECF5FE"/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локальных актов в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школе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(положения, приказы, инструкции, программы, сопровождающие процесс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наставничества педагогических работников;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разработка программ наставничества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методическая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консультативная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помощь наставникам и молодым педагогам в разработке мероприятий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(план работы (дорожная карта);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обмен инновационным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опытом,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изучение, обобщение и распространение положительного опыта работы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наставников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в своей школе, так и в регионе;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5583254"/>
          </a:xfrm>
          <a:solidFill>
            <a:srgbClr val="F3ECFE"/>
          </a:solidFill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учебно-методическая, научно-методическая, информационно-аналитическая деятельность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(стажировочные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площадки, сетевые сообщества, педагогические ассоциации и т.д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.),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направленная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поддержку наставничества педагогических работников  в школе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результатов наставнической деятельности.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3074" name="Picture 2" descr="https://avatars.mds.yandex.net/i?id=d83e149b487b3f380c4c5ca0b89baa10-5318647-images-thumbs&amp;ref=rim&amp;n=33&amp;w=309&amp;h=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572008"/>
            <a:ext cx="3157539" cy="2105026"/>
          </a:xfrm>
          <a:prstGeom prst="rect">
            <a:avLst/>
          </a:prstGeom>
          <a:noFill/>
        </p:spPr>
      </p:pic>
      <p:pic>
        <p:nvPicPr>
          <p:cNvPr id="3076" name="Picture 4" descr="https://avatars.mds.yandex.net/i?id=a5b10d9299522231c55d644d88756d290461679f-8210460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572008"/>
            <a:ext cx="3214678" cy="21431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  <a:solidFill>
            <a:srgbClr val="ECF5FE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8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Материально-технические условия и ресурсы образовательной организации:</a:t>
            </a:r>
            <a:endParaRPr lang="ru-RU" sz="2800" b="1" dirty="0">
              <a:solidFill>
                <a:srgbClr val="28259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472518" cy="4840303"/>
          </a:xfrm>
          <a:solidFill>
            <a:srgbClr val="E6FEF5"/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(кабинет, зал, комната отдыха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 для проведения индивидуальных и групповых консультаций, встреч наставников и молодых специалистов (может быть мобильный класс и пр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рганизация работы групп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соц.сетях (Одноклассники, в Контакте и пр.);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avatars.mds.yandex.net/i?id=485852fbed80a0f9e534782427b4c455-5685903-images-thumbs&amp;ref=rim&amp;n=33&amp;w=480&amp;h=2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998403"/>
            <a:ext cx="4354179" cy="1859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  <a:solidFill>
            <a:srgbClr val="E8FCE8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стенд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или доска объявлений (для размещения различной информации по наставничеству педагогических работников);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интернет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организации видео - конференций, семинаров и другие ресурсы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https://avatars.mds.yandex.net/i?id=f6a909c94efe0c59c85a038e6dc1f140cefdda7b-7006309-images-thumbs&amp;ref=rim&amp;n=33&amp;w=367&amp;h=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895850"/>
            <a:ext cx="3486150" cy="1962150"/>
          </a:xfrm>
          <a:prstGeom prst="rect">
            <a:avLst/>
          </a:prstGeom>
          <a:noFill/>
        </p:spPr>
      </p:pic>
      <p:pic>
        <p:nvPicPr>
          <p:cNvPr id="2054" name="Picture 6" descr="https://avatars.mds.yandex.net/i?id=2a0000017a03e82dd1e93805e75ba050ea9a-4080658-images-thumbs&amp;ref=rim&amp;n=33&amp;w=237&amp;h=2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429132"/>
            <a:ext cx="2503990" cy="2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  <a:solidFill>
            <a:srgbClr val="E6FEF5"/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100" b="1" dirty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) Финансово-экономические условия. </a:t>
            </a:r>
            <a:r>
              <a:rPr lang="ru-RU" sz="28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Мотивирование и стимулирование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572164"/>
          </a:xfrm>
          <a:solidFill>
            <a:srgbClr val="ECF5FE"/>
          </a:solidFill>
        </p:spPr>
        <p:txBody>
          <a:bodyPr>
            <a:normAutofit fontScale="32500" lnSpcReduction="20000"/>
          </a:bodyPr>
          <a:lstStyle/>
          <a:p>
            <a:endParaRPr lang="ru-RU" sz="9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Материальное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(денежное) стимулирование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Возможность ОО в соответствии с законодательством и на основании локальных актов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определять размеры выплат компенсационного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характера, установленные наставнику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качественную работу.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atin typeface="Times New Roman" pitchFamily="18" charset="0"/>
                <a:cs typeface="Times New Roman" pitchFamily="18" charset="0"/>
              </a:rPr>
            </a:b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pic>
        <p:nvPicPr>
          <p:cNvPr id="4100" name="Picture 4" descr="https://avatars.mds.yandex.net/i?id=4c5112ec8dbb8c55f7ae9e1fe820ca1c6e033454-6947220-images-thumbs&amp;ref=rim&amp;n=33&amp;w=367&amp;h=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214818"/>
            <a:ext cx="4442334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5654692"/>
          </a:xfrm>
          <a:solidFill>
            <a:srgbClr val="E7F6F9"/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Нематериальные способы стимулирования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мероприятия, направленные на повышение общественного статуса наставников, публичное признание их деятельности и заслуг улучшение психологического климата в коллективе, привлечение высококвалифицированных специалистов, которые не требуют прямого использования денежных и иных материальных ресурсов (включение в руководящий кадровый резерв, аттестация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работника, награждение благодарностями, представление к государственным и другим наградам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1026" name="Picture 2" descr="https://avatars.mds.yandex.net/i?id=0b260ceb6152eeb105982c5069b7e5ef95eb1856-754952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2611915" cy="1785926"/>
          </a:xfrm>
          <a:prstGeom prst="rect">
            <a:avLst/>
          </a:prstGeom>
          <a:noFill/>
        </p:spPr>
      </p:pic>
      <p:pic>
        <p:nvPicPr>
          <p:cNvPr id="4" name="Picture 4" descr="https://avatars.mds.yandex.net/i?id=6bd1e0eea03d763266f16175086533ab-5518476-images-thumbs&amp;ref=rim&amp;n=33&amp;w=309&amp;h=2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5072050"/>
            <a:ext cx="2678925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ECF5FE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100" b="1" dirty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условия. 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491174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создание атмосферы психологического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комфорта и доверия, взаимопомощи и уважения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педагогическом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коллективе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Такая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атмосфера позволяет предотвратить напряжение и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конфликтные ситуации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в коллективе, повысить стрессоустойчивость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наставников и молодых специалистов, предотвратить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их профессионально-личностное выгорание,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успешно адаптировать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молодых или начинающих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педагогов в коллективе.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avatars.mds.yandex.net/i?id=d83e149b487b3f380c4c5ca0b89baa10f0e9eab1-8312020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9362" y="5072074"/>
            <a:ext cx="2678886" cy="17859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  <a:solidFill>
            <a:srgbClr val="D2ECFA"/>
          </a:solidFill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2. Электронные образовательные ресурсы в помощь наставникам и </a:t>
            </a:r>
            <a:r>
              <a:rPr lang="ru-RU" sz="2800" b="1" dirty="0" smtClean="0">
                <a:solidFill>
                  <a:srgbClr val="28259F"/>
                </a:solidFill>
                <a:latin typeface="Times New Roman" pitchFamily="18" charset="0"/>
                <a:cs typeface="Times New Roman" pitchFamily="18" charset="0"/>
              </a:rPr>
              <a:t>молодым (малоопытным) учителям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3"/>
            <a:ext cx="8643998" cy="4643470"/>
          </a:xfrm>
          <a:solidFill>
            <a:srgbClr val="ECF5FE"/>
          </a:solidFill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Целесообразно, чтобы была база данных (кейс) с такими ресурсами.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могут быть педагогические сайты и порталы, учительские сообщества, сайты электронных библиотек и другие полезные ресурсы сети интернет.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целесообразно пополнять школьную библиотеку видеотекой по ППО, педагогической и методической литературой в помощь учителю.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avatars.mds.yandex.net/i?id=73984b57e7a234cd0c6ba1c43563ea70d6c3945f-4571640-images-thumbs&amp;ref=rim&amp;n=33&amp;w=300&amp;h=2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533553"/>
            <a:ext cx="1928806" cy="13244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443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ГБОУ ДПО РК КРИППО  Организационно-методические и организационно-педагогические условия и ресурсы реализации системы наставничества в современной школе   </vt:lpstr>
      <vt:lpstr>1. Организационно-методические и организационно-педагогические условия:</vt:lpstr>
      <vt:lpstr> учебно-методическая, научно-методическая, информационно-аналитическая деятельность МЦ (стажировочные площадки, сетевые сообщества, педагогические ассоциации и т.д.), направленная на поддержку наставничества педагогических работников  в школе;   мониторинг результатов наставнической деятельности. </vt:lpstr>
      <vt:lpstr>Б) Материально-технические условия и ресурсы образовательной организации:</vt:lpstr>
      <vt:lpstr> стенд  или доска объявлений (для размещения различной информации по наставничеству педагогических работников);   интернет;   средства для организации видео - конференций, семинаров и другие ресурсы.  </vt:lpstr>
      <vt:lpstr> В) Финансово-экономические условия.  Мотивирование и стимулирование </vt:lpstr>
      <vt:lpstr>Нематериальные способы стимулирования - мероприятия, направленные на повышение общественного статуса наставников, публичное признание их деятельности и заслуг улучшение психологического климата в коллективе, привлечение высококвалифицированных специалистов, которые не требуют прямого использования денежных и иных материальных ресурсов (включение в руководящий кадровый резерв, аттестация пед. работника, награждение благодарностями, представление к государственным и другим наградам).  </vt:lpstr>
      <vt:lpstr> Г) Психолого-педагогические условия.  </vt:lpstr>
      <vt:lpstr>2. Электронные образовательные ресурсы в помощь наставникам и молодым (малоопытным) учителям </vt:lpstr>
      <vt:lpstr>  Единая коллекция Цифровых образовательных Ресурсов: http://school-collection.edu.ru Завуч инфо: http://www.zavuch.info. Учительский портал:   http://www.uchportal.ru Интерурок: https://InternetUrok.ru Онлайн-платформа Учи.ру:  https://uchi.ru  </vt:lpstr>
      <vt:lpstr>Конкурс для учителей "Наставник молодых педагогов - 2023"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ДПО РК КРИППО Республиканский семинар-практикум: «Система наставничества как один из видов повышения профессиональной компетенции педагогов начальной школы»   Организационно-методические и организационно-педагогические условия и ресурсы реализации системы наставничества в современной школе  </dc:title>
  <dc:creator>Пользователь Windows</dc:creator>
  <cp:lastModifiedBy>Пользователь Windows</cp:lastModifiedBy>
  <cp:revision>33</cp:revision>
  <dcterms:created xsi:type="dcterms:W3CDTF">2023-02-12T16:14:57Z</dcterms:created>
  <dcterms:modified xsi:type="dcterms:W3CDTF">2023-02-13T20:16:06Z</dcterms:modified>
</cp:coreProperties>
</file>