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9" r:id="rId15"/>
    <p:sldId id="268"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2131709D-CEB6-4E7D-B328-C0CE655BF0D9}">
          <p14:sldIdLst>
            <p14:sldId id="256"/>
            <p14:sldId id="257"/>
            <p14:sldId id="258"/>
            <p14:sldId id="259"/>
            <p14:sldId id="260"/>
            <p14:sldId id="261"/>
            <p14:sldId id="262"/>
            <p14:sldId id="263"/>
            <p14:sldId id="264"/>
            <p14:sldId id="265"/>
            <p14:sldId id="266"/>
            <p14:sldId id="267"/>
            <p14:sldId id="270"/>
            <p14:sldId id="269"/>
            <p14:sldId id="268"/>
            <p14:sldId id="271"/>
            <p14:sldId id="272"/>
            <p14:sldId id="273"/>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2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757D9627-3472-4A6E-84A2-0C0CFAE9FCE2}" type="datetimeFigureOut">
              <a:rPr lang="ru-RU" smtClean="0"/>
              <a:t>23.02.2025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64BA94-C549-4C42-BC13-74DAAD297944}"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929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7D9627-3472-4A6E-84A2-0C0CFAE9FCE2}" type="datetimeFigureOut">
              <a:rPr lang="ru-RU" smtClean="0"/>
              <a:t>23.02.2025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2552216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7D9627-3472-4A6E-84A2-0C0CFAE9FCE2}" type="datetimeFigureOut">
              <a:rPr lang="ru-RU" smtClean="0"/>
              <a:t>23.02.2025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183059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7D9627-3472-4A6E-84A2-0C0CFAE9FCE2}" type="datetimeFigureOut">
              <a:rPr lang="ru-RU" smtClean="0"/>
              <a:t>23.02.2025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131377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57D9627-3472-4A6E-84A2-0C0CFAE9FCE2}" type="datetimeFigureOut">
              <a:rPr lang="ru-RU" smtClean="0"/>
              <a:t>23.02.2025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964BA94-C549-4C42-BC13-74DAAD297944}"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40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57D9627-3472-4A6E-84A2-0C0CFAE9FCE2}" type="datetimeFigureOut">
              <a:rPr lang="ru-RU" smtClean="0"/>
              <a:t>23.02.2025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1442869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57D9627-3472-4A6E-84A2-0C0CFAE9FCE2}" type="datetimeFigureOut">
              <a:rPr lang="ru-RU" smtClean="0"/>
              <a:t>23.02.2025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2361655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57D9627-3472-4A6E-84A2-0C0CFAE9FCE2}" type="datetimeFigureOut">
              <a:rPr lang="ru-RU" smtClean="0"/>
              <a:t>23.02.2025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2610176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57D9627-3472-4A6E-84A2-0C0CFAE9FCE2}" type="datetimeFigureOut">
              <a:rPr lang="ru-RU" smtClean="0"/>
              <a:t>23.02.2025</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2496397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57D9627-3472-4A6E-84A2-0C0CFAE9FCE2}" type="datetimeFigureOut">
              <a:rPr lang="ru-RU" smtClean="0"/>
              <a:t>23.02.2025</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964BA94-C549-4C42-BC13-74DAAD297944}" type="slidenum">
              <a:rPr lang="ru-RU" smtClean="0"/>
              <a:t>‹#›</a:t>
            </a:fld>
            <a:endParaRPr lang="ru-RU"/>
          </a:p>
        </p:txBody>
      </p:sp>
    </p:spTree>
    <p:extLst>
      <p:ext uri="{BB962C8B-B14F-4D97-AF65-F5344CB8AC3E}">
        <p14:creationId xmlns:p14="http://schemas.microsoft.com/office/powerpoint/2010/main" val="3276743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57D9627-3472-4A6E-84A2-0C0CFAE9FCE2}" type="datetimeFigureOut">
              <a:rPr lang="ru-RU" smtClean="0"/>
              <a:t>23.02.2025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964BA94-C549-4C42-BC13-74DAAD297944}" type="slidenum">
              <a:rPr lang="ru-RU" smtClean="0"/>
              <a:t>‹#›</a:t>
            </a:fld>
            <a:endParaRPr lang="ru-RU"/>
          </a:p>
        </p:txBody>
      </p:sp>
    </p:spTree>
    <p:extLst>
      <p:ext uri="{BB962C8B-B14F-4D97-AF65-F5344CB8AC3E}">
        <p14:creationId xmlns:p14="http://schemas.microsoft.com/office/powerpoint/2010/main" val="1326577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57D9627-3472-4A6E-84A2-0C0CFAE9FCE2}" type="datetimeFigureOut">
              <a:rPr lang="ru-RU" smtClean="0"/>
              <a:t>23.02.2025</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964BA94-C549-4C42-BC13-74DAAD297944}"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440332"/>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41FB848D-2396-BBC2-276A-775C00A91EA0}"/>
              </a:ext>
            </a:extLst>
          </p:cNvPr>
          <p:cNvSpPr>
            <a:spLocks noGrp="1" noChangeArrowheads="1"/>
          </p:cNvSpPr>
          <p:nvPr>
            <p:ph type="ctrTitle"/>
          </p:nvPr>
        </p:nvSpPr>
        <p:spPr bwMode="auto">
          <a:xfrm>
            <a:off x="933061" y="1293375"/>
            <a:ext cx="1100079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4000" b="1"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Мастер-класс по работе с текстами физического содержания (линия 18) и решению качественных задач (линия 19) ОГЭ</a:t>
            </a:r>
          </a:p>
        </p:txBody>
      </p:sp>
      <p:sp>
        <p:nvSpPr>
          <p:cNvPr id="3" name="Подзаголовок 2">
            <a:extLst>
              <a:ext uri="{FF2B5EF4-FFF2-40B4-BE49-F238E27FC236}">
                <a16:creationId xmlns:a16="http://schemas.microsoft.com/office/drawing/2014/main" id="{BBFCC8F0-3826-23FE-6B2F-ED37F311F557}"/>
              </a:ext>
            </a:extLst>
          </p:cNvPr>
          <p:cNvSpPr>
            <a:spLocks noGrp="1"/>
          </p:cNvSpPr>
          <p:nvPr>
            <p:ph type="subTitle" idx="1"/>
          </p:nvPr>
        </p:nvSpPr>
        <p:spPr>
          <a:xfrm>
            <a:off x="3902627" y="5096888"/>
            <a:ext cx="4849487" cy="674519"/>
          </a:xfrm>
        </p:spPr>
        <p:txBody>
          <a:bodyPr/>
          <a:lstStyle/>
          <a:p>
            <a:r>
              <a:rPr lang="ru-RU" dirty="0" smtClean="0"/>
              <a:t>Симферополь 2025</a:t>
            </a:r>
            <a:endParaRPr lang="ru-RU" dirty="0"/>
          </a:p>
        </p:txBody>
      </p:sp>
    </p:spTree>
    <p:extLst>
      <p:ext uri="{BB962C8B-B14F-4D97-AF65-F5344CB8AC3E}">
        <p14:creationId xmlns:p14="http://schemas.microsoft.com/office/powerpoint/2010/main" val="3698844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CFAE59-0558-4FC5-7BA0-B3597C01C70C}"/>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FC6A2F7D-0E8C-1DBD-C51B-889971A42EA8}"/>
              </a:ext>
            </a:extLst>
          </p:cNvPr>
          <p:cNvSpPr>
            <a:spLocks noGrp="1"/>
          </p:cNvSpPr>
          <p:nvPr>
            <p:ph sz="half" idx="1"/>
          </p:nvPr>
        </p:nvSpPr>
        <p:spPr/>
        <p:txBody>
          <a:bodyPr/>
          <a:lstStyle/>
          <a:p>
            <a:endParaRPr lang="ru-RU" dirty="0"/>
          </a:p>
        </p:txBody>
      </p:sp>
      <p:sp>
        <p:nvSpPr>
          <p:cNvPr id="4" name="Объект 3">
            <a:extLst>
              <a:ext uri="{FF2B5EF4-FFF2-40B4-BE49-F238E27FC236}">
                <a16:creationId xmlns:a16="http://schemas.microsoft.com/office/drawing/2014/main" id="{D1E4BB6C-B888-9A44-7D7B-DDEFE04FED0C}"/>
              </a:ext>
            </a:extLst>
          </p:cNvPr>
          <p:cNvSpPr>
            <a:spLocks noGrp="1"/>
          </p:cNvSpPr>
          <p:nvPr>
            <p:ph sz="half" idx="2"/>
          </p:nvPr>
        </p:nvSpPr>
        <p:spPr/>
        <p:txBody>
          <a:bodyPr/>
          <a:lstStyle/>
          <a:p>
            <a:endParaRPr lang="ru-RU" dirty="0"/>
          </a:p>
        </p:txBody>
      </p:sp>
      <p:pic>
        <p:nvPicPr>
          <p:cNvPr id="5" name="Рисунок 4">
            <a:extLst>
              <a:ext uri="{FF2B5EF4-FFF2-40B4-BE49-F238E27FC236}">
                <a16:creationId xmlns:a16="http://schemas.microsoft.com/office/drawing/2014/main" id="{E3594D33-BAE3-581F-385C-AD45CE9FD875}"/>
              </a:ext>
            </a:extLst>
          </p:cNvPr>
          <p:cNvPicPr>
            <a:picLocks noChangeAspect="1"/>
          </p:cNvPicPr>
          <p:nvPr/>
        </p:nvPicPr>
        <p:blipFill>
          <a:blip r:embed="rId2"/>
          <a:srcRect r="8445"/>
          <a:stretch/>
        </p:blipFill>
        <p:spPr>
          <a:xfrm>
            <a:off x="450374" y="645267"/>
            <a:ext cx="11047413" cy="4725998"/>
          </a:xfrm>
          <a:prstGeom prst="rect">
            <a:avLst/>
          </a:prstGeom>
        </p:spPr>
      </p:pic>
    </p:spTree>
    <p:extLst>
      <p:ext uri="{BB962C8B-B14F-4D97-AF65-F5344CB8AC3E}">
        <p14:creationId xmlns:p14="http://schemas.microsoft.com/office/powerpoint/2010/main" val="2597336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3E5A88-E310-40E9-EA7D-098ADECDC346}"/>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8FAF3CC7-1942-80D6-2C0C-30BA149A3C49}"/>
              </a:ext>
            </a:extLst>
          </p:cNvPr>
          <p:cNvSpPr>
            <a:spLocks noGrp="1"/>
          </p:cNvSpPr>
          <p:nvPr>
            <p:ph sz="half" idx="1"/>
          </p:nvPr>
        </p:nvSpPr>
        <p:spPr/>
        <p:txBody>
          <a:bodyPr/>
          <a:lstStyle/>
          <a:p>
            <a:endParaRPr lang="ru-RU" dirty="0"/>
          </a:p>
        </p:txBody>
      </p:sp>
      <p:pic>
        <p:nvPicPr>
          <p:cNvPr id="6" name="Объект 5">
            <a:extLst>
              <a:ext uri="{FF2B5EF4-FFF2-40B4-BE49-F238E27FC236}">
                <a16:creationId xmlns:a16="http://schemas.microsoft.com/office/drawing/2014/main" id="{4A7932DA-D666-01E8-070C-43E33276E65D}"/>
              </a:ext>
            </a:extLst>
          </p:cNvPr>
          <p:cNvPicPr>
            <a:picLocks noGrp="1" noChangeAspect="1"/>
          </p:cNvPicPr>
          <p:nvPr>
            <p:ph sz="half" idx="2"/>
          </p:nvPr>
        </p:nvPicPr>
        <p:blipFill>
          <a:blip r:embed="rId2"/>
          <a:srcRect l="2980" r="6486"/>
          <a:stretch/>
        </p:blipFill>
        <p:spPr>
          <a:xfrm>
            <a:off x="6035038" y="1343608"/>
            <a:ext cx="6032797" cy="4797723"/>
          </a:xfrm>
          <a:prstGeom prst="rect">
            <a:avLst/>
          </a:prstGeom>
        </p:spPr>
      </p:pic>
      <p:pic>
        <p:nvPicPr>
          <p:cNvPr id="5" name="Рисунок 4">
            <a:extLst>
              <a:ext uri="{FF2B5EF4-FFF2-40B4-BE49-F238E27FC236}">
                <a16:creationId xmlns:a16="http://schemas.microsoft.com/office/drawing/2014/main" id="{AE0D64A3-8F53-33D2-D18E-A6733D0F4D0F}"/>
              </a:ext>
            </a:extLst>
          </p:cNvPr>
          <p:cNvPicPr>
            <a:picLocks noChangeAspect="1"/>
          </p:cNvPicPr>
          <p:nvPr/>
        </p:nvPicPr>
        <p:blipFill rotWithShape="1">
          <a:blip r:embed="rId3"/>
          <a:srcRect l="11373" t="5475" r="6041"/>
          <a:stretch/>
        </p:blipFill>
        <p:spPr bwMode="auto">
          <a:xfrm>
            <a:off x="102637" y="165485"/>
            <a:ext cx="5932401" cy="397743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11715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28DDCF-2C2E-D12C-2BF3-D16FC6857C19}"/>
              </a:ext>
            </a:extLst>
          </p:cNvPr>
          <p:cNvSpPr>
            <a:spLocks noGrp="1"/>
          </p:cNvSpPr>
          <p:nvPr>
            <p:ph type="title"/>
          </p:nvPr>
        </p:nvSpPr>
        <p:spPr/>
        <p:txBody>
          <a:bodyPr/>
          <a:lstStyle/>
          <a:p>
            <a:endParaRPr lang="ru-RU" dirty="0"/>
          </a:p>
        </p:txBody>
      </p:sp>
      <p:pic>
        <p:nvPicPr>
          <p:cNvPr id="7" name="Объект 6">
            <a:extLst>
              <a:ext uri="{FF2B5EF4-FFF2-40B4-BE49-F238E27FC236}">
                <a16:creationId xmlns:a16="http://schemas.microsoft.com/office/drawing/2014/main" id="{1EC479E7-C668-E6CE-4F30-A91D56874753}"/>
              </a:ext>
            </a:extLst>
          </p:cNvPr>
          <p:cNvPicPr>
            <a:picLocks noGrp="1" noChangeAspect="1"/>
          </p:cNvPicPr>
          <p:nvPr>
            <p:ph sz="half" idx="1"/>
          </p:nvPr>
        </p:nvPicPr>
        <p:blipFill>
          <a:blip r:embed="rId2"/>
          <a:srcRect l="8010" r="5130"/>
          <a:stretch/>
        </p:blipFill>
        <p:spPr>
          <a:xfrm>
            <a:off x="135118" y="104214"/>
            <a:ext cx="6060003" cy="4823210"/>
          </a:xfrm>
          <a:prstGeom prst="rect">
            <a:avLst/>
          </a:prstGeom>
        </p:spPr>
      </p:pic>
      <p:pic>
        <p:nvPicPr>
          <p:cNvPr id="10" name="Объект 5">
            <a:extLst>
              <a:ext uri="{FF2B5EF4-FFF2-40B4-BE49-F238E27FC236}">
                <a16:creationId xmlns:a16="http://schemas.microsoft.com/office/drawing/2014/main" id="{DE00C519-BBFB-DCBB-FA0E-95C92F6D1B3D}"/>
              </a:ext>
            </a:extLst>
          </p:cNvPr>
          <p:cNvPicPr>
            <a:picLocks noGrp="1" noChangeAspect="1"/>
          </p:cNvPicPr>
          <p:nvPr>
            <p:ph sz="half" idx="2"/>
          </p:nvPr>
        </p:nvPicPr>
        <p:blipFill>
          <a:blip r:embed="rId3"/>
          <a:srcRect l="8051" r="2513"/>
          <a:stretch/>
        </p:blipFill>
        <p:spPr>
          <a:xfrm>
            <a:off x="5485345" y="2515819"/>
            <a:ext cx="6571537" cy="4055578"/>
          </a:xfrm>
          <a:prstGeom prst="rect">
            <a:avLst/>
          </a:prstGeom>
        </p:spPr>
      </p:pic>
    </p:spTree>
    <p:extLst>
      <p:ext uri="{BB962C8B-B14F-4D97-AF65-F5344CB8AC3E}">
        <p14:creationId xmlns:p14="http://schemas.microsoft.com/office/powerpoint/2010/main" val="2346632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ABBDEA0-67AD-5F6B-FE2B-46F4595B1F43}"/>
              </a:ext>
            </a:extLst>
          </p:cNvPr>
          <p:cNvSpPr>
            <a:spLocks noGrp="1"/>
          </p:cNvSpPr>
          <p:nvPr>
            <p:ph type="title"/>
          </p:nvPr>
        </p:nvSpPr>
        <p:spPr>
          <a:xfrm>
            <a:off x="1097280" y="286603"/>
            <a:ext cx="599545" cy="1450757"/>
          </a:xfrm>
        </p:spPr>
        <p:txBody>
          <a:bodyPr/>
          <a:lstStyle/>
          <a:p>
            <a:endParaRPr lang="ru-RU" dirty="0"/>
          </a:p>
        </p:txBody>
      </p:sp>
      <p:sp>
        <p:nvSpPr>
          <p:cNvPr id="3" name="Объект 2">
            <a:extLst>
              <a:ext uri="{FF2B5EF4-FFF2-40B4-BE49-F238E27FC236}">
                <a16:creationId xmlns:a16="http://schemas.microsoft.com/office/drawing/2014/main" id="{867AEE31-04F3-3CEF-F16A-69A3ACA116F5}"/>
              </a:ext>
            </a:extLst>
          </p:cNvPr>
          <p:cNvSpPr>
            <a:spLocks noGrp="1"/>
          </p:cNvSpPr>
          <p:nvPr>
            <p:ph sz="half" idx="1"/>
          </p:nvPr>
        </p:nvSpPr>
        <p:spPr/>
        <p:txBody>
          <a:bodyPr>
            <a:normAutofit/>
          </a:bodyPr>
          <a:lstStyle/>
          <a:p>
            <a:endParaRPr lang="ru-RU"/>
          </a:p>
        </p:txBody>
      </p:sp>
      <p:sp>
        <p:nvSpPr>
          <p:cNvPr id="4" name="Объект 3">
            <a:extLst>
              <a:ext uri="{FF2B5EF4-FFF2-40B4-BE49-F238E27FC236}">
                <a16:creationId xmlns:a16="http://schemas.microsoft.com/office/drawing/2014/main" id="{A4F25FE3-BA57-F789-07E3-DA9F94D80254}"/>
              </a:ext>
            </a:extLst>
          </p:cNvPr>
          <p:cNvSpPr>
            <a:spLocks noGrp="1"/>
          </p:cNvSpPr>
          <p:nvPr>
            <p:ph sz="half" idx="2"/>
          </p:nvPr>
        </p:nvSpPr>
        <p:spPr>
          <a:xfrm>
            <a:off x="207548" y="252193"/>
            <a:ext cx="4471456" cy="3687509"/>
          </a:xfrm>
        </p:spPr>
        <p:txBody>
          <a:bodyPr>
            <a:normAutofit/>
          </a:bodyPr>
          <a:lstStyle/>
          <a:p>
            <a:pPr>
              <a:lnSpc>
                <a:spcPct val="107000"/>
              </a:lnSpc>
              <a:spcAft>
                <a:spcPts val="800"/>
              </a:spcAft>
            </a:pPr>
            <a:r>
              <a:rPr lang="ru-RU" sz="1800" b="1" i="1" kern="0" dirty="0">
                <a:effectLst/>
                <a:latin typeface="Times New Roman" panose="02020603050405020304" pitchFamily="18" charset="0"/>
                <a:ea typeface="Times New Roman" panose="02020603050405020304" pitchFamily="18" charset="0"/>
                <a:cs typeface="Times New Roman" panose="02020603050405020304" pitchFamily="18" charset="0"/>
              </a:rPr>
              <a:t>Задание.</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a:lnSpc>
                <a:spcPct val="107000"/>
              </a:lnSpc>
              <a:spcAft>
                <a:spcPts val="800"/>
              </a:spcAft>
            </a:pP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В </a:t>
            </a:r>
            <a:r>
              <a:rPr lang="ru-RU" kern="0" dirty="0">
                <a:effectLst/>
                <a:latin typeface="Times New Roman" panose="02020603050405020304" pitchFamily="18" charset="0"/>
                <a:ea typeface="Times New Roman" panose="02020603050405020304" pitchFamily="18" charset="0"/>
                <a:cs typeface="Times New Roman" panose="02020603050405020304" pitchFamily="18" charset="0"/>
              </a:rPr>
              <a:t>гейзерную</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трубку из бокового протока поступила порция пара. Над паром остался столб воды высотой 10 м. Вода на этой глубине находится при температуре 121 °C. Атмосферное давление 10</a:t>
            </a:r>
            <a:r>
              <a:rPr lang="ru-RU" sz="1800" kern="0" baseline="30000" dirty="0">
                <a:effectLst/>
                <a:latin typeface="Times New Roman" panose="02020603050405020304" pitchFamily="18" charset="0"/>
                <a:ea typeface="Times New Roman" panose="02020603050405020304" pitchFamily="18" charset="0"/>
                <a:cs typeface="Times New Roman" panose="02020603050405020304" pitchFamily="18" charset="0"/>
              </a:rPr>
              <a:t>5</a:t>
            </a:r>
            <a:r>
              <a:rPr lang="ru-RU" sz="1800" kern="0" dirty="0">
                <a:effectLst/>
                <a:latin typeface="Times New Roman" panose="02020603050405020304" pitchFamily="18" charset="0"/>
                <a:ea typeface="Times New Roman" panose="02020603050405020304" pitchFamily="18" charset="0"/>
                <a:cs typeface="Times New Roman" panose="02020603050405020304" pitchFamily="18" charset="0"/>
              </a:rPr>
              <a:t> Па. Закипит или нет поднятая паром вода? Ответ поясните.</a:t>
            </a:r>
            <a:endParaRPr lang="ru-RU"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ru-RU" dirty="0"/>
          </a:p>
        </p:txBody>
      </p:sp>
      <p:pic>
        <p:nvPicPr>
          <p:cNvPr id="5" name="Рисунок 4">
            <a:extLst>
              <a:ext uri="{FF2B5EF4-FFF2-40B4-BE49-F238E27FC236}">
                <a16:creationId xmlns:a16="http://schemas.microsoft.com/office/drawing/2014/main" id="{3D6F676A-BC93-6843-4A38-766A9739CAA5}"/>
              </a:ext>
            </a:extLst>
          </p:cNvPr>
          <p:cNvPicPr>
            <a:picLocks noChangeAspect="1"/>
          </p:cNvPicPr>
          <p:nvPr/>
        </p:nvPicPr>
        <p:blipFill>
          <a:blip r:embed="rId2"/>
          <a:srcRect l="6878" r="2731"/>
          <a:stretch/>
        </p:blipFill>
        <p:spPr>
          <a:xfrm>
            <a:off x="4844375" y="573931"/>
            <a:ext cx="7277169" cy="5429367"/>
          </a:xfrm>
          <a:prstGeom prst="rect">
            <a:avLst/>
          </a:prstGeom>
        </p:spPr>
      </p:pic>
    </p:spTree>
    <p:extLst>
      <p:ext uri="{BB962C8B-B14F-4D97-AF65-F5344CB8AC3E}">
        <p14:creationId xmlns:p14="http://schemas.microsoft.com/office/powerpoint/2010/main" val="1013897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29A7BE-D0E6-C362-B055-0F9888490C8F}"/>
              </a:ext>
            </a:extLst>
          </p:cNvPr>
          <p:cNvSpPr>
            <a:spLocks noGrp="1"/>
          </p:cNvSpPr>
          <p:nvPr>
            <p:ph type="title"/>
          </p:nvPr>
        </p:nvSpPr>
        <p:spPr>
          <a:xfrm>
            <a:off x="1097280" y="160257"/>
            <a:ext cx="10459982" cy="1577104"/>
          </a:xfrm>
        </p:spPr>
        <p:txBody>
          <a:bodyPr>
            <a:normAutofit/>
          </a:bodyPr>
          <a:lstStyle/>
          <a:p>
            <a:r>
              <a:rPr lang="ru-RU" sz="2000" b="1" kern="100" dirty="0">
                <a:effectLst/>
                <a:latin typeface="Times New Roman" panose="02020603050405020304" pitchFamily="18" charset="0"/>
                <a:ea typeface="Aptos" panose="020B0004020202020204" pitchFamily="34" charset="0"/>
                <a:cs typeface="Times New Roman" panose="02020603050405020304" pitchFamily="18" charset="0"/>
              </a:rPr>
              <a:t>Линия 19 – задания с развернутым ответом, качественная задача повышенного уровня сложности, максимальный балл – 2.</a:t>
            </a:r>
            <a:br>
              <a:rPr lang="ru-RU" sz="2000" b="1" kern="100" dirty="0">
                <a:effectLst/>
                <a:latin typeface="Times New Roman" panose="02020603050405020304" pitchFamily="18" charset="0"/>
                <a:ea typeface="Aptos" panose="020B0004020202020204" pitchFamily="34" charset="0"/>
                <a:cs typeface="Times New Roman" panose="02020603050405020304" pitchFamily="18" charset="0"/>
              </a:rPr>
            </a:br>
            <a:endParaRPr lang="ru-RU" sz="2000" b="1" dirty="0">
              <a:latin typeface="Times New Roman" panose="02020603050405020304" pitchFamily="18" charset="0"/>
              <a:cs typeface="Times New Roman" panose="02020603050405020304" pitchFamily="18" charset="0"/>
            </a:endParaRPr>
          </a:p>
        </p:txBody>
      </p:sp>
      <p:pic>
        <p:nvPicPr>
          <p:cNvPr id="5" name="Объект 4">
            <a:extLst>
              <a:ext uri="{FF2B5EF4-FFF2-40B4-BE49-F238E27FC236}">
                <a16:creationId xmlns:a16="http://schemas.microsoft.com/office/drawing/2014/main" id="{4F2ABC6A-8484-A42B-4D8C-8847ED292ADB}"/>
              </a:ext>
            </a:extLst>
          </p:cNvPr>
          <p:cNvPicPr>
            <a:picLocks noGrp="1" noChangeAspect="1"/>
          </p:cNvPicPr>
          <p:nvPr>
            <p:ph sz="half" idx="1"/>
          </p:nvPr>
        </p:nvPicPr>
        <p:blipFill rotWithShape="1">
          <a:blip r:embed="rId2"/>
          <a:srcRect l="8138" r="4060"/>
          <a:stretch/>
        </p:blipFill>
        <p:spPr bwMode="auto">
          <a:xfrm>
            <a:off x="0" y="1635533"/>
            <a:ext cx="6037555" cy="2658347"/>
          </a:xfrm>
          <a:prstGeom prst="rect">
            <a:avLst/>
          </a:prstGeom>
          <a:ln>
            <a:noFill/>
          </a:ln>
          <a:extLst>
            <a:ext uri="{53640926-AAD7-44D8-BBD7-CCE9431645EC}">
              <a14:shadowObscured xmlns:a14="http://schemas.microsoft.com/office/drawing/2010/main"/>
            </a:ext>
          </a:extLst>
        </p:spPr>
      </p:pic>
      <p:pic>
        <p:nvPicPr>
          <p:cNvPr id="6" name="Объект 5">
            <a:extLst>
              <a:ext uri="{FF2B5EF4-FFF2-40B4-BE49-F238E27FC236}">
                <a16:creationId xmlns:a16="http://schemas.microsoft.com/office/drawing/2014/main" id="{B0CD5541-D8D6-9728-2A0A-8144259441E7}"/>
              </a:ext>
            </a:extLst>
          </p:cNvPr>
          <p:cNvPicPr>
            <a:picLocks noGrp="1" noChangeAspect="1"/>
          </p:cNvPicPr>
          <p:nvPr>
            <p:ph sz="half" idx="2"/>
          </p:nvPr>
        </p:nvPicPr>
        <p:blipFill rotWithShape="1">
          <a:blip r:embed="rId3"/>
          <a:srcRect r="6179"/>
          <a:stretch/>
        </p:blipFill>
        <p:spPr bwMode="auto">
          <a:xfrm>
            <a:off x="5674080" y="3977161"/>
            <a:ext cx="6412341" cy="276017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20391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4A3C038-C2FD-D4C0-36A7-373B7D83126A}"/>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1ACAEBEE-EF23-FC1A-D9FB-FECA8C725106}"/>
              </a:ext>
            </a:extLst>
          </p:cNvPr>
          <p:cNvSpPr>
            <a:spLocks noGrp="1"/>
          </p:cNvSpPr>
          <p:nvPr>
            <p:ph sz="half" idx="1"/>
          </p:nvPr>
        </p:nvSpPr>
        <p:spPr/>
        <p:txBody>
          <a:bodyPr/>
          <a:lstStyle/>
          <a:p>
            <a:endParaRPr lang="ru-RU"/>
          </a:p>
        </p:txBody>
      </p:sp>
      <p:sp>
        <p:nvSpPr>
          <p:cNvPr id="4" name="Объект 3">
            <a:extLst>
              <a:ext uri="{FF2B5EF4-FFF2-40B4-BE49-F238E27FC236}">
                <a16:creationId xmlns:a16="http://schemas.microsoft.com/office/drawing/2014/main" id="{C5B052D1-CC89-FB69-B57C-A1657C98F860}"/>
              </a:ext>
            </a:extLst>
          </p:cNvPr>
          <p:cNvSpPr>
            <a:spLocks noGrp="1"/>
          </p:cNvSpPr>
          <p:nvPr>
            <p:ph sz="half" idx="2"/>
          </p:nvPr>
        </p:nvSpPr>
        <p:spPr/>
        <p:txBody>
          <a:bodyPr/>
          <a:lstStyle/>
          <a:p>
            <a:endParaRPr lang="ru-RU"/>
          </a:p>
        </p:txBody>
      </p:sp>
      <p:pic>
        <p:nvPicPr>
          <p:cNvPr id="5" name="Рисунок 4">
            <a:extLst>
              <a:ext uri="{FF2B5EF4-FFF2-40B4-BE49-F238E27FC236}">
                <a16:creationId xmlns:a16="http://schemas.microsoft.com/office/drawing/2014/main" id="{CA8AFAFD-480C-01AB-0B26-38A882309BEE}"/>
              </a:ext>
            </a:extLst>
          </p:cNvPr>
          <p:cNvPicPr>
            <a:picLocks noChangeAspect="1"/>
          </p:cNvPicPr>
          <p:nvPr/>
        </p:nvPicPr>
        <p:blipFill>
          <a:blip r:embed="rId2"/>
          <a:stretch>
            <a:fillRect/>
          </a:stretch>
        </p:blipFill>
        <p:spPr>
          <a:xfrm>
            <a:off x="2363673" y="341725"/>
            <a:ext cx="7609886" cy="5770306"/>
          </a:xfrm>
          <a:prstGeom prst="rect">
            <a:avLst/>
          </a:prstGeom>
        </p:spPr>
      </p:pic>
    </p:spTree>
    <p:extLst>
      <p:ext uri="{BB962C8B-B14F-4D97-AF65-F5344CB8AC3E}">
        <p14:creationId xmlns:p14="http://schemas.microsoft.com/office/powerpoint/2010/main" val="1544709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0426D1-F227-AE4E-22C5-AE305FAF92AC}"/>
              </a:ext>
            </a:extLst>
          </p:cNvPr>
          <p:cNvSpPr>
            <a:spLocks noGrp="1"/>
          </p:cNvSpPr>
          <p:nvPr>
            <p:ph type="title"/>
          </p:nvPr>
        </p:nvSpPr>
        <p:spPr>
          <a:xfrm>
            <a:off x="798765" y="197963"/>
            <a:ext cx="10350631" cy="2460396"/>
          </a:xfrm>
        </p:spPr>
        <p:txBody>
          <a:bodyPr>
            <a:normAutofit fontScale="90000"/>
          </a:bodyPr>
          <a:lstStyle/>
          <a:p>
            <a:r>
              <a:rPr lang="ru-RU" sz="22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Дайте развернутый ответ.</a:t>
            </a: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ru-RU" sz="22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2200" kern="0" dirty="0">
                <a:effectLst/>
                <a:latin typeface="Times New Roman" panose="02020603050405020304" pitchFamily="18" charset="0"/>
                <a:ea typeface="Times New Roman" panose="02020603050405020304" pitchFamily="18" charset="0"/>
                <a:cs typeface="Times New Roman" panose="02020603050405020304" pitchFamily="18" charset="0"/>
              </a:rPr>
              <a:t>На вертикально расположенной доске закреплена электрическая схема (см. рисунок), состоящая из источника тока, лампы, упругой стальной пластины </a:t>
            </a:r>
            <a:r>
              <a:rPr lang="ru-RU" sz="2200" i="1" kern="0" dirty="0">
                <a:effectLst/>
                <a:latin typeface="Times New Roman" panose="02020603050405020304" pitchFamily="18" charset="0"/>
                <a:ea typeface="Times New Roman" panose="02020603050405020304" pitchFamily="18" charset="0"/>
                <a:cs typeface="Times New Roman" panose="02020603050405020304" pitchFamily="18" charset="0"/>
              </a:rPr>
              <a:t>АВ</a:t>
            </a:r>
            <a:r>
              <a:rPr lang="ru-RU" sz="2200" kern="0" dirty="0">
                <a:effectLst/>
                <a:latin typeface="Times New Roman" panose="02020603050405020304" pitchFamily="18" charset="0"/>
                <a:ea typeface="Times New Roman" panose="02020603050405020304" pitchFamily="18" charset="0"/>
                <a:cs typeface="Times New Roman" panose="02020603050405020304" pitchFamily="18" charset="0"/>
              </a:rPr>
              <a:t>. К одному концу пластины подвесили гирю, из-за чего пластина изогнулась и разомкнула цепь. Что будет наблюдаться в электрической цепи, когда доска начнёт свободно падать? Ответ поясните.</a:t>
            </a:r>
            <a:r>
              <a:rPr lang="ru-RU" sz="1800" kern="100" dirty="0">
                <a:effectLst/>
                <a:latin typeface="Aptos" panose="020B0004020202020204" pitchFamily="34" charset="0"/>
                <a:ea typeface="Aptos" panose="020B0004020202020204" pitchFamily="34" charset="0"/>
                <a:cs typeface="Times New Roman" panose="02020603050405020304" pitchFamily="18" charset="0"/>
              </a:rPr>
              <a:t/>
            </a:r>
            <a:br>
              <a:rPr lang="ru-RU" sz="1800" kern="100" dirty="0">
                <a:effectLst/>
                <a:latin typeface="Aptos" panose="020B0004020202020204" pitchFamily="34" charset="0"/>
                <a:ea typeface="Aptos" panose="020B0004020202020204" pitchFamily="34" charset="0"/>
                <a:cs typeface="Times New Roman" panose="02020603050405020304" pitchFamily="18" charset="0"/>
              </a:rPr>
            </a:br>
            <a:endParaRPr lang="ru-RU" dirty="0"/>
          </a:p>
        </p:txBody>
      </p:sp>
      <p:pic>
        <p:nvPicPr>
          <p:cNvPr id="7" name="Объект 6" descr="undefined">
            <a:extLst>
              <a:ext uri="{FF2B5EF4-FFF2-40B4-BE49-F238E27FC236}">
                <a16:creationId xmlns:a16="http://schemas.microsoft.com/office/drawing/2014/main" id="{48E7A6EB-F537-DCCA-B86A-8EFAE212ACBE}"/>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5717201" y="2231599"/>
            <a:ext cx="2889471" cy="3488190"/>
          </a:xfrm>
          <a:prstGeom prst="rect">
            <a:avLst/>
          </a:prstGeom>
          <a:noFill/>
          <a:ln>
            <a:noFill/>
          </a:ln>
        </p:spPr>
      </p:pic>
      <p:sp>
        <p:nvSpPr>
          <p:cNvPr id="4" name="Объект 3">
            <a:extLst>
              <a:ext uri="{FF2B5EF4-FFF2-40B4-BE49-F238E27FC236}">
                <a16:creationId xmlns:a16="http://schemas.microsoft.com/office/drawing/2014/main" id="{FAF0B0B7-CE61-E95D-BA00-43766C1160D3}"/>
              </a:ext>
            </a:extLst>
          </p:cNvPr>
          <p:cNvSpPr>
            <a:spLocks noGrp="1"/>
          </p:cNvSpPr>
          <p:nvPr>
            <p:ph sz="half" idx="2"/>
          </p:nvPr>
        </p:nvSpPr>
        <p:spPr/>
        <p:txBody>
          <a:bodyPr/>
          <a:lstStyle/>
          <a:p>
            <a:endParaRPr lang="ru-RU"/>
          </a:p>
        </p:txBody>
      </p:sp>
    </p:spTree>
    <p:extLst>
      <p:ext uri="{BB962C8B-B14F-4D97-AF65-F5344CB8AC3E}">
        <p14:creationId xmlns:p14="http://schemas.microsoft.com/office/powerpoint/2010/main" val="3173990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F93F2A-671F-BFF4-A1C7-B2FBD36F0356}"/>
              </a:ext>
            </a:extLst>
          </p:cNvPr>
          <p:cNvSpPr>
            <a:spLocks noGrp="1"/>
          </p:cNvSpPr>
          <p:nvPr>
            <p:ph type="title"/>
          </p:nvPr>
        </p:nvSpPr>
        <p:spPr/>
        <p:txBody>
          <a:bodyPr>
            <a:normAutofit/>
          </a:bodyPr>
          <a:lstStyle/>
          <a:p>
            <a:r>
              <a:rPr lang="ru-RU" sz="2000"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Дайте развернутый ответ.</a:t>
            </a: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000" kern="0" dirty="0">
                <a:effectLst/>
                <a:latin typeface="Times New Roman" panose="02020603050405020304" pitchFamily="18" charset="0"/>
                <a:ea typeface="Times New Roman" panose="02020603050405020304" pitchFamily="18" charset="0"/>
                <a:cs typeface="Times New Roman" panose="02020603050405020304" pitchFamily="18" charset="0"/>
              </a:rPr>
              <a:t/>
            </a:r>
            <a:br>
              <a:rPr lang="ru-RU" sz="2000"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2000" kern="0" dirty="0">
                <a:effectLst/>
                <a:latin typeface="Times New Roman" panose="02020603050405020304" pitchFamily="18" charset="0"/>
                <a:ea typeface="Times New Roman" panose="02020603050405020304" pitchFamily="18" charset="0"/>
                <a:cs typeface="Times New Roman" panose="02020603050405020304" pitchFamily="18" charset="0"/>
              </a:rPr>
              <a:t>Две лампы, рассчитанные на одинаковое напряжение, но потребляющие различную мощность, включены в электрическую сеть последовательно. Какая лампа будет гореть ярче? Ответ поясните.</a:t>
            </a:r>
            <a:endParaRPr lang="ru-RU" sz="20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8F153658-1243-0000-2FE4-5E0779141D70}"/>
              </a:ext>
            </a:extLst>
          </p:cNvPr>
          <p:cNvSpPr>
            <a:spLocks noGrp="1"/>
          </p:cNvSpPr>
          <p:nvPr>
            <p:ph sz="half" idx="1"/>
          </p:nvPr>
        </p:nvSpPr>
        <p:spPr>
          <a:xfrm>
            <a:off x="1097280" y="2269939"/>
            <a:ext cx="4998722" cy="4234555"/>
          </a:xfrm>
        </p:spPr>
        <p:txBody>
          <a:bodyPr/>
          <a:lstStyle/>
          <a:p>
            <a:r>
              <a:rPr lang="ru-RU" b="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Дайте развернутый ответ.</a:t>
            </a:r>
            <a:endParaRPr lang="ru-RU"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ru-RU" kern="0" dirty="0">
                <a:effectLst/>
                <a:latin typeface="Times New Roman" panose="02020603050405020304" pitchFamily="18" charset="0"/>
                <a:ea typeface="Times New Roman" panose="02020603050405020304" pitchFamily="18" charset="0"/>
                <a:cs typeface="Times New Roman" panose="02020603050405020304" pitchFamily="18" charset="0"/>
              </a:rPr>
              <a:t>Кольцо из медной проволоки быстро вращается между полюсами сильного магнита (см. рисунок). Будет ли происходить нагревание кольца? Ответ поясните.</a:t>
            </a:r>
          </a:p>
          <a:p>
            <a:endParaRPr lang="ru-RU" dirty="0"/>
          </a:p>
        </p:txBody>
      </p:sp>
      <p:pic>
        <p:nvPicPr>
          <p:cNvPr id="8" name="Объект 7" descr="undefined">
            <a:extLst>
              <a:ext uri="{FF2B5EF4-FFF2-40B4-BE49-F238E27FC236}">
                <a16:creationId xmlns:a16="http://schemas.microsoft.com/office/drawing/2014/main" id="{DDEB28D4-66AC-3D82-CA46-68E4D148290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6604657" y="2686639"/>
            <a:ext cx="3832204" cy="2073897"/>
          </a:xfrm>
          <a:prstGeom prst="rect">
            <a:avLst/>
          </a:prstGeom>
          <a:noFill/>
          <a:ln>
            <a:noFill/>
          </a:ln>
        </p:spPr>
      </p:pic>
    </p:spTree>
    <p:extLst>
      <p:ext uri="{BB962C8B-B14F-4D97-AF65-F5344CB8AC3E}">
        <p14:creationId xmlns:p14="http://schemas.microsoft.com/office/powerpoint/2010/main" val="15108742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79E1AD-FE4E-B44C-11E3-66EFDC897169}"/>
              </a:ext>
            </a:extLst>
          </p:cNvPr>
          <p:cNvSpPr>
            <a:spLocks noGrp="1"/>
          </p:cNvSpPr>
          <p:nvPr>
            <p:ph type="title"/>
          </p:nvPr>
        </p:nvSpPr>
        <p:spPr>
          <a:xfrm>
            <a:off x="1097278" y="908884"/>
            <a:ext cx="10365714" cy="4751109"/>
          </a:xfrm>
        </p:spPr>
        <p:txBody>
          <a:bodyPr>
            <a:noAutofit/>
          </a:bodyPr>
          <a:lstStyle/>
          <a:p>
            <a:pPr>
              <a:lnSpc>
                <a:spcPct val="107000"/>
              </a:lnSpc>
              <a:spcAft>
                <a:spcPts val="800"/>
              </a:spcAft>
            </a:pPr>
            <a:r>
              <a:rPr lang="ru-RU" sz="2400" b="1"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Качественные задачи, представленные в ОГЭ, целесообразно решать по следующему алгоритму:</a:t>
            </a:r>
            <a:r>
              <a:rPr lang="ru-RU" sz="2400" b="1"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400" b="1"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1. Проанализировать содержание задачи:</a:t>
            </a:r>
            <a: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Выделить один или несколько объектов</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Записать явления, о которых идет речь в задаче</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Записать законы и закономерности, на которые можно опираться при решении этой задачи</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Выписать физические величины</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2. Опираясь на анализ задачи, сформулировать запись решения:</a:t>
            </a:r>
            <a: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Обоснование</a:t>
            </a:r>
            <a: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t/>
            </a:r>
            <a:br>
              <a:rPr lang="ru-RU" sz="2400" kern="100" dirty="0">
                <a:solidFill>
                  <a:srgbClr val="222222"/>
                </a:solidFill>
                <a:effectLst/>
                <a:latin typeface="Times New Roman" panose="02020603050405020304" pitchFamily="18" charset="0"/>
                <a:ea typeface="Aptos" panose="020B0004020202020204" pitchFamily="34"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A09AC2A5-48C6-EA3D-DE20-E9E0D0C87DCD}"/>
              </a:ext>
            </a:extLst>
          </p:cNvPr>
          <p:cNvSpPr>
            <a:spLocks noGrp="1"/>
          </p:cNvSpPr>
          <p:nvPr>
            <p:ph sz="half" idx="1"/>
          </p:nvPr>
        </p:nvSpPr>
        <p:spPr/>
        <p:txBody>
          <a:bodyPr/>
          <a:lstStyle/>
          <a:p>
            <a:endParaRPr lang="ru-RU" dirty="0"/>
          </a:p>
        </p:txBody>
      </p:sp>
      <p:sp>
        <p:nvSpPr>
          <p:cNvPr id="4" name="Объект 3">
            <a:extLst>
              <a:ext uri="{FF2B5EF4-FFF2-40B4-BE49-F238E27FC236}">
                <a16:creationId xmlns:a16="http://schemas.microsoft.com/office/drawing/2014/main" id="{4C9FE559-6FA0-5A98-AD3E-3EBA396C00AD}"/>
              </a:ext>
            </a:extLst>
          </p:cNvPr>
          <p:cNvSpPr>
            <a:spLocks noGrp="1"/>
          </p:cNvSpPr>
          <p:nvPr>
            <p:ph sz="half" idx="2"/>
          </p:nvPr>
        </p:nvSpPr>
        <p:spPr/>
        <p:txBody>
          <a:bodyPr/>
          <a:lstStyle/>
          <a:p>
            <a:endParaRPr lang="ru-RU"/>
          </a:p>
        </p:txBody>
      </p:sp>
    </p:spTree>
    <p:extLst>
      <p:ext uri="{BB962C8B-B14F-4D97-AF65-F5344CB8AC3E}">
        <p14:creationId xmlns:p14="http://schemas.microsoft.com/office/powerpoint/2010/main" val="3393178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C6528C-99D9-71DF-F899-FF321199CCA2}"/>
              </a:ext>
            </a:extLst>
          </p:cNvPr>
          <p:cNvSpPr>
            <a:spLocks noGrp="1"/>
          </p:cNvSpPr>
          <p:nvPr>
            <p:ph type="title"/>
          </p:nvPr>
        </p:nvSpPr>
        <p:spPr>
          <a:xfrm>
            <a:off x="1005838" y="617344"/>
            <a:ext cx="10058400" cy="5991649"/>
          </a:xfrm>
        </p:spPr>
        <p:txBody>
          <a:bodyPr>
            <a:normAutofit fontScale="90000"/>
          </a:bodyPr>
          <a:lstStyle/>
          <a:p>
            <a:pPr>
              <a:lnSpc>
                <a:spcPct val="107000"/>
              </a:lnSpc>
              <a:spcAft>
                <a:spcPts val="800"/>
              </a:spcAft>
            </a:pPr>
            <a:r>
              <a:rPr lang="ru-RU" sz="2200" b="1" kern="100" dirty="0">
                <a:effectLst/>
                <a:latin typeface="Times New Roman" panose="02020603050405020304" pitchFamily="18" charset="0"/>
                <a:ea typeface="Aptos" panose="020B0004020202020204" pitchFamily="34" charset="0"/>
                <a:cs typeface="Times New Roman" panose="02020603050405020304" pitchFamily="18" charset="0"/>
              </a:rPr>
              <a:t>Рекомендации учителям: </a:t>
            </a:r>
            <a: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t/>
            </a:r>
            <a:br>
              <a:rPr lang="en-US" sz="2200" b="1"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1. При изучении теории использовать формулировки, которые могут быть использованы при решении качественных задач. </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2. Регулярно писать самостоятельные работы/зачеты/физические диктанты по теории</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3. Разбирать качественные задачи в процессе изучения нового материла. </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4. Выдавать учащимся подборки качественных задач для самостоятельного изучения дома или на этапе закрепления материала. Обращать внимание школьников, что просто записать правильный ответ недостаточно.</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 5. Регулярно проверять написание развернутых ответов с последующим анализом/разбором самых частотных ошибок.</a:t>
            </a:r>
            <a: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en-US"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b="1" kern="100" dirty="0">
                <a:effectLst/>
                <a:latin typeface="Times New Roman" panose="02020603050405020304" pitchFamily="18" charset="0"/>
                <a:ea typeface="Aptos" panose="020B0004020202020204" pitchFamily="34" charset="0"/>
                <a:cs typeface="Times New Roman" panose="02020603050405020304" pitchFamily="18" charset="0"/>
              </a:rPr>
              <a:t>Рекомендации учащимся: </a:t>
            </a: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1. Вдумчиво и осознанно читать задание.</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 2. Объяснять на основе физических законов, явлений описанный сюжет, ситуацию.</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t>3. Объяснение должно быть развернутым, обоснованным и не содержать логических или физических противоречий.</a:t>
            </a:r>
            <a:br>
              <a:rPr lang="ru-RU" sz="22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1800" kern="100" dirty="0">
                <a:effectLst/>
                <a:latin typeface="Aptos" panose="020B0004020202020204" pitchFamily="34" charset="0"/>
                <a:ea typeface="Aptos" panose="020B0004020202020204" pitchFamily="34" charset="0"/>
                <a:cs typeface="Times New Roman" panose="02020603050405020304" pitchFamily="18" charset="0"/>
              </a:rPr>
              <a:t/>
            </a:r>
            <a:br>
              <a:rPr lang="ru-RU" sz="1800" kern="100" dirty="0">
                <a:effectLst/>
                <a:latin typeface="Aptos" panose="020B0004020202020204" pitchFamily="34" charset="0"/>
                <a:ea typeface="Aptos" panose="020B000402020202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3516B77B-5F16-0322-55CB-BE3B6182567D}"/>
              </a:ext>
            </a:extLst>
          </p:cNvPr>
          <p:cNvSpPr>
            <a:spLocks noGrp="1"/>
          </p:cNvSpPr>
          <p:nvPr>
            <p:ph sz="half" idx="1"/>
          </p:nvPr>
        </p:nvSpPr>
        <p:spPr>
          <a:xfrm flipV="1">
            <a:off x="1097278" y="5869093"/>
            <a:ext cx="4937760" cy="1125093"/>
          </a:xfrm>
        </p:spPr>
        <p:txBody>
          <a:bodyPr/>
          <a:lstStyle/>
          <a:p>
            <a:endParaRPr lang="ru-RU" dirty="0"/>
          </a:p>
        </p:txBody>
      </p:sp>
      <p:sp>
        <p:nvSpPr>
          <p:cNvPr id="4" name="Объект 3">
            <a:extLst>
              <a:ext uri="{FF2B5EF4-FFF2-40B4-BE49-F238E27FC236}">
                <a16:creationId xmlns:a16="http://schemas.microsoft.com/office/drawing/2014/main" id="{26E7E396-3764-32DE-181F-FDD7299B64DA}"/>
              </a:ext>
            </a:extLst>
          </p:cNvPr>
          <p:cNvSpPr>
            <a:spLocks noGrp="1"/>
          </p:cNvSpPr>
          <p:nvPr>
            <p:ph sz="half" idx="2"/>
          </p:nvPr>
        </p:nvSpPr>
        <p:spPr/>
        <p:txBody>
          <a:bodyPr/>
          <a:lstStyle/>
          <a:p>
            <a:endParaRPr lang="ru-RU" dirty="0"/>
          </a:p>
        </p:txBody>
      </p:sp>
    </p:spTree>
    <p:extLst>
      <p:ext uri="{BB962C8B-B14F-4D97-AF65-F5344CB8AC3E}">
        <p14:creationId xmlns:p14="http://schemas.microsoft.com/office/powerpoint/2010/main" val="238316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532EE1D9-AB75-1C19-543C-600DAC51CB37}"/>
              </a:ext>
            </a:extLst>
          </p:cNvPr>
          <p:cNvSpPr>
            <a:spLocks noGrp="1" noChangeArrowheads="1"/>
          </p:cNvSpPr>
          <p:nvPr>
            <p:ph type="title"/>
          </p:nvPr>
        </p:nvSpPr>
        <p:spPr bwMode="auto">
          <a:xfrm>
            <a:off x="1995164" y="-64835"/>
            <a:ext cx="906472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Муниципальное бюджетное общеобразовательное учреждение </a:t>
            </a:r>
            <a:r>
              <a:rPr kumimoji="0" lang="en-US"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en-US"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«Средняя общеобразовательная школа Nº27 имени Героя Советского Союза </a:t>
            </a:r>
            <a:r>
              <a:rPr kumimoji="0" lang="en-US"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en-US"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16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В.Ф. Маргелова» муниципального образования городской округ Симферополь Республики Крым</a:t>
            </a:r>
          </a:p>
        </p:txBody>
      </p:sp>
      <p:pic>
        <p:nvPicPr>
          <p:cNvPr id="7" name="Объект 6">
            <a:extLst>
              <a:ext uri="{FF2B5EF4-FFF2-40B4-BE49-F238E27FC236}">
                <a16:creationId xmlns:a16="http://schemas.microsoft.com/office/drawing/2014/main" id="{3B8693F1-9DD5-9357-C0B2-4A56CA45AC9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t="15873" r="2841" b="4908"/>
          <a:stretch/>
        </p:blipFill>
        <p:spPr>
          <a:xfrm>
            <a:off x="1125150" y="1077862"/>
            <a:ext cx="3185592" cy="3331028"/>
          </a:xfrm>
        </p:spPr>
      </p:pic>
      <p:sp>
        <p:nvSpPr>
          <p:cNvPr id="8" name="Rectangle 2">
            <a:extLst>
              <a:ext uri="{FF2B5EF4-FFF2-40B4-BE49-F238E27FC236}">
                <a16:creationId xmlns:a16="http://schemas.microsoft.com/office/drawing/2014/main" id="{7BAD4579-490F-64CC-EE76-81F3E1FFE908}"/>
              </a:ext>
            </a:extLst>
          </p:cNvPr>
          <p:cNvSpPr>
            <a:spLocks noGrp="1" noChangeArrowheads="1"/>
          </p:cNvSpPr>
          <p:nvPr>
            <p:ph sz="half" idx="2"/>
          </p:nvPr>
        </p:nvSpPr>
        <p:spPr bwMode="auto">
          <a:xfrm>
            <a:off x="5281127" y="1023984"/>
            <a:ext cx="6092889"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Руководитель городского МО учителей физики. Член жюри муниципального этапа ВОШ по физике, муниципального конкурса «Ломоносовские чтения», турнира юных физиков среди ОУ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г.Симферополя</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XIX Муниципального фестиваля «Лучший симферопольский урок-2024», член жюри муниципального этапа ВОШ по физике, экспертной группы по аттестации педагогических работников ОУ </a:t>
            </a:r>
            <a:r>
              <a:rPr kumimoji="0" lang="ru-RU" altLang="ru-RU" b="0" i="0" u="none" strike="noStrike" cap="none" normalizeH="0" baseline="0" dirty="0" err="1">
                <a:ln>
                  <a:noFill/>
                </a:ln>
                <a:solidFill>
                  <a:schemeClr val="tx1"/>
                </a:solidFill>
                <a:effectLst/>
                <a:latin typeface="Times New Roman" panose="02020603050405020304" pitchFamily="18" charset="0"/>
                <a:cs typeface="Times New Roman" panose="02020603050405020304" pitchFamily="18" charset="0"/>
              </a:rPr>
              <a:t>г.Симферополя</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апелляционной комиссии муниципального этапа ВОШ. Руководитель ППЭ, эксперт ОГЭ</a:t>
            </a:r>
          </a:p>
        </p:txBody>
      </p:sp>
      <p:sp>
        <p:nvSpPr>
          <p:cNvPr id="9" name="Rectangle 3">
            <a:extLst>
              <a:ext uri="{FF2B5EF4-FFF2-40B4-BE49-F238E27FC236}">
                <a16:creationId xmlns:a16="http://schemas.microsoft.com/office/drawing/2014/main" id="{B6E43C29-7163-0957-73E5-4CFA5A369505}"/>
              </a:ext>
            </a:extLst>
          </p:cNvPr>
          <p:cNvSpPr>
            <a:spLocks noChangeArrowheads="1"/>
          </p:cNvSpPr>
          <p:nvPr/>
        </p:nvSpPr>
        <p:spPr bwMode="auto">
          <a:xfrm>
            <a:off x="6095999" y="4926075"/>
            <a:ext cx="517571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Имеет за год : </a:t>
            </a: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Грамоты ДО Администрации города Симферополя за вклад в организацию научно-методической работы в городе и распространение перспективного педагогического опыта</a:t>
            </a:r>
          </a:p>
        </p:txBody>
      </p:sp>
      <p:sp>
        <p:nvSpPr>
          <p:cNvPr id="11" name="Rectangle 4">
            <a:extLst>
              <a:ext uri="{FF2B5EF4-FFF2-40B4-BE49-F238E27FC236}">
                <a16:creationId xmlns:a16="http://schemas.microsoft.com/office/drawing/2014/main" id="{BCAC3E59-0989-9E20-16CD-ABAB25A232D6}"/>
              </a:ext>
            </a:extLst>
          </p:cNvPr>
          <p:cNvSpPr>
            <a:spLocks noChangeArrowheads="1"/>
          </p:cNvSpPr>
          <p:nvPr/>
        </p:nvSpPr>
        <p:spPr bwMode="auto">
          <a:xfrm rot="10800000" flipV="1">
            <a:off x="1059836" y="4398860"/>
            <a:ext cx="4970849"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Дорошенко Ольга Всеволодовна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1" i="0" u="none" strike="noStrike" cap="none" normalizeH="0" baseline="0" dirty="0">
                <a:ln>
                  <a:noFill/>
                </a:ln>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учитель физики, математики</a:t>
            </a:r>
          </a:p>
          <a:p>
            <a:pPr marL="0" marR="0" lvl="0" indent="0" algn="l" defTabSz="914400" rtl="0" eaLnBrk="0" fontAlgn="base" latinLnBrk="0" hangingPunct="0">
              <a:lnSpc>
                <a:spcPct val="100000"/>
              </a:lnSpc>
              <a:spcBef>
                <a:spcPct val="0"/>
              </a:spcBef>
              <a:spcAft>
                <a:spcPct val="0"/>
              </a:spcAft>
              <a:buClrTx/>
              <a:buSzTx/>
              <a:buFontTx/>
              <a:buNone/>
              <a:tabLst/>
            </a:pPr>
            <a:endParaRPr lang="ru-RU" altLang="ru-RU" dirty="0">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Профессиональное кредо: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учитель не открывает истины, он - проводник истины, которую каждый ученик должен открыть для себя сам</a:t>
            </a:r>
          </a:p>
        </p:txBody>
      </p:sp>
    </p:spTree>
    <p:extLst>
      <p:ext uri="{BB962C8B-B14F-4D97-AF65-F5344CB8AC3E}">
        <p14:creationId xmlns:p14="http://schemas.microsoft.com/office/powerpoint/2010/main" val="241977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24C9BC-0357-242D-67CF-17975EF077ED}"/>
              </a:ext>
            </a:extLst>
          </p:cNvPr>
          <p:cNvSpPr>
            <a:spLocks noGrp="1"/>
          </p:cNvSpPr>
          <p:nvPr>
            <p:ph type="title"/>
          </p:nvPr>
        </p:nvSpPr>
        <p:spPr>
          <a:xfrm>
            <a:off x="2617703" y="0"/>
            <a:ext cx="10058400" cy="3142397"/>
          </a:xfrm>
        </p:spPr>
        <p:txBody>
          <a:bodyPr>
            <a:normAutofit/>
          </a:bodyPr>
          <a:lstStyle/>
          <a:p>
            <a:r>
              <a:rPr lang="ru-RU" sz="5400" dirty="0">
                <a:latin typeface="Times New Roman" panose="02020603050405020304" pitchFamily="18" charset="0"/>
                <a:cs typeface="Times New Roman" panose="02020603050405020304" pitchFamily="18" charset="0"/>
              </a:rPr>
              <a:t>Спасибо за внимание !</a:t>
            </a:r>
          </a:p>
        </p:txBody>
      </p:sp>
      <p:sp>
        <p:nvSpPr>
          <p:cNvPr id="3" name="Объект 2">
            <a:extLst>
              <a:ext uri="{FF2B5EF4-FFF2-40B4-BE49-F238E27FC236}">
                <a16:creationId xmlns:a16="http://schemas.microsoft.com/office/drawing/2014/main" id="{625C7F5C-F708-C440-9D05-99CB3FAFEAA1}"/>
              </a:ext>
            </a:extLst>
          </p:cNvPr>
          <p:cNvSpPr>
            <a:spLocks noGrp="1"/>
          </p:cNvSpPr>
          <p:nvPr>
            <p:ph sz="half" idx="1"/>
          </p:nvPr>
        </p:nvSpPr>
        <p:spPr/>
        <p:txBody>
          <a:bodyPr/>
          <a:lstStyle/>
          <a:p>
            <a:endParaRPr lang="ru-RU" dirty="0"/>
          </a:p>
        </p:txBody>
      </p:sp>
      <p:sp>
        <p:nvSpPr>
          <p:cNvPr id="4" name="Объект 3">
            <a:extLst>
              <a:ext uri="{FF2B5EF4-FFF2-40B4-BE49-F238E27FC236}">
                <a16:creationId xmlns:a16="http://schemas.microsoft.com/office/drawing/2014/main" id="{0C8EB0EB-90F6-7BF6-A9A6-5819C34A65D9}"/>
              </a:ext>
            </a:extLst>
          </p:cNvPr>
          <p:cNvSpPr>
            <a:spLocks noGrp="1"/>
          </p:cNvSpPr>
          <p:nvPr>
            <p:ph sz="half" idx="2"/>
          </p:nvPr>
        </p:nvSpPr>
        <p:spPr/>
        <p:txBody>
          <a:bodyPr/>
          <a:lstStyle/>
          <a:p>
            <a:endParaRPr lang="ru-RU" dirty="0"/>
          </a:p>
        </p:txBody>
      </p:sp>
    </p:spTree>
    <p:extLst>
      <p:ext uri="{BB962C8B-B14F-4D97-AF65-F5344CB8AC3E}">
        <p14:creationId xmlns:p14="http://schemas.microsoft.com/office/powerpoint/2010/main" val="3242232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70DA2A-C002-55FC-A22F-8711C563EB8A}"/>
              </a:ext>
            </a:extLst>
          </p:cNvPr>
          <p:cNvSpPr>
            <a:spLocks noGrp="1"/>
          </p:cNvSpPr>
          <p:nvPr>
            <p:ph type="title"/>
          </p:nvPr>
        </p:nvSpPr>
        <p:spPr>
          <a:xfrm>
            <a:off x="1097280" y="286603"/>
            <a:ext cx="10146108" cy="4061462"/>
          </a:xfrm>
        </p:spPr>
        <p:txBody>
          <a:bodyPr>
            <a:normAutofit/>
          </a:bodyPr>
          <a:lstStyle/>
          <a:p>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В качественной задаче ставится такой вопрос, ответ на который ученик должен составить сам, используя данные условия задачи и свои знания по физике. Метод решения таких задач можно назвать аналитико-синтетическим методом. Решение этих задач осуществляется на основе применения физических законов, соотношений между физическими величинами, известных фактов.</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0C75EEE4-86C4-5573-E229-2C9695B765C7}"/>
              </a:ext>
            </a:extLst>
          </p:cNvPr>
          <p:cNvSpPr>
            <a:spLocks noGrp="1"/>
          </p:cNvSpPr>
          <p:nvPr>
            <p:ph sz="half" idx="1"/>
          </p:nvPr>
        </p:nvSpPr>
        <p:spPr>
          <a:xfrm>
            <a:off x="1097278" y="5001208"/>
            <a:ext cx="4937760" cy="867886"/>
          </a:xfrm>
        </p:spPr>
        <p:txBody>
          <a:bodyPr/>
          <a:lstStyle/>
          <a:p>
            <a:endParaRPr lang="ru-RU" b="1" dirty="0"/>
          </a:p>
        </p:txBody>
      </p:sp>
      <p:sp>
        <p:nvSpPr>
          <p:cNvPr id="4" name="Объект 3">
            <a:extLst>
              <a:ext uri="{FF2B5EF4-FFF2-40B4-BE49-F238E27FC236}">
                <a16:creationId xmlns:a16="http://schemas.microsoft.com/office/drawing/2014/main" id="{5068738A-48B1-0089-66A7-02CAB3C9ADE4}"/>
              </a:ext>
            </a:extLst>
          </p:cNvPr>
          <p:cNvSpPr>
            <a:spLocks noGrp="1"/>
          </p:cNvSpPr>
          <p:nvPr>
            <p:ph sz="half" idx="2"/>
          </p:nvPr>
        </p:nvSpPr>
        <p:spPr>
          <a:xfrm>
            <a:off x="6217920" y="5262465"/>
            <a:ext cx="4937760" cy="606630"/>
          </a:xfrm>
        </p:spPr>
        <p:txBody>
          <a:bodyPr/>
          <a:lstStyle/>
          <a:p>
            <a:endParaRPr lang="ru-RU" dirty="0"/>
          </a:p>
        </p:txBody>
      </p:sp>
    </p:spTree>
    <p:extLst>
      <p:ext uri="{BB962C8B-B14F-4D97-AF65-F5344CB8AC3E}">
        <p14:creationId xmlns:p14="http://schemas.microsoft.com/office/powerpoint/2010/main" val="3539267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0A1EA6-93AC-7D4C-6B14-0B99B6BE98AB}"/>
              </a:ext>
            </a:extLst>
          </p:cNvPr>
          <p:cNvSpPr>
            <a:spLocks noGrp="1"/>
          </p:cNvSpPr>
          <p:nvPr>
            <p:ph type="title"/>
          </p:nvPr>
        </p:nvSpPr>
        <p:spPr>
          <a:xfrm>
            <a:off x="1097278" y="1695525"/>
            <a:ext cx="10058400" cy="3697568"/>
          </a:xfrm>
        </p:spPr>
        <p:txBody>
          <a:bodyPr>
            <a:noAutofit/>
          </a:bodyPr>
          <a:lstStyle/>
          <a:p>
            <a:pPr>
              <a:lnSpc>
                <a:spcPct val="107000"/>
              </a:lnSpc>
              <a:spcAft>
                <a:spcPts val="800"/>
              </a:spcAft>
            </a:pPr>
            <a:r>
              <a:rPr lang="ru-RU" sz="2800" b="1" kern="100" dirty="0">
                <a:effectLst/>
                <a:latin typeface="Times New Roman" panose="02020603050405020304" pitchFamily="18" charset="0"/>
                <a:ea typeface="Aptos" panose="020B0004020202020204" pitchFamily="34" charset="0"/>
                <a:cs typeface="Times New Roman" panose="02020603050405020304" pitchFamily="18" charset="0"/>
              </a:rPr>
              <a:t>План решения качественных задач: </a:t>
            </a:r>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1. Анализ условия задачи; </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2. Анализ физических явлений, описанных в задаче; </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3. Сформулировать известный физический закон и осмыслить в данных условиях его применение; </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t>4. Синтезировать условия данной задачи со своими логическими выводами.</a:t>
            </a:r>
            <a:br>
              <a:rPr lang="ru-RU" sz="2800" kern="100" dirty="0">
                <a:effectLst/>
                <a:latin typeface="Times New Roman" panose="02020603050405020304" pitchFamily="18" charset="0"/>
                <a:ea typeface="Aptos" panose="020B0004020202020204" pitchFamily="34"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3A1952E4-FF8D-6085-300F-CA9B214B820A}"/>
              </a:ext>
            </a:extLst>
          </p:cNvPr>
          <p:cNvSpPr>
            <a:spLocks noGrp="1"/>
          </p:cNvSpPr>
          <p:nvPr>
            <p:ph sz="half" idx="1"/>
          </p:nvPr>
        </p:nvSpPr>
        <p:spPr>
          <a:xfrm>
            <a:off x="1097278" y="4807670"/>
            <a:ext cx="4937760" cy="1061424"/>
          </a:xfrm>
        </p:spPr>
        <p:txBody>
          <a:bodyPr/>
          <a:lstStyle/>
          <a:p>
            <a:endParaRPr lang="ru-RU" dirty="0"/>
          </a:p>
        </p:txBody>
      </p:sp>
      <p:sp>
        <p:nvSpPr>
          <p:cNvPr id="4" name="Объект 3">
            <a:extLst>
              <a:ext uri="{FF2B5EF4-FFF2-40B4-BE49-F238E27FC236}">
                <a16:creationId xmlns:a16="http://schemas.microsoft.com/office/drawing/2014/main" id="{DED532A8-0395-5212-4D64-ED5AE8642F60}"/>
              </a:ext>
            </a:extLst>
          </p:cNvPr>
          <p:cNvSpPr>
            <a:spLocks noGrp="1"/>
          </p:cNvSpPr>
          <p:nvPr>
            <p:ph sz="half" idx="2"/>
          </p:nvPr>
        </p:nvSpPr>
        <p:spPr/>
        <p:txBody>
          <a:bodyPr/>
          <a:lstStyle/>
          <a:p>
            <a:endParaRPr lang="ru-RU"/>
          </a:p>
        </p:txBody>
      </p:sp>
    </p:spTree>
    <p:extLst>
      <p:ext uri="{BB962C8B-B14F-4D97-AF65-F5344CB8AC3E}">
        <p14:creationId xmlns:p14="http://schemas.microsoft.com/office/powerpoint/2010/main" val="2264360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05827665-6413-5002-83CF-069AF59B69D7}"/>
              </a:ext>
            </a:extLst>
          </p:cNvPr>
          <p:cNvSpPr>
            <a:spLocks noGrp="1" noChangeArrowheads="1"/>
          </p:cNvSpPr>
          <p:nvPr>
            <p:ph type="title"/>
          </p:nvPr>
        </p:nvSpPr>
        <p:spPr bwMode="auto">
          <a:xfrm>
            <a:off x="1342912" y="895293"/>
            <a:ext cx="8545246"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Три приема решения качественных задач</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r>
            <a:b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2400"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Эвристический</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состоит в постановке вопроса и решении ряда взаимосвязанных проблем. Поэтому любое решение задачи идет поэтапно. В процессе анализа качественная задача распадается на ряд вопросов. </a:t>
            </a:r>
            <a:b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2400"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Графический</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условие задач формулируется с помощью графика, чертежа, рисунка, схемы, фотографии. Синтез результатов анализа чертежа и соответствующего физического закона дает ответ на вопрос задачи. ﻿</a:t>
            </a:r>
            <a:b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br>
            <a:r>
              <a:rPr kumimoji="0" lang="ru-RU" altLang="ru-RU" sz="2400" b="0" i="0" u="sng"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Экспериментальный</a:t>
            </a:r>
            <a:r>
              <a:rPr kumimoji="0" lang="ru-RU" altLang="ru-RU"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состоит в получении ответа на вопрос, поставленный в результате эксперимента. В этом случае к экспериментальным навыкам присоединяются исследовательские умения. </a:t>
            </a:r>
          </a:p>
        </p:txBody>
      </p:sp>
      <p:sp>
        <p:nvSpPr>
          <p:cNvPr id="3" name="Объект 2">
            <a:extLst>
              <a:ext uri="{FF2B5EF4-FFF2-40B4-BE49-F238E27FC236}">
                <a16:creationId xmlns:a16="http://schemas.microsoft.com/office/drawing/2014/main" id="{F84E807B-0C52-EDFF-7483-B5D25692A2F5}"/>
              </a:ext>
            </a:extLst>
          </p:cNvPr>
          <p:cNvSpPr>
            <a:spLocks noGrp="1"/>
          </p:cNvSpPr>
          <p:nvPr>
            <p:ph sz="half" idx="1"/>
          </p:nvPr>
        </p:nvSpPr>
        <p:spPr>
          <a:xfrm flipV="1">
            <a:off x="1097278" y="5869093"/>
            <a:ext cx="4937760" cy="578359"/>
          </a:xfrm>
        </p:spPr>
        <p:txBody>
          <a:bodyPr/>
          <a:lstStyle/>
          <a:p>
            <a:endParaRPr lang="ru-RU" dirty="0"/>
          </a:p>
        </p:txBody>
      </p:sp>
      <p:sp>
        <p:nvSpPr>
          <p:cNvPr id="4" name="Объект 3">
            <a:extLst>
              <a:ext uri="{FF2B5EF4-FFF2-40B4-BE49-F238E27FC236}">
                <a16:creationId xmlns:a16="http://schemas.microsoft.com/office/drawing/2014/main" id="{F10B6901-8D04-00EC-F1CC-7E6D908B2504}"/>
              </a:ext>
            </a:extLst>
          </p:cNvPr>
          <p:cNvSpPr>
            <a:spLocks noGrp="1"/>
          </p:cNvSpPr>
          <p:nvPr>
            <p:ph sz="half" idx="2"/>
          </p:nvPr>
        </p:nvSpPr>
        <p:spPr>
          <a:xfrm flipV="1">
            <a:off x="6217920" y="5869095"/>
            <a:ext cx="4937760" cy="1194178"/>
          </a:xfrm>
        </p:spPr>
        <p:txBody>
          <a:bodyPr/>
          <a:lstStyle/>
          <a:p>
            <a:endParaRPr lang="ru-RU" dirty="0"/>
          </a:p>
        </p:txBody>
      </p:sp>
    </p:spTree>
    <p:extLst>
      <p:ext uri="{BB962C8B-B14F-4D97-AF65-F5344CB8AC3E}">
        <p14:creationId xmlns:p14="http://schemas.microsoft.com/office/powerpoint/2010/main" val="992484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903B9C-3E8E-13E8-686A-5AE83D16E744}"/>
              </a:ext>
            </a:extLst>
          </p:cNvPr>
          <p:cNvSpPr>
            <a:spLocks noGrp="1"/>
          </p:cNvSpPr>
          <p:nvPr>
            <p:ph type="title"/>
          </p:nvPr>
        </p:nvSpPr>
        <p:spPr>
          <a:xfrm>
            <a:off x="1005838" y="1978243"/>
            <a:ext cx="10058400" cy="1450757"/>
          </a:xfrm>
        </p:spPr>
        <p:txBody>
          <a:bodyPr>
            <a:noAutofit/>
          </a:bodyPr>
          <a:lstStyle/>
          <a:p>
            <a:pPr>
              <a:lnSpc>
                <a:spcPct val="107000"/>
              </a:lnSpc>
              <a:spcAft>
                <a:spcPts val="800"/>
              </a:spcAft>
            </a:pPr>
            <a:r>
              <a:rPr lang="ru-RU" sz="2400" b="1" kern="100" dirty="0">
                <a:effectLst/>
                <a:latin typeface="Times New Roman" panose="02020603050405020304" pitchFamily="18" charset="0"/>
                <a:ea typeface="Aptos" panose="020B0004020202020204" pitchFamily="34" charset="0"/>
                <a:cs typeface="Times New Roman" panose="02020603050405020304" pitchFamily="18" charset="0"/>
              </a:rPr>
              <a:t>Основная цель качественных задач – научить:</a:t>
            </a:r>
            <a:br>
              <a:rPr lang="ru-RU" sz="2400" b="1"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t> • различать физические явления и процессы в природе и технике;</a:t>
            </a:r>
            <a:br>
              <a:rPr lang="ru-RU" sz="2400" kern="100" dirty="0">
                <a:effectLst/>
                <a:latin typeface="Times New Roman" panose="02020603050405020304" pitchFamily="18" charset="0"/>
                <a:ea typeface="Aptos" panose="020B0004020202020204" pitchFamily="34" charset="0"/>
                <a:cs typeface="Times New Roman" panose="02020603050405020304" pitchFamily="18" charset="0"/>
              </a:rPr>
            </a:br>
            <a:r>
              <a:rPr lang="ru-RU" sz="2400" dirty="0">
                <a:effectLst/>
                <a:latin typeface="Times New Roman" panose="02020603050405020304" pitchFamily="18" charset="0"/>
                <a:ea typeface="Aptos" panose="020B0004020202020204" pitchFamily="34" charset="0"/>
                <a:cs typeface="Times New Roman" panose="02020603050405020304" pitchFamily="18" charset="0"/>
              </a:rPr>
              <a:t> • объяснять физические явления и процессы на основе имеющихся теоретических знаний</a:t>
            </a:r>
            <a:r>
              <a:rPr lang="en-US" sz="2400" dirty="0">
                <a:latin typeface="Times New Roman" panose="02020603050405020304" pitchFamily="18" charset="0"/>
                <a:ea typeface="Aptos" panose="020B0004020202020204" pitchFamily="34" charset="0"/>
                <a:cs typeface="Times New Roman" panose="02020603050405020304" pitchFamily="18" charset="0"/>
              </a:rPr>
              <a:t>;</a:t>
            </a:r>
            <a:r>
              <a:rPr lang="ru-RU" sz="2400" dirty="0">
                <a:effectLst/>
                <a:latin typeface="Times New Roman" panose="02020603050405020304" pitchFamily="18" charset="0"/>
                <a:ea typeface="Aptos" panose="020B0004020202020204" pitchFamily="34"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95E19617-DA70-D434-F83E-DC5CFC50108D}"/>
              </a:ext>
            </a:extLst>
          </p:cNvPr>
          <p:cNvSpPr>
            <a:spLocks noGrp="1"/>
          </p:cNvSpPr>
          <p:nvPr>
            <p:ph sz="half" idx="1"/>
          </p:nvPr>
        </p:nvSpPr>
        <p:spPr>
          <a:xfrm>
            <a:off x="1097278" y="5617028"/>
            <a:ext cx="4937760" cy="252065"/>
          </a:xfrm>
        </p:spPr>
        <p:txBody>
          <a:bodyPr>
            <a:normAutofit fontScale="25000" lnSpcReduction="20000"/>
          </a:bodyPr>
          <a:lstStyle/>
          <a:p>
            <a:endParaRPr lang="ru-RU" dirty="0"/>
          </a:p>
        </p:txBody>
      </p:sp>
      <p:sp>
        <p:nvSpPr>
          <p:cNvPr id="4" name="Объект 3">
            <a:extLst>
              <a:ext uri="{FF2B5EF4-FFF2-40B4-BE49-F238E27FC236}">
                <a16:creationId xmlns:a16="http://schemas.microsoft.com/office/drawing/2014/main" id="{66EC2D67-F8B8-CCB0-1717-CD5E1E34BD5A}"/>
              </a:ext>
            </a:extLst>
          </p:cNvPr>
          <p:cNvSpPr>
            <a:spLocks noGrp="1"/>
          </p:cNvSpPr>
          <p:nvPr>
            <p:ph sz="half" idx="2"/>
          </p:nvPr>
        </p:nvSpPr>
        <p:spPr>
          <a:xfrm>
            <a:off x="6217920" y="5719665"/>
            <a:ext cx="4937760" cy="149430"/>
          </a:xfrm>
        </p:spPr>
        <p:txBody>
          <a:bodyPr>
            <a:normAutofit fontScale="25000" lnSpcReduction="20000"/>
          </a:bodyPr>
          <a:lstStyle/>
          <a:p>
            <a:endParaRPr lang="ru-RU" dirty="0"/>
          </a:p>
        </p:txBody>
      </p:sp>
    </p:spTree>
    <p:extLst>
      <p:ext uri="{BB962C8B-B14F-4D97-AF65-F5344CB8AC3E}">
        <p14:creationId xmlns:p14="http://schemas.microsoft.com/office/powerpoint/2010/main" val="207224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73CD9D2E-F1D3-DCD9-A27F-8C5E3726004F}"/>
              </a:ext>
            </a:extLst>
          </p:cNvPr>
          <p:cNvSpPr>
            <a:spLocks noGrp="1" noChangeArrowheads="1"/>
          </p:cNvSpPr>
          <p:nvPr>
            <p:ph type="title"/>
          </p:nvPr>
        </p:nvSpPr>
        <p:spPr bwMode="auto">
          <a:xfrm>
            <a:off x="1293577" y="863129"/>
            <a:ext cx="76193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2400" b="1" i="0" u="none" strike="noStrike" cap="none" normalizeH="0" baseline="0" dirty="0">
                <a:ln>
                  <a:noFill/>
                </a:ln>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Изменения в КИМ 2025 года по сравнению с 2024 годом</a:t>
            </a:r>
            <a:endParaRPr kumimoji="0" lang="ru-RU" altLang="ru-RU" sz="2400" b="1" i="0" u="none" strike="noStrike" cap="none" normalizeH="0" baseline="0" dirty="0">
              <a:ln>
                <a:noFill/>
              </a:ln>
              <a:solidFill>
                <a:schemeClr val="tx1"/>
              </a:solidFill>
              <a:effectLst/>
              <a:latin typeface="Arial" panose="020B0604020202020204" pitchFamily="34" charset="0"/>
            </a:endParaRPr>
          </a:p>
        </p:txBody>
      </p:sp>
      <p:graphicFrame>
        <p:nvGraphicFramePr>
          <p:cNvPr id="7" name="Объект 6">
            <a:extLst>
              <a:ext uri="{FF2B5EF4-FFF2-40B4-BE49-F238E27FC236}">
                <a16:creationId xmlns:a16="http://schemas.microsoft.com/office/drawing/2014/main" id="{84E389C7-FEC9-4F2D-EF1D-8AEE3B1D42DA}"/>
              </a:ext>
            </a:extLst>
          </p:cNvPr>
          <p:cNvGraphicFramePr>
            <a:graphicFrameLocks noGrp="1"/>
          </p:cNvGraphicFramePr>
          <p:nvPr>
            <p:ph sz="half" idx="1"/>
            <p:extLst>
              <p:ext uri="{D42A27DB-BD31-4B8C-83A1-F6EECF244321}">
                <p14:modId xmlns:p14="http://schemas.microsoft.com/office/powerpoint/2010/main" val="538223867"/>
              </p:ext>
            </p:extLst>
          </p:nvPr>
        </p:nvGraphicFramePr>
        <p:xfrm>
          <a:off x="1309128" y="1856793"/>
          <a:ext cx="8991868" cy="4138078"/>
        </p:xfrm>
        <a:graphic>
          <a:graphicData uri="http://schemas.openxmlformats.org/drawingml/2006/table">
            <a:tbl>
              <a:tblPr firstRow="1" firstCol="1" bandRow="1"/>
              <a:tblGrid>
                <a:gridCol w="4491929">
                  <a:extLst>
                    <a:ext uri="{9D8B030D-6E8A-4147-A177-3AD203B41FA5}">
                      <a16:colId xmlns:a16="http://schemas.microsoft.com/office/drawing/2014/main" val="2841591657"/>
                    </a:ext>
                  </a:extLst>
                </a:gridCol>
                <a:gridCol w="4499939">
                  <a:extLst>
                    <a:ext uri="{9D8B030D-6E8A-4147-A177-3AD203B41FA5}">
                      <a16:colId xmlns:a16="http://schemas.microsoft.com/office/drawing/2014/main" val="4096982531"/>
                    </a:ext>
                  </a:extLst>
                </a:gridCol>
              </a:tblGrid>
              <a:tr h="308979">
                <a:tc>
                  <a:txBody>
                    <a:bodyPr/>
                    <a:lstStyle/>
                    <a:p>
                      <a:pPr>
                        <a:lnSpc>
                          <a:spcPct val="107000"/>
                        </a:lnSpc>
                        <a:spcAft>
                          <a:spcPts val="800"/>
                        </a:spcAft>
                      </a:pPr>
                      <a:r>
                        <a:rPr lang="ru-RU" sz="2000" b="1" u="none" kern="100" dirty="0">
                          <a:effectLst/>
                          <a:latin typeface="Times New Roman" panose="02020603050405020304" pitchFamily="18" charset="0"/>
                          <a:ea typeface="Aptos" panose="020B0004020202020204" pitchFamily="34" charset="0"/>
                          <a:cs typeface="Times New Roman" panose="02020603050405020304" pitchFamily="18" charset="0"/>
                        </a:rPr>
                        <a:t>КИМ 2024 года</a:t>
                      </a:r>
                    </a:p>
                  </a:txBody>
                  <a:tcPr marL="49848" marR="49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ru-RU" sz="2000" b="1" kern="100" dirty="0">
                          <a:effectLst/>
                          <a:latin typeface="Times New Roman" panose="02020603050405020304" pitchFamily="18" charset="0"/>
                          <a:ea typeface="Aptos" panose="020B0004020202020204" pitchFamily="34" charset="0"/>
                          <a:cs typeface="Times New Roman" panose="02020603050405020304" pitchFamily="18" charset="0"/>
                        </a:rPr>
                        <a:t>КИМ 2025 года</a:t>
                      </a:r>
                    </a:p>
                  </a:txBody>
                  <a:tcPr marL="49848" marR="49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06282691"/>
                  </a:ext>
                </a:extLst>
              </a:tr>
              <a:tr h="3829099">
                <a:tc>
                  <a:txBody>
                    <a:bodyPr/>
                    <a:lstStyle/>
                    <a:p>
                      <a:pPr>
                        <a:lnSpc>
                          <a:spcPct val="107000"/>
                        </a:lnSpc>
                        <a:spcAft>
                          <a:spcPts val="800"/>
                        </a:spcAft>
                      </a:pP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Задание №20 -задание с развернутым ответом по тексту</a:t>
                      </a:r>
                    </a:p>
                    <a:p>
                      <a:pPr>
                        <a:lnSpc>
                          <a:spcPct val="107000"/>
                        </a:lnSpc>
                        <a:spcAft>
                          <a:spcPts val="800"/>
                        </a:spcAft>
                      </a:pP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Задание №21-задание построено на контексте учебных ситуаций (прогнозирование результатов опытов или интерпретации их результатов)</a:t>
                      </a:r>
                    </a:p>
                    <a:p>
                      <a:pPr>
                        <a:lnSpc>
                          <a:spcPct val="107000"/>
                        </a:lnSpc>
                        <a:spcAft>
                          <a:spcPts val="800"/>
                        </a:spcAft>
                      </a:pP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Задание №22 задание с практико-ориентированным контекстом</a:t>
                      </a:r>
                    </a:p>
                  </a:txBody>
                  <a:tcPr marL="49848" marR="49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Задание №18 -проверяет умения применять информацию из текста в новой ситуации. Уменьшен объём текста физического содержания.</a:t>
                      </a:r>
                    </a:p>
                    <a:p>
                      <a:pPr>
                        <a:lnSpc>
                          <a:spcPct val="107000"/>
                        </a:lnSpc>
                        <a:spcAft>
                          <a:spcPts val="800"/>
                        </a:spcAft>
                      </a:pPr>
                      <a:r>
                        <a:rPr lang="ru-RU" sz="2000" kern="100" dirty="0">
                          <a:effectLst/>
                          <a:latin typeface="Times New Roman" panose="02020603050405020304" pitchFamily="18" charset="0"/>
                          <a:ea typeface="Aptos" panose="020B0004020202020204" pitchFamily="34" charset="0"/>
                          <a:cs typeface="Times New Roman" panose="02020603050405020304" pitchFamily="18" charset="0"/>
                        </a:rPr>
                        <a:t>Задание №19 -задание с практико-ориентированным контекстом.</a:t>
                      </a:r>
                    </a:p>
                    <a:p>
                      <a:pPr>
                        <a:lnSpc>
                          <a:spcPct val="107000"/>
                        </a:lnSpc>
                        <a:spcAft>
                          <a:spcPts val="800"/>
                        </a:spcAft>
                      </a:pPr>
                      <a:r>
                        <a:rPr lang="ru-RU" sz="200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Одну из качественных задач (бывшее №21) перевели из второй части в первую, уменьшив его стоимость с 2 до 1 балла. Теперь нужно выбрать 1 из 4 вариантов.</a:t>
                      </a:r>
                      <a:endParaRPr lang="ru-RU" sz="20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49848" marR="498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8105160"/>
                  </a:ext>
                </a:extLst>
              </a:tr>
            </a:tbl>
          </a:graphicData>
        </a:graphic>
      </p:graphicFrame>
      <p:sp>
        <p:nvSpPr>
          <p:cNvPr id="4" name="Объект 3">
            <a:extLst>
              <a:ext uri="{FF2B5EF4-FFF2-40B4-BE49-F238E27FC236}">
                <a16:creationId xmlns:a16="http://schemas.microsoft.com/office/drawing/2014/main" id="{FE439CDF-08E4-BBEF-3C30-0DD65001A05A}"/>
              </a:ext>
            </a:extLst>
          </p:cNvPr>
          <p:cNvSpPr>
            <a:spLocks noGrp="1"/>
          </p:cNvSpPr>
          <p:nvPr>
            <p:ph sz="half" idx="2"/>
          </p:nvPr>
        </p:nvSpPr>
        <p:spPr>
          <a:xfrm>
            <a:off x="10133044" y="5001207"/>
            <a:ext cx="1022635" cy="867887"/>
          </a:xfrm>
        </p:spPr>
        <p:txBody>
          <a:bodyPr/>
          <a:lstStyle/>
          <a:p>
            <a:endParaRPr lang="ru-RU" dirty="0"/>
          </a:p>
        </p:txBody>
      </p:sp>
    </p:spTree>
    <p:extLst>
      <p:ext uri="{BB962C8B-B14F-4D97-AF65-F5344CB8AC3E}">
        <p14:creationId xmlns:p14="http://schemas.microsoft.com/office/powerpoint/2010/main" val="78035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622C92-6B8F-0859-8518-29E94F282477}"/>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A175E5ED-F0DE-9664-7205-C86D9882BE7F}"/>
              </a:ext>
            </a:extLst>
          </p:cNvPr>
          <p:cNvSpPr>
            <a:spLocks noGrp="1"/>
          </p:cNvSpPr>
          <p:nvPr>
            <p:ph sz="half" idx="1"/>
          </p:nvPr>
        </p:nvSpPr>
        <p:spPr/>
        <p:txBody>
          <a:bodyPr/>
          <a:lstStyle/>
          <a:p>
            <a:endParaRPr lang="ru-RU"/>
          </a:p>
        </p:txBody>
      </p:sp>
      <p:sp>
        <p:nvSpPr>
          <p:cNvPr id="4" name="Объект 3">
            <a:extLst>
              <a:ext uri="{FF2B5EF4-FFF2-40B4-BE49-F238E27FC236}">
                <a16:creationId xmlns:a16="http://schemas.microsoft.com/office/drawing/2014/main" id="{8E910211-5F1C-562E-DF38-C7260CFE6D8D}"/>
              </a:ext>
            </a:extLst>
          </p:cNvPr>
          <p:cNvSpPr>
            <a:spLocks noGrp="1"/>
          </p:cNvSpPr>
          <p:nvPr>
            <p:ph sz="half" idx="2"/>
          </p:nvPr>
        </p:nvSpPr>
        <p:spPr/>
        <p:txBody>
          <a:bodyPr/>
          <a:lstStyle/>
          <a:p>
            <a:endParaRPr lang="ru-RU"/>
          </a:p>
        </p:txBody>
      </p:sp>
      <p:pic>
        <p:nvPicPr>
          <p:cNvPr id="5" name="Рисунок 4">
            <a:extLst>
              <a:ext uri="{FF2B5EF4-FFF2-40B4-BE49-F238E27FC236}">
                <a16:creationId xmlns:a16="http://schemas.microsoft.com/office/drawing/2014/main" id="{101D5BAB-E4D8-989B-3492-87DF69B8C52A}"/>
              </a:ext>
            </a:extLst>
          </p:cNvPr>
          <p:cNvPicPr>
            <a:picLocks noChangeAspect="1"/>
          </p:cNvPicPr>
          <p:nvPr/>
        </p:nvPicPr>
        <p:blipFill>
          <a:blip r:embed="rId2"/>
          <a:stretch>
            <a:fillRect/>
          </a:stretch>
        </p:blipFill>
        <p:spPr>
          <a:xfrm>
            <a:off x="387579" y="949855"/>
            <a:ext cx="11432084" cy="4170786"/>
          </a:xfrm>
          <a:prstGeom prst="rect">
            <a:avLst/>
          </a:prstGeom>
        </p:spPr>
      </p:pic>
    </p:spTree>
    <p:extLst>
      <p:ext uri="{BB962C8B-B14F-4D97-AF65-F5344CB8AC3E}">
        <p14:creationId xmlns:p14="http://schemas.microsoft.com/office/powerpoint/2010/main" val="266078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DD9EB9-2AD4-F043-765C-C8287BD4262F}"/>
              </a:ext>
            </a:extLst>
          </p:cNvPr>
          <p:cNvSpPr>
            <a:spLocks noGrp="1"/>
          </p:cNvSpPr>
          <p:nvPr>
            <p:ph type="title"/>
          </p:nvPr>
        </p:nvSpPr>
        <p:spPr/>
        <p:txBody>
          <a:bodyPr/>
          <a:lstStyle/>
          <a:p>
            <a:endParaRPr lang="ru-RU" dirty="0"/>
          </a:p>
        </p:txBody>
      </p:sp>
      <p:sp>
        <p:nvSpPr>
          <p:cNvPr id="3" name="Объект 2">
            <a:extLst>
              <a:ext uri="{FF2B5EF4-FFF2-40B4-BE49-F238E27FC236}">
                <a16:creationId xmlns:a16="http://schemas.microsoft.com/office/drawing/2014/main" id="{DBDA06FE-07AC-24EA-D630-4E5BF59F9855}"/>
              </a:ext>
            </a:extLst>
          </p:cNvPr>
          <p:cNvSpPr>
            <a:spLocks noGrp="1"/>
          </p:cNvSpPr>
          <p:nvPr>
            <p:ph sz="half" idx="1"/>
          </p:nvPr>
        </p:nvSpPr>
        <p:spPr/>
        <p:txBody>
          <a:bodyPr/>
          <a:lstStyle/>
          <a:p>
            <a:endParaRPr lang="ru-RU"/>
          </a:p>
        </p:txBody>
      </p:sp>
      <p:sp>
        <p:nvSpPr>
          <p:cNvPr id="4" name="Объект 3">
            <a:extLst>
              <a:ext uri="{FF2B5EF4-FFF2-40B4-BE49-F238E27FC236}">
                <a16:creationId xmlns:a16="http://schemas.microsoft.com/office/drawing/2014/main" id="{484DD31C-ACE1-80C4-AA2C-A765454D4891}"/>
              </a:ext>
            </a:extLst>
          </p:cNvPr>
          <p:cNvSpPr>
            <a:spLocks noGrp="1"/>
          </p:cNvSpPr>
          <p:nvPr>
            <p:ph sz="half" idx="2"/>
          </p:nvPr>
        </p:nvSpPr>
        <p:spPr/>
        <p:txBody>
          <a:bodyPr/>
          <a:lstStyle/>
          <a:p>
            <a:endParaRPr lang="ru-RU"/>
          </a:p>
        </p:txBody>
      </p:sp>
      <p:pic>
        <p:nvPicPr>
          <p:cNvPr id="5" name="Рисунок 4">
            <a:extLst>
              <a:ext uri="{FF2B5EF4-FFF2-40B4-BE49-F238E27FC236}">
                <a16:creationId xmlns:a16="http://schemas.microsoft.com/office/drawing/2014/main" id="{24DCBE8A-ADE2-E86D-D159-30DE71F18DA8}"/>
              </a:ext>
            </a:extLst>
          </p:cNvPr>
          <p:cNvPicPr>
            <a:picLocks noChangeAspect="1"/>
          </p:cNvPicPr>
          <p:nvPr/>
        </p:nvPicPr>
        <p:blipFill>
          <a:blip r:embed="rId2"/>
          <a:stretch>
            <a:fillRect/>
          </a:stretch>
        </p:blipFill>
        <p:spPr>
          <a:xfrm>
            <a:off x="501675" y="841823"/>
            <a:ext cx="11066725" cy="4278818"/>
          </a:xfrm>
          <a:prstGeom prst="rect">
            <a:avLst/>
          </a:prstGeom>
        </p:spPr>
      </p:pic>
    </p:spTree>
    <p:extLst>
      <p:ext uri="{BB962C8B-B14F-4D97-AF65-F5344CB8AC3E}">
        <p14:creationId xmlns:p14="http://schemas.microsoft.com/office/powerpoint/2010/main" val="3521236944"/>
      </p:ext>
    </p:extLst>
  </p:cSld>
  <p:clrMapOvr>
    <a:masterClrMapping/>
  </p:clrMapOvr>
</p:sld>
</file>

<file path=ppt/theme/theme1.xml><?xml version="1.0" encoding="utf-8"?>
<a:theme xmlns:a="http://schemas.openxmlformats.org/drawingml/2006/main" name="Ретро">
  <a:themeElements>
    <a:clrScheme name="Ретро">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76</TotalTime>
  <Words>414</Words>
  <Application>Microsoft Office PowerPoint</Application>
  <PresentationFormat>Широкоэкранный</PresentationFormat>
  <Paragraphs>33</Paragraphs>
  <Slides>20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20</vt:i4>
      </vt:variant>
    </vt:vector>
  </HeadingPairs>
  <TitlesOfParts>
    <vt:vector size="26" baseType="lpstr">
      <vt:lpstr>Aptos</vt:lpstr>
      <vt:lpstr>Arial</vt:lpstr>
      <vt:lpstr>Calibri</vt:lpstr>
      <vt:lpstr>Calibri Light</vt:lpstr>
      <vt:lpstr>Times New Roman</vt:lpstr>
      <vt:lpstr>Ретро</vt:lpstr>
      <vt:lpstr>Мастер-класс по работе с текстами физического содержания (линия 18) и решению качественных задач (линия 19) ОГЭ</vt:lpstr>
      <vt:lpstr>Муниципальное бюджетное общеобразовательное учреждение  «Средняя общеобразовательная школа Nº27 имени Героя Советского Союза  В.Ф. Маргелова» муниципального образования городской округ Симферополь Республики Крым</vt:lpstr>
      <vt:lpstr>В качественной задаче ставится такой вопрос, ответ на который ученик должен составить сам, используя данные условия задачи и свои знания по физике. Метод решения таких задач можно назвать аналитико-синтетическим методом. Решение этих задач осуществляется на основе применения физических законов, соотношений между физическими величинами, известных фактов. </vt:lpstr>
      <vt:lpstr>План решения качественных задач:  1. Анализ условия задачи;  2. Анализ физических явлений, описанных в задаче;  3. Сформулировать известный физический закон и осмыслить в данных условиях его применение;  4. Синтезировать условия данной задачи со своими логическими выводами. </vt:lpstr>
      <vt:lpstr>Три приема решения качественных задач  Эвристический состоит в постановке вопроса и решении ряда взаимосвязанных проблем. Поэтому любое решение задачи идет поэтапно. В процессе анализа качественная задача распадается на ряд вопросов.  Графический условие задач формулируется с помощью графика, чертежа, рисунка, схемы, фотографии. Синтез результатов анализа чертежа и соответствующего физического закона дает ответ на вопрос задачи. ﻿ Экспериментальный состоит в получении ответа на вопрос, поставленный в результате эксперимента. В этом случае к экспериментальным навыкам присоединяются исследовательские умения. </vt:lpstr>
      <vt:lpstr>Основная цель качественных задач – научить:  • различать физические явления и процессы в природе и технике;  • объяснять физические явления и процессы на основе имеющихся теоретических знаний; </vt:lpstr>
      <vt:lpstr>Изменения в КИМ 2025 года по сравнению с 2024 годом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Линия 19 – задания с развернутым ответом, качественная задача повышенного уровня сложности, максимальный балл – 2. </vt:lpstr>
      <vt:lpstr>Презентация PowerPoint</vt:lpstr>
      <vt:lpstr>Дайте развернутый ответ.  На вертикально расположенной доске закреплена электрическая схема (см. рисунок), состоящая из источника тока, лампы, упругой стальной пластины АВ. К одному концу пластины подвесили гирю, из-за чего пластина изогнулась и разомкнула цепь. Что будет наблюдаться в электрической цепи, когда доска начнёт свободно падать? Ответ поясните. </vt:lpstr>
      <vt:lpstr>Дайте развернутый ответ.  Две лампы, рассчитанные на одинаковое напряжение, но потребляющие различную мощность, включены в электрическую сеть последовательно. Какая лампа будет гореть ярче? Ответ поясните.</vt:lpstr>
      <vt:lpstr>Качественные задачи, представленные в ОГЭ, целесообразно решать по следующему алгоритму: 1. Проанализировать содержание задачи: Выделить один или несколько объектов Записать явления, о которых идет речь в задаче Записать законы и закономерности, на которые можно опираться при решении этой задачи Выписать физические величины 2. Опираясь на анализ задачи, сформулировать запись решения: Ответ Обоснование </vt:lpstr>
      <vt:lpstr>Рекомендации учителям:  1. При изучении теории использовать формулировки, которые могут быть использованы при решении качественных задач.  2. Регулярно писать самостоятельные работы/зачеты/физические диктанты по теории 3. Разбирать качественные задачи в процессе изучения нового материла.  4. Выдавать учащимся подборки качественных задач для самостоятельного изучения дома или на этапе закрепления материала. Обращать внимание школьников, что просто записать правильный ответ недостаточно.  5. Регулярно проверять написание развернутых ответов с последующим анализом/разбором самых частотных ошибок.  Рекомендации учащимся:  1. Вдумчиво и осознанно читать задание.  2. Объяснять на основе физических законов, явлений описанный сюжет, ситуацию. 3. Объяснение должно быть развернутым, обоснованным и не содержать логических или физических противоречий.  </vt:lpstr>
      <vt:lpstr>Спасибо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Мастер-класс по работе с текстами физического содержания (линия 18) и решению качественных задач (линия 19) ОГЭ</dc:title>
  <dc:creator>Maibenben</dc:creator>
  <cp:lastModifiedBy>User1</cp:lastModifiedBy>
  <cp:revision>3</cp:revision>
  <dcterms:created xsi:type="dcterms:W3CDTF">2025-02-10T15:44:02Z</dcterms:created>
  <dcterms:modified xsi:type="dcterms:W3CDTF">2025-02-23T16:30:51Z</dcterms:modified>
</cp:coreProperties>
</file>