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0" r:id="rId11"/>
    <p:sldId id="265" r:id="rId12"/>
    <p:sldId id="266" r:id="rId13"/>
    <p:sldId id="284" r:id="rId14"/>
    <p:sldId id="282" r:id="rId15"/>
    <p:sldId id="286" r:id="rId16"/>
    <p:sldId id="285" r:id="rId17"/>
    <p:sldId id="283" r:id="rId18"/>
    <p:sldId id="273" r:id="rId19"/>
    <p:sldId id="27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 snapToGrid="0">
      <p:cViewPr varScale="1">
        <p:scale>
          <a:sx n="50" d="100"/>
          <a:sy n="50" d="100"/>
        </p:scale>
        <p:origin x="4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7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4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96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9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8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24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6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5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9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8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9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6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BBE5FD-1A30-4E30-87B3-9E47E540A8CF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2895-ACD5-4599-A943-09E2529A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29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77738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Мастер-класс по решению задач из открытой части ЕГЭ по физике: Стратегии, методы и практические советы</a:t>
            </a:r>
            <a:r>
              <a:rPr lang="ru-RU" sz="5400" b="1" i="1" dirty="0" smtClean="0">
                <a:cs typeface="Aharoni" panose="02010803020104030203" pitchFamily="2" charset="-79"/>
              </a:rPr>
              <a:t>                        </a:t>
            </a:r>
            <a:endParaRPr lang="ru-RU" sz="5400" b="1" i="1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77380"/>
            <a:ext cx="12192000" cy="208062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endParaRPr lang="ru-RU" sz="3600" b="1" i="1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ru-RU" sz="3600" b="1" i="1" dirty="0">
                <a:solidFill>
                  <a:schemeClr val="bg1"/>
                </a:solidFill>
                <a:cs typeface="Aharoni" panose="02010803020104030203" pitchFamily="2" charset="-79"/>
              </a:rPr>
              <a:t>                                        Учитель </a:t>
            </a:r>
            <a:r>
              <a:rPr lang="ru-RU" sz="3600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физики : </a:t>
            </a:r>
            <a:r>
              <a:rPr lang="ru-RU" sz="4100" b="1" i="1" dirty="0" err="1">
                <a:solidFill>
                  <a:schemeClr val="bg1"/>
                </a:solidFill>
                <a:cs typeface="Aharoni" panose="02010803020104030203" pitchFamily="2" charset="-79"/>
              </a:rPr>
              <a:t>И</a:t>
            </a:r>
            <a:r>
              <a:rPr lang="ru-RU" sz="3600" b="1" i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зетуллаева</a:t>
            </a:r>
            <a:r>
              <a:rPr lang="ru-RU" sz="3600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 </a:t>
            </a:r>
            <a:r>
              <a:rPr lang="ru-RU" sz="4100" b="1" i="1" dirty="0" err="1">
                <a:solidFill>
                  <a:schemeClr val="bg1"/>
                </a:solidFill>
                <a:cs typeface="Aharoni" panose="02010803020104030203" pitchFamily="2" charset="-79"/>
              </a:rPr>
              <a:t>Р</a:t>
            </a:r>
            <a:r>
              <a:rPr lang="ru-RU" sz="3600" b="1" i="1" dirty="0" err="1">
                <a:solidFill>
                  <a:schemeClr val="bg1"/>
                </a:solidFill>
                <a:cs typeface="Aharoni" panose="02010803020104030203" pitchFamily="2" charset="-79"/>
              </a:rPr>
              <a:t>узиле</a:t>
            </a:r>
            <a:r>
              <a:rPr lang="ru-RU" sz="3600" b="1" i="1" dirty="0">
                <a:solidFill>
                  <a:schemeClr val="bg1"/>
                </a:solidFill>
                <a:cs typeface="Aharoni" panose="02010803020104030203" pitchFamily="2" charset="-79"/>
              </a:rPr>
              <a:t>                                                                _______________________________________________</a:t>
            </a:r>
            <a:r>
              <a:rPr lang="ru-RU" sz="4100" b="1" i="1" dirty="0" err="1">
                <a:solidFill>
                  <a:schemeClr val="bg1"/>
                </a:solidFill>
                <a:cs typeface="Aharoni" panose="02010803020104030203" pitchFamily="2" charset="-79"/>
              </a:rPr>
              <a:t>Б</a:t>
            </a:r>
            <a:r>
              <a:rPr lang="ru-RU" sz="3600" b="1" i="1" dirty="0" err="1">
                <a:solidFill>
                  <a:schemeClr val="bg1"/>
                </a:solidFill>
                <a:cs typeface="Aharoni" panose="02010803020104030203" pitchFamily="2" charset="-79"/>
              </a:rPr>
              <a:t>ахтияровна</a:t>
            </a:r>
            <a:r>
              <a:rPr lang="ru-RU" sz="3600" b="1" i="1" dirty="0">
                <a:solidFill>
                  <a:schemeClr val="bg1"/>
                </a:solidFill>
                <a:cs typeface="Aharoni" panose="02010803020104030203" pitchFamily="2" charset="-79"/>
              </a:rPr>
              <a:t>                           </a:t>
            </a:r>
            <a:endParaRPr lang="ru-RU" sz="3600" dirty="0">
              <a:cs typeface="Aharoni" panose="02010803020104030203" pitchFamily="2" charset="-79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82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9671" r="10638" b="6371"/>
          <a:stretch/>
        </p:blipFill>
        <p:spPr>
          <a:xfrm>
            <a:off x="944380" y="0"/>
            <a:ext cx="10223291" cy="6858000"/>
          </a:xfrm>
        </p:spPr>
      </p:pic>
    </p:spTree>
    <p:extLst>
      <p:ext uri="{BB962C8B-B14F-4D97-AF65-F5344CB8AC3E}">
        <p14:creationId xmlns:p14="http://schemas.microsoft.com/office/powerpoint/2010/main" val="24775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sz="4400" b="1" i="1" dirty="0">
                <a:solidFill>
                  <a:schemeClr val="bg1"/>
                </a:solidFill>
              </a:rPr>
              <a:t>Знакомство с вариантом КИМ</a:t>
            </a:r>
            <a:br>
              <a:rPr lang="ru-RU" sz="4400" b="1" i="1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6701" r="11344" b="13440"/>
          <a:stretch/>
        </p:blipFill>
        <p:spPr>
          <a:xfrm>
            <a:off x="2115403" y="1364775"/>
            <a:ext cx="9335070" cy="5410779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21818" r="10035" b="6013"/>
          <a:stretch/>
        </p:blipFill>
        <p:spPr>
          <a:xfrm>
            <a:off x="646111" y="0"/>
            <a:ext cx="10649174" cy="6858000"/>
          </a:xfrm>
        </p:spPr>
      </p:pic>
    </p:spTree>
    <p:extLst>
      <p:ext uri="{BB962C8B-B14F-4D97-AF65-F5344CB8AC3E}">
        <p14:creationId xmlns:p14="http://schemas.microsoft.com/office/powerpoint/2010/main" val="1239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1289154"/>
            <a:ext cx="11557417" cy="42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269823"/>
            <a:ext cx="11737299" cy="6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1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587" y="452718"/>
            <a:ext cx="13320075" cy="22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4655" y="3004428"/>
            <a:ext cx="12831579" cy="3381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4655" y="452719"/>
            <a:ext cx="12716656" cy="22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32" y="452718"/>
            <a:ext cx="12192001" cy="2338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932" y="3207895"/>
            <a:ext cx="12296932" cy="23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2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4271"/>
            <a:ext cx="12192000" cy="255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568" y="3267856"/>
            <a:ext cx="13491147" cy="27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2718"/>
            <a:ext cx="12192000" cy="269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4793" y="3507698"/>
            <a:ext cx="12636708" cy="28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3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220"/>
          </a:xfrm>
        </p:spPr>
        <p:txBody>
          <a:bodyPr/>
          <a:lstStyle/>
          <a:p>
            <a:r>
              <a:rPr lang="ru-RU" sz="3600" b="1" i="1" dirty="0">
                <a:solidFill>
                  <a:schemeClr val="bg1"/>
                </a:solidFill>
                <a:cs typeface="Aharoni" panose="02010803020104030203" pitchFamily="2" charset="-79"/>
              </a:rPr>
              <a:t>Система работы </a:t>
            </a:r>
            <a:r>
              <a:rPr lang="ru-RU" sz="3600" b="1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учителя </a:t>
            </a:r>
            <a:r>
              <a:rPr lang="ru-RU" sz="3600" b="1" i="1" dirty="0">
                <a:solidFill>
                  <a:schemeClr val="bg1"/>
                </a:solidFill>
                <a:cs typeface="Aharoni" panose="02010803020104030203" pitchFamily="2" charset="-79"/>
              </a:rPr>
              <a:t>физики                        по подготовке к ЕГЭ и ОГЭ </a:t>
            </a:r>
            <a:r>
              <a:rPr lang="ru-RU" sz="3200" b="1" i="1" dirty="0">
                <a:solidFill>
                  <a:schemeClr val="bg1"/>
                </a:solidFill>
                <a:cs typeface="Aharoni" panose="02010803020104030203" pitchFamily="2" charset="-79"/>
              </a:rPr>
              <a:t/>
            </a:r>
            <a:br>
              <a:rPr lang="ru-RU" sz="3200" b="1" i="1" dirty="0">
                <a:solidFill>
                  <a:schemeClr val="bg1"/>
                </a:solidFill>
                <a:cs typeface="Aharoni" panose="02010803020104030203" pitchFamily="2" charset="-79"/>
              </a:rPr>
            </a:br>
            <a:endParaRPr lang="ru-RU" sz="3200" b="1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chemeClr val="bg1"/>
                </a:solidFill>
                <a:cs typeface="Aharoni" panose="02010803020104030203" pitchFamily="2" charset="-79"/>
              </a:rPr>
              <a:t>Этапы работы с группой учащихся </a:t>
            </a:r>
            <a:endParaRPr lang="ru-RU" sz="3200" b="1" i="1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Знакомство с сайтом «ФИПИ».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                    -кодификатор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                    -демоверсии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                     -открытый банк заданий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Знакомство со  Сборником заданий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Повторение теории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schemeClr val="bg1"/>
                </a:solidFill>
              </a:rPr>
              <a:t>Решение заданий по темам</a:t>
            </a:r>
          </a:p>
          <a:p>
            <a:pPr marL="0" indent="0">
              <a:buNone/>
            </a:pP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9685" y="3942413"/>
            <a:ext cx="9173979" cy="271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685" y="308070"/>
            <a:ext cx="12816590" cy="348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786" y="3942413"/>
            <a:ext cx="3807119" cy="27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18"/>
            <a:ext cx="11857220" cy="24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8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9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36478"/>
            <a:ext cx="9404723" cy="1716770"/>
          </a:xfrm>
          <a:solidFill>
            <a:schemeClr val="accent1"/>
          </a:solidFill>
        </p:spPr>
        <p:txBody>
          <a:bodyPr/>
          <a:lstStyle/>
          <a:p>
            <a:r>
              <a:rPr lang="ru-RU" sz="4400" b="1" i="1" dirty="0">
                <a:solidFill>
                  <a:schemeClr val="bg1"/>
                </a:solidFill>
              </a:rPr>
              <a:t>Знакомство с сайтом «ФИПИ</a:t>
            </a:r>
            <a:r>
              <a:rPr lang="ru-RU" sz="4400" b="1" i="1" dirty="0" smtClean="0">
                <a:solidFill>
                  <a:schemeClr val="bg1"/>
                </a:solidFill>
              </a:rPr>
              <a:t>».</a:t>
            </a:r>
            <a:r>
              <a:rPr lang="ru-RU" sz="4400" b="1" i="1" dirty="0">
                <a:solidFill>
                  <a:schemeClr val="bg1"/>
                </a:solidFill>
              </a:rPr>
              <a:t/>
            </a:r>
            <a:br>
              <a:rPr lang="ru-RU" sz="4400" b="1" i="1" dirty="0">
                <a:solidFill>
                  <a:schemeClr val="bg1"/>
                </a:solidFill>
              </a:rPr>
            </a:br>
            <a:r>
              <a:rPr lang="ru-RU" sz="4400" b="1" i="1" dirty="0">
                <a:solidFill>
                  <a:schemeClr val="bg1"/>
                </a:solidFill>
              </a:rPr>
              <a:t>              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r="6717" b="10781"/>
          <a:stretch/>
        </p:blipFill>
        <p:spPr>
          <a:xfrm>
            <a:off x="27295" y="994863"/>
            <a:ext cx="12164705" cy="6787080"/>
          </a:xfr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90" y="2533772"/>
            <a:ext cx="5290598" cy="495803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83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3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7677" r="10207" b="6777"/>
          <a:stretch/>
        </p:blipFill>
        <p:spPr>
          <a:xfrm>
            <a:off x="0" y="0"/>
            <a:ext cx="5199797" cy="35893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308" r="9409" b="6654"/>
          <a:stretch/>
        </p:blipFill>
        <p:spPr>
          <a:xfrm>
            <a:off x="5199798" y="0"/>
            <a:ext cx="6992202" cy="48129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6393" r="18060" b="8093"/>
          <a:stretch/>
        </p:blipFill>
        <p:spPr>
          <a:xfrm>
            <a:off x="996286" y="2878744"/>
            <a:ext cx="7492621" cy="4380931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713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3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Сборники </a:t>
            </a:r>
            <a:r>
              <a:rPr lang="ru-RU" sz="4400" b="1" i="1" dirty="0">
                <a:solidFill>
                  <a:schemeClr val="bg1"/>
                </a:solidFill>
              </a:rPr>
              <a:t>заданий</a:t>
            </a:r>
            <a:br>
              <a:rPr lang="ru-RU" sz="4400" b="1" i="1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1531"/>
          <a:stretch/>
        </p:blipFill>
        <p:spPr>
          <a:xfrm>
            <a:off x="682388" y="1189419"/>
            <a:ext cx="4449169" cy="56685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02" y="1197108"/>
            <a:ext cx="4211329" cy="56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8032" cy="4195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633" y="-14128"/>
            <a:ext cx="5489367" cy="4209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016" y="2090817"/>
            <a:ext cx="6134810" cy="46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Этапы работы с группой учащихся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6603" y="2052918"/>
            <a:ext cx="11662589" cy="447186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Работа по сборнику заданий тестовая часть                                               </a:t>
            </a:r>
            <a:endParaRPr lang="ru-RU" sz="2800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Работа </a:t>
            </a:r>
            <a:r>
              <a:rPr lang="ru-RU" sz="2800" b="1" i="1" dirty="0">
                <a:solidFill>
                  <a:schemeClr val="bg1"/>
                </a:solidFill>
              </a:rPr>
              <a:t>по сборнику </a:t>
            </a:r>
            <a:r>
              <a:rPr lang="ru-RU" sz="2800" b="1" i="1" dirty="0" smtClean="0">
                <a:solidFill>
                  <a:schemeClr val="bg1"/>
                </a:solidFill>
              </a:rPr>
              <a:t>заданий </a:t>
            </a:r>
            <a:r>
              <a:rPr lang="ru-RU" sz="2800" b="1" i="1" dirty="0">
                <a:solidFill>
                  <a:schemeClr val="bg1"/>
                </a:solidFill>
              </a:rPr>
              <a:t>открытая часть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                      - знакомство с критериями оценивания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                       - отработка оформления задач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Знакомство с вариантом КИМ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Контрольное тестирование в формате ЕГЭ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chemeClr val="bg1"/>
                </a:solidFill>
              </a:rPr>
              <a:t>Анализ результатов и разбор ошибок</a:t>
            </a: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Знакомство с критериями оценивания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8" t="18005" r="9895" b="35305"/>
          <a:stretch/>
        </p:blipFill>
        <p:spPr>
          <a:xfrm>
            <a:off x="6026768" y="1269242"/>
            <a:ext cx="5996910" cy="54454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6" t="64086" r="11679" b="12221"/>
          <a:stretch/>
        </p:blipFill>
        <p:spPr>
          <a:xfrm>
            <a:off x="-1" y="2277751"/>
            <a:ext cx="5882185" cy="36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16700" r="10069" b="16402"/>
          <a:stretch/>
        </p:blipFill>
        <p:spPr>
          <a:xfrm>
            <a:off x="272954" y="0"/>
            <a:ext cx="11600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539</TotalTime>
  <Words>125</Words>
  <Application>Microsoft Office PowerPoint</Application>
  <PresentationFormat>Широкоэкранный</PresentationFormat>
  <Paragraphs>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Aharoni</vt:lpstr>
      <vt:lpstr>Arial</vt:lpstr>
      <vt:lpstr>Century Gothic</vt:lpstr>
      <vt:lpstr>Wingdings</vt:lpstr>
      <vt:lpstr>Wingdings 3</vt:lpstr>
      <vt:lpstr>Ион</vt:lpstr>
      <vt:lpstr>Мастер-класс по решению задач из открытой части ЕГЭ по физике: Стратегии, методы и практические советы                        </vt:lpstr>
      <vt:lpstr>Система работы учителя физики                        по подготовке к ЕГЭ и ОГЭ  </vt:lpstr>
      <vt:lpstr>Знакомство с сайтом «ФИПИ».                       </vt:lpstr>
      <vt:lpstr>Презентация PowerPoint</vt:lpstr>
      <vt:lpstr>Сборники заданий </vt:lpstr>
      <vt:lpstr>Презентация PowerPoint</vt:lpstr>
      <vt:lpstr>Этапы работы с группой учащихся</vt:lpstr>
      <vt:lpstr>Знакомство с критериями оценивания</vt:lpstr>
      <vt:lpstr>Презентация PowerPoint</vt:lpstr>
      <vt:lpstr>Презентация PowerPoint</vt:lpstr>
      <vt:lpstr>Знакомство с вариантом КИМ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User1</cp:lastModifiedBy>
  <cp:revision>53</cp:revision>
  <dcterms:created xsi:type="dcterms:W3CDTF">2025-02-04T06:12:30Z</dcterms:created>
  <dcterms:modified xsi:type="dcterms:W3CDTF">2025-02-23T16:32:12Z</dcterms:modified>
</cp:coreProperties>
</file>