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8" r:id="rId1"/>
  </p:sldMasterIdLst>
  <p:notesMasterIdLst>
    <p:notesMasterId r:id="rId36"/>
  </p:notesMasterIdLst>
  <p:handoutMasterIdLst>
    <p:handoutMasterId r:id="rId37"/>
  </p:handoutMasterIdLst>
  <p:sldIdLst>
    <p:sldId id="257" r:id="rId2"/>
    <p:sldId id="557" r:id="rId3"/>
    <p:sldId id="560" r:id="rId4"/>
    <p:sldId id="622" r:id="rId5"/>
    <p:sldId id="623" r:id="rId6"/>
    <p:sldId id="524" r:id="rId7"/>
    <p:sldId id="580" r:id="rId8"/>
    <p:sldId id="542" r:id="rId9"/>
    <p:sldId id="609" r:id="rId10"/>
    <p:sldId id="569" r:id="rId11"/>
    <p:sldId id="619" r:id="rId12"/>
    <p:sldId id="571" r:id="rId13"/>
    <p:sldId id="582" r:id="rId14"/>
    <p:sldId id="573" r:id="rId15"/>
    <p:sldId id="574" r:id="rId16"/>
    <p:sldId id="588" r:id="rId17"/>
    <p:sldId id="591" r:id="rId18"/>
    <p:sldId id="592" r:id="rId19"/>
    <p:sldId id="584" r:id="rId20"/>
    <p:sldId id="599" r:id="rId21"/>
    <p:sldId id="602" r:id="rId22"/>
    <p:sldId id="625" r:id="rId23"/>
    <p:sldId id="626" r:id="rId24"/>
    <p:sldId id="628" r:id="rId25"/>
    <p:sldId id="629" r:id="rId26"/>
    <p:sldId id="630" r:id="rId27"/>
    <p:sldId id="631" r:id="rId28"/>
    <p:sldId id="632" r:id="rId29"/>
    <p:sldId id="633" r:id="rId30"/>
    <p:sldId id="635" r:id="rId31"/>
    <p:sldId id="639" r:id="rId32"/>
    <p:sldId id="637" r:id="rId33"/>
    <p:sldId id="640" r:id="rId34"/>
    <p:sldId id="638" r:id="rId35"/>
  </p:sldIdLst>
  <p:sldSz cx="9144000" cy="6858000" type="screen4x3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00000"/>
    <a:srgbClr val="A50021"/>
    <a:srgbClr val="990000"/>
    <a:srgbClr val="993300"/>
    <a:srgbClr val="CC3300"/>
    <a:srgbClr val="1A3A3E"/>
    <a:srgbClr val="7D1114"/>
    <a:srgbClr val="D8E6E8"/>
    <a:srgbClr val="E0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88686" autoAdjust="0"/>
  </p:normalViewPr>
  <p:slideViewPr>
    <p:cSldViewPr>
      <p:cViewPr varScale="1">
        <p:scale>
          <a:sx n="35" d="100"/>
          <a:sy n="35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2323" y="-77"/>
      </p:cViewPr>
      <p:guideLst>
        <p:guide orient="horz" pos="3130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7213"/>
            <a:ext cx="29305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81A2A9-C0E5-4A8B-B793-FEEEC57EDC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75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896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68966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896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C07FB7-6908-4E29-BD98-47C655ADFC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74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C721F-2656-4292-AB44-171333173014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40E05-B340-4C23-8D4D-FF43E9E2E20F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98F53-5177-4E43-8172-4848877BA98B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6F4145-0C5B-47E9-B512-E159B4C653D4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E768-B485-4558-AD4F-F9304E3DB3DE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F70B-6CD1-4B9D-888F-36E4AF89943D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CFDEA-770A-47C2-AE52-78468ED0A08A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pPr>
              <a:defRPr/>
            </a:pPr>
            <a:fld id="{73901FFF-64BA-4386-9BD8-037E9EF781AE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24186-26A2-4A56-8873-38C00DB670C3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DD9EB-9344-41EC-9636-08157E1333D9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5FCD6-042E-4A83-B608-8E24F29C42C5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D34CF9-5B6D-4C55-88F0-6DA56DBEF4CA}" type="datetime1">
              <a:rPr lang="ru-RU" altLang="ru-RU" smtClean="0"/>
              <a:pPr>
                <a:defRPr/>
              </a:pPr>
              <a:t>17.10.2016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01.olx.ru/ui/6/02/93/1276808869_100549993_1----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nenie11.ru/novosti/256-vse-%20temy-sochineniy-3-%20dekabrya.html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fipi.ru/ege-i-gve-11/itogovoe-sochinen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sochinenie11.ru/o/388-vse-temy-sochineniy-2-dekabrya-2015-goda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old.prosv.ru/info.aspx?ob_no=439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prosv.ru/item/24558" TargetMode="External"/><Relationship Id="rId7" Type="http://schemas.openxmlformats.org/officeDocument/2006/relationships/hyperlink" Target="http://old.prosv.ru/info.aspx?ob_no=43944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old.prosv.ru/info.aspx?ob_no=45931" TargetMode="Externa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p=7&amp;text=%D0%B3%D0%B8%D0%B0%20%D0%BF%D0%BE%20%D0%BB%D0%B8%D1%82%D0%B5%D1%80%D0%B0%D1%82%D1%83%D1%80%D0%B5%202013%20%D1%84%D0%B8%D0%BF%D0%B8&amp;noreask=1&amp;img_url=img-fotki.yandex.ru/get/4704/tanyusik-koblova.17/0_600b0_37a588fe_XL&amp;pos=227&amp;rpt=simage&amp;lr=1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p=3&amp;text=%D0%B3%D0%B8%D0%B0%20%D0%BF%D0%BE%20%D0%BB%D0%B8%D1%82%D0%B5%D1%80%D0%B0%D1%82%D1%83%D1%80%D0%B5%202013%20%D1%84%D0%B8%D0%BF%D0%B8&amp;noreask=1&amp;img_url=zbestdomains.com/wp-includes/images/pic_13497.jpg&amp;pos=108&amp;rpt=simage&amp;lr=1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ru/yandsearch?p=11&amp;text=%D0%B3%D0%B8%D0%B0%20%D0%BF%D0%BE%20%D0%BB%D0%B8%D1%82%D0%B5%D1%80%D0%B0%D1%82%D1%83%D1%80%D0%B5%202013%20%D1%84%D0%B8%D0%BF%D0%B8&amp;noreask=1&amp;img_url=static2.aif.ru/public/news/093/4dc1968ff99170772b88f4b8ace6fec9_medium.jpg&amp;pos=357&amp;rpt=simage&amp;lr=1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bc.net.au/reslib/200708/r167272_62274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on.ru/context/detail/id/33571231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ashol.com/2015060985138/ege-2015-literatura-metodicheskie-rekomendacii-zinin-s-a-novikova-l-v-belyaeva-n-v-gorohovskaya-l-n-marina-o-b-popova-n-a.html" TargetMode="External"/><Relationship Id="rId4" Type="http://schemas.openxmlformats.org/officeDocument/2006/relationships/hyperlink" Target="http://www.ctege.info/knigi-po-literature/tipichnyie-oshibki-ege-2015-po-literature-metodicheskie-rekomendatsii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old.prosv.ru/ege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ge.yandex.ru/literature" TargetMode="External"/><Relationship Id="rId3" Type="http://schemas.openxmlformats.org/officeDocument/2006/relationships/hyperlink" Target="http://www.ege.edu.ru/" TargetMode="External"/><Relationship Id="rId7" Type="http://schemas.openxmlformats.org/officeDocument/2006/relationships/hyperlink" Target="http://http/85.142.162.119/os11/xmodules/qprint/index.php?proj=4F431E63B9C9B25246F00AD7B5253996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ege.ru/literatura/" TargetMode="External"/><Relationship Id="rId5" Type="http://schemas.openxmlformats.org/officeDocument/2006/relationships/hyperlink" Target="http://www.edu.ru/tests/course/testselect.php?subject=23" TargetMode="External"/><Relationship Id="rId4" Type="http://schemas.openxmlformats.org/officeDocument/2006/relationships/hyperlink" Target="http://www.fipi.ru/" TargetMode="External"/><Relationship Id="rId9" Type="http://schemas.openxmlformats.org/officeDocument/2006/relationships/hyperlink" Target="http://moeobrazovanie.ru/online_test/literatura/test_3i3a3i3g3b3d3i/test_results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classes-11/preparation/recommendation/lit/" TargetMode="External"/><Relationship Id="rId7" Type="http://schemas.openxmlformats.org/officeDocument/2006/relationships/hyperlink" Target="http://www.fipi.ru/ege-i-gve-11/dlya-predmetnyh-komissiy-subektov-rf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tr-online.ru/programmi/segodnya-v-rossii-27580/rubrika-o-ege-46215.html" TargetMode="External"/><Relationship Id="rId5" Type="http://schemas.openxmlformats.org/officeDocument/2006/relationships/hyperlink" Target="https://www.youtube.com/watch?v=_MLX7iU88bY" TargetMode="External"/><Relationship Id="rId4" Type="http://schemas.openxmlformats.org/officeDocument/2006/relationships/hyperlink" Target="https://www.youtube.com/user/RosObrNadzor/playlists?shelf_id=1&amp;view=50&amp;sort=d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mailto:n-belyaeva@yandex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ics.photographer.ru/nonstop/pics/pictures/523/523913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sinform.ru/uploads/posts/2011-10/1318500691_15492_1092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sarreg.ru/uploads/posts/2014-01/thumbs/1390994001_defaul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" y="132952"/>
            <a:ext cx="8762139" cy="6617581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83296" y="142118"/>
            <a:ext cx="8790714" cy="659925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transmog.net/cgi-bin/nph-mobilewebonastick-scroll-ipad2.cgi/000000A/http/photocdn1.itar-tass.com/width/752_b6bac93a/tass/m2/uploads/i/20141204/3910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68" y="600047"/>
            <a:ext cx="2618467" cy="17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kirov-portal.ru/upload/iblock/b28/b28b95f8441329861c8bfe523362e9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92" y="4653136"/>
            <a:ext cx="2618467" cy="18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894" y="2170460"/>
            <a:ext cx="8762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Итоговое сочинение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и Единый государственный экзамен по литературе: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проблемы и перспективы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Картинка 125 из 9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39" y="2451959"/>
            <a:ext cx="1841367" cy="25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098" y="1089292"/>
            <a:ext cx="7118149" cy="17543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Понимание темы </a:t>
            </a:r>
            <a:r>
              <a:rPr lang="ru-RU" sz="1800" dirty="0">
                <a:solidFill>
                  <a:schemeClr val="bg1"/>
                </a:solidFill>
              </a:rPr>
              <a:t>связано с умением </a:t>
            </a:r>
            <a:r>
              <a:rPr lang="ru-RU" sz="1800" i="1" dirty="0">
                <a:solidFill>
                  <a:schemeClr val="bg1"/>
                </a:solidFill>
              </a:rPr>
              <a:t>обозначить проблему</a:t>
            </a:r>
            <a:r>
              <a:rPr lang="ru-RU" sz="1800" dirty="0">
                <a:solidFill>
                  <a:schemeClr val="bg1"/>
                </a:solidFill>
              </a:rPr>
              <a:t> будущего высказывания, </a:t>
            </a:r>
            <a:r>
              <a:rPr lang="ru-RU" sz="1800" dirty="0" smtClean="0">
                <a:solidFill>
                  <a:schemeClr val="bg1"/>
                </a:solidFill>
              </a:rPr>
              <a:t>т. е. </a:t>
            </a:r>
            <a:r>
              <a:rPr lang="ru-RU" sz="1800" dirty="0">
                <a:solidFill>
                  <a:schemeClr val="bg1"/>
                </a:solidFill>
              </a:rPr>
              <a:t>выделить главный вопрос, ответом на который станет текст сочинения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Если выпускник не отвечает точно на вопрос  темы, это значит, что он не понимает, о чем его спрашивают,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и сочинение заслуживает неудовлетворительной оценки 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60" y="604767"/>
            <a:ext cx="730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1.Недостаточное </a:t>
            </a:r>
            <a:r>
              <a:rPr lang="ru-RU" b="1" dirty="0">
                <a:solidFill>
                  <a:srgbClr val="002060"/>
                </a:solidFill>
              </a:rPr>
              <a:t>внимание </a:t>
            </a:r>
            <a:r>
              <a:rPr lang="ru-RU" b="1" dirty="0" smtClean="0">
                <a:solidFill>
                  <a:srgbClr val="002060"/>
                </a:solidFill>
              </a:rPr>
              <a:t>к </a:t>
            </a:r>
            <a:r>
              <a:rPr lang="ru-RU" b="1" dirty="0">
                <a:solidFill>
                  <a:srgbClr val="002060"/>
                </a:solidFill>
              </a:rPr>
              <a:t>формулировке </a:t>
            </a:r>
            <a:r>
              <a:rPr lang="ru-RU" b="1" dirty="0" smtClean="0">
                <a:solidFill>
                  <a:srgbClr val="002060"/>
                </a:solidFill>
              </a:rPr>
              <a:t>темы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http://im8-tub-ru.yandex.net/i?id=139637818-01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77" y="186431"/>
            <a:ext cx="1743220" cy="18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099" y="132601"/>
            <a:ext cx="7118148" cy="4721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Типичные ошибки в итоговых сочинениях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" y="2834954"/>
            <a:ext cx="689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2. Неумение выявить ключевые слова темы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141" y="3296619"/>
            <a:ext cx="7458572" cy="17543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Укажите ключевые слова в 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темах сочинений</a:t>
            </a:r>
            <a:r>
              <a:rPr lang="en-US" sz="1800" b="1" dirty="0" smtClean="0">
                <a:solidFill>
                  <a:srgbClr val="002060"/>
                </a:solidFill>
              </a:rPr>
              <a:t> 2014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–2015 гг.</a:t>
            </a:r>
            <a:r>
              <a:rPr lang="ru-RU" sz="1800" b="1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Какие вопросы волнуют человека в любую эпоху?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Почему </a:t>
            </a:r>
            <a:r>
              <a:rPr lang="ru-RU" sz="1800" dirty="0">
                <a:solidFill>
                  <a:schemeClr val="bg1"/>
                </a:solidFill>
              </a:rPr>
              <a:t>человечество до сих пор не может отказаться от войн</a:t>
            </a:r>
            <a:r>
              <a:rPr lang="ru-RU" sz="1800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Может ли природа помочь человеку понять себя</a:t>
            </a:r>
            <a:r>
              <a:rPr lang="ru-RU" sz="1800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Какие качества раскрывает в человеке любовь</a:t>
            </a:r>
            <a:r>
              <a:rPr lang="ru-RU" sz="1800" dirty="0" smtClean="0">
                <a:solidFill>
                  <a:schemeClr val="bg1"/>
                </a:solidFill>
              </a:rPr>
              <a:t>?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Чем опасна свобода без ограничений</a:t>
            </a:r>
            <a:r>
              <a:rPr lang="ru-RU" sz="1800" dirty="0" smtClean="0">
                <a:solidFill>
                  <a:schemeClr val="bg1"/>
                </a:solidFill>
              </a:rPr>
              <a:t>?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" y="5050945"/>
            <a:ext cx="883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3. Непонимание терминов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понятий в формулировке темы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69" y="5512610"/>
            <a:ext cx="8685184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судьба</a:t>
            </a:r>
            <a:r>
              <a:rPr lang="ru-RU" sz="1800" dirty="0">
                <a:solidFill>
                  <a:schemeClr val="bg1"/>
                </a:solidFill>
              </a:rPr>
              <a:t>, память, принцип, личность, время, дом, отечество, опыт, </a:t>
            </a:r>
            <a:r>
              <a:rPr lang="ru-RU" sz="1800" dirty="0" smtClean="0">
                <a:solidFill>
                  <a:schemeClr val="bg1"/>
                </a:solidFill>
              </a:rPr>
              <a:t>счастье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/>
                </a:solidFill>
              </a:rPr>
              <a:t>честь</a:t>
            </a:r>
            <a:r>
              <a:rPr lang="ru-RU" sz="1800" dirty="0">
                <a:solidFill>
                  <a:schemeClr val="bg1"/>
                </a:solidFill>
              </a:rPr>
              <a:t>, выбор, ответственность</a:t>
            </a:r>
            <a:r>
              <a:rPr lang="ru-RU" sz="1800" dirty="0" smtClean="0">
                <a:solidFill>
                  <a:schemeClr val="bg1"/>
                </a:solidFill>
              </a:rPr>
              <a:t>, самолюбие</a:t>
            </a:r>
            <a:r>
              <a:rPr lang="ru-RU" sz="1800" dirty="0">
                <a:solidFill>
                  <a:schemeClr val="bg1"/>
                </a:solidFill>
              </a:rPr>
              <a:t>, благородство, познание, </a:t>
            </a:r>
            <a:r>
              <a:rPr lang="ru-RU" sz="1800" dirty="0" smtClean="0">
                <a:solidFill>
                  <a:schemeClr val="bg1"/>
                </a:solidFill>
              </a:rPr>
              <a:t>путь</a:t>
            </a:r>
            <a:r>
              <a:rPr lang="ru-RU" sz="1800" dirty="0">
                <a:solidFill>
                  <a:schemeClr val="bg1"/>
                </a:solidFill>
              </a:rPr>
              <a:t>, любовь, душевная работа, </a:t>
            </a:r>
            <a:r>
              <a:rPr lang="ru-RU" sz="1800" dirty="0" smtClean="0">
                <a:solidFill>
                  <a:schemeClr val="bg1"/>
                </a:solidFill>
              </a:rPr>
              <a:t>актуальность</a:t>
            </a:r>
            <a:r>
              <a:rPr lang="ru-RU" sz="1800" dirty="0">
                <a:solidFill>
                  <a:schemeClr val="bg1"/>
                </a:solidFill>
              </a:rPr>
              <a:t>, классика</a:t>
            </a:r>
            <a:r>
              <a:rPr lang="ru-RU" sz="1800" dirty="0" smtClean="0">
                <a:solidFill>
                  <a:schemeClr val="bg1"/>
                </a:solidFill>
              </a:rPr>
              <a:t> и др.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98580"/>
              </p:ext>
            </p:extLst>
          </p:nvPr>
        </p:nvGraphicFramePr>
        <p:xfrm>
          <a:off x="179512" y="907584"/>
          <a:ext cx="8784976" cy="5724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0871"/>
                <a:gridCol w="6604105"/>
              </a:tblGrid>
              <a:tr h="3600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 сочинения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формулировок главной мысли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</a:tr>
              <a:tr h="77724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«Время»: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Какого человека можно назвать героем своего времени?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Герой времени – это человек, жизнь которого может стать примером для других.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каждого исторического общества есть свои герои времени.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литературе герой времени отображает ту действительность, в которой живет автор.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«Дом»: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дом может рассказать о своём хозяине?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 – это зеркало внутреннего мира его хозяина.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 – это лицо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его владельца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 человека отражает устои страны, где он живет.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</a:tr>
              <a:tr h="77724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«Любовь»: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качества раскрывает в человеке любовь?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Любовь раскрывает лучшие душевные качества человека: благородство, самоотверженность, силу духа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Любовь побуждает человека к высоким стремлениям.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Настоящая любовь не может породить низкие мысли и поступки.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«Путь»: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Каким может быть путь к познанию самого себя?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Познать себя – значит, понять свою нравственную сущность.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Познание самого себя – это путь проб и ошибок.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Познание самого себя невозможно без знания окружающего мира и своей социальной среды.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</a:tr>
              <a:tr h="90678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«Год литературы»: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добавляет читательский опыт жизненному опыту?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серьезных книг помогает приобрести жизненный опыт.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Читательский опыт учит мудрости и пониманию психологии человека.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Читательский опыт дает возможность овладеть опытом человечества, заключенным в книгах.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759" marR="27759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3857" y="177334"/>
            <a:ext cx="6836744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Неумение определить главную мысль сочинения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3162" y="332656"/>
            <a:ext cx="6257675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5. Ошибки в подборе литературного материала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13" y="979993"/>
            <a:ext cx="6835659" cy="4524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Нерационально </a:t>
            </a:r>
            <a:r>
              <a:rPr lang="ru-RU" sz="1800" dirty="0">
                <a:solidFill>
                  <a:schemeClr val="bg1"/>
                </a:solidFill>
              </a:rPr>
              <a:t>использованы литературные </a:t>
            </a:r>
            <a:r>
              <a:rPr lang="ru-RU" sz="1800" dirty="0" smtClean="0">
                <a:solidFill>
                  <a:schemeClr val="bg1"/>
                </a:solidFill>
              </a:rPr>
              <a:t>примеры (выпускник </a:t>
            </a:r>
            <a:r>
              <a:rPr lang="ru-RU" sz="1800" dirty="0">
                <a:solidFill>
                  <a:schemeClr val="bg1"/>
                </a:solidFill>
              </a:rPr>
              <a:t>увлекается пересказом содержания книги, </a:t>
            </a:r>
            <a:r>
              <a:rPr lang="ru-RU" sz="1800" dirty="0" smtClean="0">
                <a:solidFill>
                  <a:schemeClr val="bg1"/>
                </a:solidFill>
              </a:rPr>
              <a:t>но аргументация является </a:t>
            </a:r>
            <a:r>
              <a:rPr lang="ru-RU" sz="1800" dirty="0">
                <a:solidFill>
                  <a:schemeClr val="bg1"/>
                </a:solidFill>
              </a:rPr>
              <a:t>недостаточно убедительной или вообще </a:t>
            </a:r>
            <a:r>
              <a:rPr lang="ru-RU" sz="1800" dirty="0" smtClean="0">
                <a:solidFill>
                  <a:schemeClr val="bg1"/>
                </a:solidFill>
              </a:rPr>
              <a:t>отсутствует).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В </a:t>
            </a:r>
            <a:r>
              <a:rPr lang="ru-RU" sz="1800" dirty="0">
                <a:solidFill>
                  <a:schemeClr val="bg1"/>
                </a:solidFill>
              </a:rPr>
              <a:t>сочинении использовано мало литературного 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материала (мысли слабо подкреплены аргументами и 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литературными примерами).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Отсутствует обращение к системе персонажей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/>
                </a:solidFill>
              </a:rPr>
              <a:t>проблематике </a:t>
            </a:r>
            <a:r>
              <a:rPr lang="ru-RU" sz="1800" dirty="0">
                <a:solidFill>
                  <a:schemeClr val="bg1"/>
                </a:solidFill>
              </a:rPr>
              <a:t>произведения и т. д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Сочинение перегружено  материалом</a:t>
            </a:r>
            <a:r>
              <a:rPr lang="ru-RU" sz="1800" dirty="0">
                <a:solidFill>
                  <a:schemeClr val="bg1"/>
                </a:solidFill>
              </a:rPr>
              <a:t>, который только упомянут, </a:t>
            </a:r>
            <a:r>
              <a:rPr lang="ru-RU" sz="1800" dirty="0" smtClean="0">
                <a:solidFill>
                  <a:schemeClr val="bg1"/>
                </a:solidFill>
              </a:rPr>
              <a:t> но </a:t>
            </a:r>
            <a:r>
              <a:rPr lang="ru-RU" sz="1800" dirty="0">
                <a:solidFill>
                  <a:schemeClr val="bg1"/>
                </a:solidFill>
              </a:rPr>
              <a:t>не </a:t>
            </a:r>
            <a:r>
              <a:rPr lang="ru-RU" sz="1800" dirty="0" smtClean="0">
                <a:solidFill>
                  <a:schemeClr val="bg1"/>
                </a:solidFill>
              </a:rPr>
              <a:t>проанализирован. 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Литературные примеры не соответствуют тезисам и аргументам.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Не определен аспект доказательства главной мысли сочинения.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Допущены фактические ошибки в литературных примерах</a:t>
            </a:r>
          </a:p>
        </p:txBody>
      </p:sp>
      <p:pic>
        <p:nvPicPr>
          <p:cNvPr id="9" name="Picture 12" descr="http://im7-tub-ru.yandex.net/i?id=113237556-60-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0" b="244"/>
          <a:stretch/>
        </p:blipFill>
        <p:spPr bwMode="auto">
          <a:xfrm>
            <a:off x="6995012" y="2777792"/>
            <a:ext cx="2148988" cy="272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614" y="5733256"/>
            <a:ext cx="870786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NB </a:t>
            </a:r>
            <a:r>
              <a:rPr lang="ru-RU" sz="1800" b="1" dirty="0" smtClean="0">
                <a:solidFill>
                  <a:schemeClr val="tx1"/>
                </a:solidFill>
              </a:rPr>
              <a:t>Не </a:t>
            </a:r>
            <a:r>
              <a:rPr lang="ru-RU" sz="1800" b="1" dirty="0">
                <a:solidFill>
                  <a:schemeClr val="tx1"/>
                </a:solidFill>
              </a:rPr>
              <a:t>нужно стремиться к привлечению обширного литературного контекста, чтобы не уйти от темы. </a:t>
            </a:r>
            <a:r>
              <a:rPr lang="ru-RU" sz="1800" b="1" dirty="0" smtClean="0">
                <a:solidFill>
                  <a:schemeClr val="tx1"/>
                </a:solidFill>
              </a:rPr>
              <a:t>Полезнее </a:t>
            </a:r>
            <a:r>
              <a:rPr lang="ru-RU" sz="1800" b="1" dirty="0">
                <a:solidFill>
                  <a:schemeClr val="tx1"/>
                </a:solidFill>
              </a:rPr>
              <a:t>определить, в каком именно аспекте будет доказываться главная мысль </a:t>
            </a:r>
            <a:r>
              <a:rPr lang="ru-RU" sz="1800" b="1" dirty="0" smtClean="0">
                <a:solidFill>
                  <a:schemeClr val="tx1"/>
                </a:solidFill>
              </a:rPr>
              <a:t>работы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6. Неумение определить основные смысловые части сочинения и обеспечить их связь </a:t>
            </a:r>
            <a:r>
              <a:rPr lang="ru-RU" b="1" dirty="0">
                <a:solidFill>
                  <a:srgbClr val="002060"/>
                </a:solidFill>
              </a:rPr>
              <a:t>(составление плана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3315" y="1237141"/>
            <a:ext cx="8640960" cy="36933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Вступление.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Определение и формулирование 1-2 основных проблем, которые будут доказываться в основной части сочинения.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Главная часть.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Ответ на главный вопрос темы или последовательное доказательство главной мысли сочинения с учетом проблем, поставленных во вступлении: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Содержательное наполнение каждого абзаца сочинения: тезис (мысль, требующая доказательств), аргументы (доказательства), примеры (с использованием литературного материала), промежуточные выводы.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Заключение.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Краткий и точный  ответ на вопрос темы (</a:t>
            </a:r>
            <a:r>
              <a:rPr lang="ru-RU" sz="1800" dirty="0">
                <a:solidFill>
                  <a:schemeClr val="bg1"/>
                </a:solidFill>
              </a:rPr>
              <a:t>сжатый итог всего </a:t>
            </a:r>
            <a:r>
              <a:rPr lang="ru-RU" sz="1800" dirty="0" smtClean="0">
                <a:solidFill>
                  <a:schemeClr val="bg1"/>
                </a:solidFill>
              </a:rPr>
              <a:t>рассуждения; </a:t>
            </a:r>
            <a:r>
              <a:rPr lang="ru-RU" sz="1800" dirty="0">
                <a:solidFill>
                  <a:schemeClr val="bg1"/>
                </a:solidFill>
              </a:rPr>
              <a:t>цитата, содержащая в себе суть главной мысли </a:t>
            </a:r>
            <a:r>
              <a:rPr lang="ru-RU" sz="1800" dirty="0" smtClean="0">
                <a:solidFill>
                  <a:schemeClr val="bg1"/>
                </a:solidFill>
              </a:rPr>
              <a:t>сочинения; постановка новых проблем и вопросов в ракурсе темы, которые еще предстоит решить).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083" y="5118308"/>
            <a:ext cx="5532821" cy="15081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 NB </a:t>
            </a:r>
            <a:r>
              <a:rPr lang="ru-RU" sz="1800" dirty="0" smtClean="0">
                <a:solidFill>
                  <a:schemeClr val="tx1"/>
                </a:solidFill>
              </a:rPr>
              <a:t>В основной части сочинения должны быть решены проблемы, поставленные во вступлении.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Заключение сочинения должно перекликаться со вступлением к нему и содержать выводы по проблемам, поставленным во вступлении.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Picture 14" descr="http://z-city.com.ua/images/pictures/authors/1/8772/20120522-104634-%28article-picture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5" y="4961232"/>
            <a:ext cx="2808312" cy="165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4751"/>
            <a:ext cx="669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7. Непродуманность </a:t>
            </a:r>
            <a:r>
              <a:rPr lang="ru-RU" b="1" dirty="0">
                <a:solidFill>
                  <a:srgbClr val="002060"/>
                </a:solidFill>
              </a:rPr>
              <a:t>структуры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композиции </a:t>
            </a:r>
            <a:r>
              <a:rPr lang="ru-RU" b="1" dirty="0" smtClean="0">
                <a:solidFill>
                  <a:srgbClr val="002060"/>
                </a:solidFill>
              </a:rPr>
              <a:t>сочинения, логические ошибки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962" y="1628800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rgbClr val="002060"/>
                </a:solidFill>
              </a:rPr>
              <a:t>При написании черновика выпускник </a:t>
            </a:r>
            <a:r>
              <a:rPr lang="ru-RU" sz="1800" b="1" dirty="0" smtClean="0">
                <a:solidFill>
                  <a:srgbClr val="002060"/>
                </a:solidFill>
              </a:rPr>
              <a:t>должен: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постоянно </a:t>
            </a:r>
            <a:r>
              <a:rPr lang="ru-RU" sz="1800" dirty="0">
                <a:solidFill>
                  <a:schemeClr val="bg1"/>
                </a:solidFill>
              </a:rPr>
              <a:t>сверяться с темой 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и не отступать от нее во всех структурных элементах </a:t>
            </a:r>
            <a:r>
              <a:rPr lang="ru-RU" sz="1800" dirty="0" smtClean="0">
                <a:solidFill>
                  <a:schemeClr val="bg1"/>
                </a:solidFill>
              </a:rPr>
              <a:t>сочинения: </a:t>
            </a:r>
            <a:r>
              <a:rPr lang="ru-RU" sz="1800" dirty="0">
                <a:solidFill>
                  <a:schemeClr val="bg1"/>
                </a:solidFill>
              </a:rPr>
              <a:t>вступлении, </a:t>
            </a:r>
            <a:r>
              <a:rPr lang="ru-RU" sz="1800" dirty="0" smtClean="0">
                <a:solidFill>
                  <a:schemeClr val="bg1"/>
                </a:solidFill>
              </a:rPr>
              <a:t>основной </a:t>
            </a:r>
            <a:r>
              <a:rPr lang="ru-RU" sz="1800" dirty="0">
                <a:solidFill>
                  <a:schemeClr val="bg1"/>
                </a:solidFill>
              </a:rPr>
              <a:t>части и </a:t>
            </a:r>
            <a:r>
              <a:rPr lang="ru-RU" sz="1800" dirty="0" smtClean="0">
                <a:solidFill>
                  <a:schemeClr val="bg1"/>
                </a:solidFill>
              </a:rPr>
              <a:t>заключении;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чаще </a:t>
            </a:r>
            <a:r>
              <a:rPr lang="ru-RU" sz="1800" dirty="0">
                <a:solidFill>
                  <a:schemeClr val="bg1"/>
                </a:solidFill>
              </a:rPr>
              <a:t>задавать себе вопрос, о том ли я пишу, чтобы не отклониться от темы и рассмотреть ее в нужном </a:t>
            </a:r>
            <a:r>
              <a:rPr lang="ru-RU" sz="1800" dirty="0" smtClean="0">
                <a:solidFill>
                  <a:schemeClr val="bg1"/>
                </a:solidFill>
              </a:rPr>
              <a:t>ракурсе;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следовать составленному плану работы или записывать и обосновывать связанные с темой тезисы;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при определении структуры и композиции сочинения не забывать о соразмерности и логическом порядке его частей;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выделить в тексте смысловые части, расставить их в нужном порядке или поменять местами в соответствии с замыслом и логикой </a:t>
            </a:r>
            <a:r>
              <a:rPr lang="ru-RU" sz="1800" dirty="0" smtClean="0">
                <a:solidFill>
                  <a:schemeClr val="bg1"/>
                </a:solidFill>
              </a:rPr>
              <a:t>работы; </a:t>
            </a:r>
            <a:endParaRPr lang="ru-RU" sz="1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проверить, как соотносятся друг с другом вступление и заключение </a:t>
            </a:r>
            <a:r>
              <a:rPr lang="ru-RU" sz="1800" dirty="0" smtClean="0">
                <a:solidFill>
                  <a:schemeClr val="bg1"/>
                </a:solidFill>
              </a:rPr>
              <a:t>сочинения; </a:t>
            </a:r>
            <a:endParaRPr lang="ru-RU" sz="1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определить логику переходов от одного смыслового фрагмента к другому в основной части </a:t>
            </a:r>
            <a:r>
              <a:rPr lang="ru-RU" sz="1800" dirty="0" smtClean="0">
                <a:solidFill>
                  <a:schemeClr val="bg1"/>
                </a:solidFill>
              </a:rPr>
              <a:t>сочинения.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www.severinform.ru/media/img/13/928/200x200_01480_ry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4962" y="237262"/>
            <a:ext cx="1900774" cy="133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179" y="6021288"/>
            <a:ext cx="849694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NB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Выпускник должен успеть </a:t>
            </a:r>
            <a:r>
              <a:rPr lang="ru-RU" sz="1800" dirty="0">
                <a:solidFill>
                  <a:schemeClr val="tx1"/>
                </a:solidFill>
              </a:rPr>
              <a:t>переписать </a:t>
            </a:r>
            <a:r>
              <a:rPr lang="ru-RU" sz="1800" dirty="0" smtClean="0">
                <a:solidFill>
                  <a:schemeClr val="tx1"/>
                </a:solidFill>
              </a:rPr>
              <a:t>итоговое сочинение начисто,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потому что черновик работы экспертами не проверяется.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112" y="173831"/>
            <a:ext cx="865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8. Ошибки в процессе редактирования, переписывания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и проверки сочинения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112" y="1084744"/>
            <a:ext cx="8659376" cy="36933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При редактировании черновика следует: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выделить в работе все необходимые абзацы, отделив доказательство каждого тезиса, и убрать необоснованные </a:t>
            </a:r>
            <a:r>
              <a:rPr lang="ru-RU" sz="1800" dirty="0">
                <a:solidFill>
                  <a:schemeClr val="bg1"/>
                </a:solidFill>
              </a:rPr>
              <a:t>повторы одних и тех же </a:t>
            </a:r>
            <a:r>
              <a:rPr lang="ru-RU" sz="1800" dirty="0" smtClean="0">
                <a:solidFill>
                  <a:schemeClr val="bg1"/>
                </a:solidFill>
              </a:rPr>
              <a:t>мыслей; </a:t>
            </a:r>
            <a:endParaRPr lang="ru-RU" sz="1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обратить </a:t>
            </a:r>
            <a:r>
              <a:rPr lang="ru-RU" sz="1800" dirty="0">
                <a:solidFill>
                  <a:schemeClr val="bg1"/>
                </a:solidFill>
              </a:rPr>
              <a:t>внимание на правильность указания имен, фамилий, названий, инициалов, цитат и т.п., чтобы не допустить фактических </a:t>
            </a:r>
            <a:r>
              <a:rPr lang="ru-RU" sz="1800" dirty="0" smtClean="0">
                <a:solidFill>
                  <a:schemeClr val="bg1"/>
                </a:solidFill>
              </a:rPr>
              <a:t>ошибок;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определить </a:t>
            </a:r>
            <a:r>
              <a:rPr lang="ru-RU" sz="1800" dirty="0">
                <a:solidFill>
                  <a:schemeClr val="bg1"/>
                </a:solidFill>
              </a:rPr>
              <a:t>все места возможных речевых и грамматических ошибок и исправить их.</a:t>
            </a:r>
          </a:p>
          <a:p>
            <a:pPr algn="l"/>
            <a:r>
              <a:rPr lang="ru-RU" sz="1800" b="1" dirty="0">
                <a:solidFill>
                  <a:srgbClr val="002060"/>
                </a:solidFill>
              </a:rPr>
              <a:t>При переписывании сочинения начисто </a:t>
            </a:r>
            <a:r>
              <a:rPr lang="ru-RU" sz="1800" b="1" dirty="0" smtClean="0">
                <a:solidFill>
                  <a:srgbClr val="002060"/>
                </a:solidFill>
              </a:rPr>
              <a:t>важно: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помнить, что работа должна быть написана разборчивым </a:t>
            </a:r>
            <a:r>
              <a:rPr lang="ru-RU" sz="1800" dirty="0" smtClean="0">
                <a:solidFill>
                  <a:schemeClr val="bg1"/>
                </a:solidFill>
              </a:rPr>
              <a:t>почерком;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обратить </a:t>
            </a:r>
            <a:r>
              <a:rPr lang="ru-RU" sz="1800" dirty="0">
                <a:solidFill>
                  <a:schemeClr val="bg1"/>
                </a:solidFill>
              </a:rPr>
              <a:t>внимание на те орфограммы, в которых выпускник сомневается, и </a:t>
            </a:r>
            <a:r>
              <a:rPr lang="ru-RU" sz="1800" dirty="0" smtClean="0">
                <a:solidFill>
                  <a:schemeClr val="bg1"/>
                </a:solidFill>
              </a:rPr>
              <a:t>проверить </a:t>
            </a:r>
            <a:r>
              <a:rPr lang="ru-RU" sz="1800" dirty="0">
                <a:solidFill>
                  <a:schemeClr val="bg1"/>
                </a:solidFill>
              </a:rPr>
              <a:t>их, либо </a:t>
            </a:r>
            <a:r>
              <a:rPr lang="ru-RU" sz="1800" dirty="0" smtClean="0">
                <a:solidFill>
                  <a:schemeClr val="bg1"/>
                </a:solidFill>
              </a:rPr>
              <a:t>свериться </a:t>
            </a:r>
            <a:r>
              <a:rPr lang="ru-RU" sz="1800" dirty="0">
                <a:solidFill>
                  <a:schemeClr val="bg1"/>
                </a:solidFill>
              </a:rPr>
              <a:t>с орфографическим </a:t>
            </a:r>
            <a:r>
              <a:rPr lang="ru-RU" sz="1800" dirty="0" smtClean="0">
                <a:solidFill>
                  <a:schemeClr val="bg1"/>
                </a:solidFill>
              </a:rPr>
              <a:t>словарем;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определить </a:t>
            </a:r>
            <a:r>
              <a:rPr lang="ru-RU" sz="1800" dirty="0">
                <a:solidFill>
                  <a:schemeClr val="bg1"/>
                </a:solidFill>
              </a:rPr>
              <a:t>места возможных пунктуационных ошибок, которые можно обнаружить </a:t>
            </a:r>
            <a:r>
              <a:rPr lang="ru-RU" sz="1800" dirty="0" smtClean="0">
                <a:solidFill>
                  <a:schemeClr val="bg1"/>
                </a:solidFill>
              </a:rPr>
              <a:t>при анализе </a:t>
            </a:r>
            <a:r>
              <a:rPr lang="ru-RU" sz="1800" dirty="0">
                <a:solidFill>
                  <a:schemeClr val="bg1"/>
                </a:solidFill>
              </a:rPr>
              <a:t>внутренней структуры </a:t>
            </a:r>
            <a:r>
              <a:rPr lang="ru-RU" sz="1800" dirty="0" smtClean="0">
                <a:solidFill>
                  <a:schemeClr val="bg1"/>
                </a:solidFill>
              </a:rPr>
              <a:t>предложений.</a:t>
            </a:r>
          </a:p>
        </p:txBody>
      </p:sp>
      <p:pic>
        <p:nvPicPr>
          <p:cNvPr id="6" name="Picture 10" descr="http://im4-tub-ru.yandex.net/i?id=326399273-1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2" y="4939064"/>
            <a:ext cx="1746608" cy="174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6939" y="4923014"/>
            <a:ext cx="6887549" cy="17543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rgbClr val="002060"/>
                </a:solidFill>
              </a:rPr>
              <a:t>При окончательной проверке работы полезно: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внимательно прочитать сочинение от начала до конца по абзацам, следя за верной постановкой знаков препинания;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прочитать </a:t>
            </a:r>
            <a:r>
              <a:rPr lang="ru-RU" sz="1800" dirty="0">
                <a:solidFill>
                  <a:schemeClr val="bg1"/>
                </a:solidFill>
              </a:rPr>
              <a:t>текст сочинения  по предложениям, начиная с последнего и заканчивая первым, чтобы отвлечься от содержания и сосредоточиться на поиске ошибок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8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064" y="260648"/>
            <a:ext cx="6984776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Оценка качества </a:t>
            </a:r>
            <a:r>
              <a:rPr lang="ru-RU" sz="2400" b="1" dirty="0" smtClean="0">
                <a:solidFill>
                  <a:srgbClr val="002060"/>
                </a:solidFill>
              </a:rPr>
              <a:t>вступления,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основной </a:t>
            </a:r>
            <a:r>
              <a:rPr lang="ru-RU" sz="2400" b="1" dirty="0">
                <a:solidFill>
                  <a:srgbClr val="002060"/>
                </a:solidFill>
              </a:rPr>
              <a:t>части </a:t>
            </a:r>
            <a:r>
              <a:rPr lang="ru-RU" sz="2400" b="1" dirty="0" smtClean="0">
                <a:solidFill>
                  <a:srgbClr val="002060"/>
                </a:solidFill>
              </a:rPr>
              <a:t>и заключения сочинения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639" y="2479615"/>
            <a:ext cx="8722202" cy="34163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Основная часть: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Решаются ли в главной части проблемы, поставленные во вступлении?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Сформулирована ли в </a:t>
            </a:r>
            <a:r>
              <a:rPr lang="ru-RU" sz="1800" dirty="0" smtClean="0">
                <a:solidFill>
                  <a:srgbClr val="002060"/>
                </a:solidFill>
              </a:rPr>
              <a:t>основной </a:t>
            </a:r>
            <a:r>
              <a:rPr lang="ru-RU" sz="1800" dirty="0" smtClean="0">
                <a:solidFill>
                  <a:srgbClr val="002060"/>
                </a:solidFill>
              </a:rPr>
              <a:t>части сочинения </a:t>
            </a:r>
            <a:r>
              <a:rPr lang="ru-RU" sz="1800" dirty="0" smtClean="0">
                <a:solidFill>
                  <a:srgbClr val="002060"/>
                </a:solidFill>
              </a:rPr>
              <a:t>его главная мысль?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Является ли основная часть доказательством главной  мысли сочинения?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Можно ли выделить в основной части смысловые фрагменты, отражающие разные аспекты доказательства главной мысли?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Логично ли расположение смысловых фрагментов в основной части? Логичен ли переход от одной мысли к другой?  Логичны ли рассуждения внутри смысловых фрагментов: тезис, доказательство, примеры, вывод?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Соразмерен ли объем основной части вступлению и заключению?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Связана ли аргументация в смысловых фрагментах с темой сочинения, системой персонажей, проблематикой произведения и т. д.?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vremya.ru/images/docs/1973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9" y="260648"/>
            <a:ext cx="16573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22064" y="1108373"/>
            <a:ext cx="6984776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Вступление: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Поставлены ли во вступлении проблемы, которые  раскрываются в основной части? Соответствуют ли они теме? Определен ли круг произведений, которые будут анализироваться в основной части?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39" y="5880534"/>
            <a:ext cx="872220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ru-RU" sz="1800" b="1" dirty="0" smtClean="0">
                <a:solidFill>
                  <a:srgbClr val="002060"/>
                </a:solidFill>
              </a:rPr>
              <a:t>Заключение: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Есть </a:t>
            </a:r>
            <a:r>
              <a:rPr lang="ru-RU" sz="1800" dirty="0">
                <a:solidFill>
                  <a:srgbClr val="002060"/>
                </a:solidFill>
              </a:rPr>
              <a:t>ли в </a:t>
            </a:r>
            <a:r>
              <a:rPr lang="ru-RU" sz="1800" dirty="0" smtClean="0">
                <a:solidFill>
                  <a:srgbClr val="002060"/>
                </a:solidFill>
              </a:rPr>
              <a:t>заключении связь со вступлением? Содержит </a:t>
            </a:r>
            <a:r>
              <a:rPr lang="ru-RU" sz="1800" dirty="0">
                <a:solidFill>
                  <a:srgbClr val="002060"/>
                </a:solidFill>
              </a:rPr>
              <a:t>ли заключение краткий и точный ответ на вопрос темы или сжатый итог всего рассуждения</a:t>
            </a:r>
            <a:r>
              <a:rPr lang="ru-RU" sz="1800" dirty="0" smtClean="0">
                <a:solidFill>
                  <a:srgbClr val="002060"/>
                </a:solidFill>
              </a:rPr>
              <a:t>?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19" y="227117"/>
            <a:ext cx="6120679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сочинения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06" y="1196752"/>
            <a:ext cx="9022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altLang="ru-RU" sz="1800" b="1" dirty="0" smtClean="0">
                <a:solidFill>
                  <a:srgbClr val="002060"/>
                </a:solidFill>
              </a:rPr>
              <a:t>1. Соответствие </a:t>
            </a:r>
            <a:r>
              <a:rPr lang="ru-RU" altLang="ru-RU" sz="1800" b="1" dirty="0">
                <a:solidFill>
                  <a:srgbClr val="002060"/>
                </a:solidFill>
              </a:rPr>
              <a:t>теме.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bg1"/>
                </a:solidFill>
              </a:rPr>
              <a:t>Выпускник отвечает на вопрос, размышляет над данной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bg1"/>
                </a:solidFill>
              </a:rPr>
              <a:t>проблемой</a:t>
            </a:r>
            <a:r>
              <a:rPr lang="ru-RU" altLang="ru-RU" sz="1800" dirty="0">
                <a:solidFill>
                  <a:schemeClr val="bg1"/>
                </a:solidFill>
              </a:rPr>
              <a:t>, или </a:t>
            </a:r>
            <a:r>
              <a:rPr lang="ru-RU" altLang="ru-RU" sz="1800" dirty="0" smtClean="0">
                <a:solidFill>
                  <a:schemeClr val="bg1"/>
                </a:solidFill>
              </a:rPr>
              <a:t>высказывается </a:t>
            </a:r>
            <a:r>
              <a:rPr lang="ru-RU" altLang="ru-RU" sz="1800" dirty="0">
                <a:solidFill>
                  <a:schemeClr val="bg1"/>
                </a:solidFill>
              </a:rPr>
              <a:t>на </a:t>
            </a:r>
            <a:r>
              <a:rPr lang="ru-RU" altLang="ru-RU" sz="1800" dirty="0" smtClean="0">
                <a:solidFill>
                  <a:schemeClr val="bg1"/>
                </a:solidFill>
              </a:rPr>
              <a:t>основе связанных </a:t>
            </a:r>
            <a:r>
              <a:rPr lang="ru-RU" altLang="ru-RU" sz="1800" dirty="0">
                <a:solidFill>
                  <a:schemeClr val="bg1"/>
                </a:solidFill>
              </a:rPr>
              <a:t>с темой </a:t>
            </a:r>
            <a:r>
              <a:rPr lang="ru-RU" altLang="ru-RU" sz="1800" dirty="0" smtClean="0">
                <a:solidFill>
                  <a:schemeClr val="bg1"/>
                </a:solidFill>
              </a:rPr>
              <a:t>тезисов.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u="sng" dirty="0" smtClean="0">
                <a:solidFill>
                  <a:schemeClr val="bg1"/>
                </a:solidFill>
              </a:rPr>
              <a:t>«Незачет»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: </a:t>
            </a:r>
            <a:r>
              <a:rPr lang="ru-RU" altLang="ru-RU" sz="1800" dirty="0" smtClean="0">
                <a:solidFill>
                  <a:schemeClr val="bg1"/>
                </a:solidFill>
              </a:rPr>
              <a:t>работа </a:t>
            </a:r>
            <a:r>
              <a:rPr lang="ru-RU" altLang="ru-RU" sz="1800" dirty="0">
                <a:solidFill>
                  <a:schemeClr val="bg1"/>
                </a:solidFill>
              </a:rPr>
              <a:t>не соответствует теме или </a:t>
            </a:r>
            <a:r>
              <a:rPr lang="ru-RU" altLang="ru-RU" sz="1800" dirty="0" smtClean="0">
                <a:solidFill>
                  <a:schemeClr val="bg1"/>
                </a:solidFill>
              </a:rPr>
              <a:t>отсутствует конкретная цель </a:t>
            </a:r>
            <a:r>
              <a:rPr lang="ru-RU" altLang="ru-RU" sz="1800" dirty="0">
                <a:solidFill>
                  <a:schemeClr val="bg1"/>
                </a:solidFill>
              </a:rPr>
              <a:t>высказывания.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dirty="0" smtClean="0">
                <a:solidFill>
                  <a:srgbClr val="002060"/>
                </a:solidFill>
              </a:rPr>
              <a:t>2. Аргументация</a:t>
            </a:r>
            <a:r>
              <a:rPr lang="ru-RU" altLang="ru-RU" sz="1800" b="1" dirty="0">
                <a:solidFill>
                  <a:srgbClr val="002060"/>
                </a:solidFill>
              </a:rPr>
              <a:t>. Привлечение литературного материала.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bg1"/>
                </a:solidFill>
              </a:rPr>
              <a:t>Выпускник  привлекает </a:t>
            </a:r>
            <a:r>
              <a:rPr lang="ru-RU" altLang="ru-RU" sz="1800" dirty="0">
                <a:solidFill>
                  <a:schemeClr val="bg1"/>
                </a:solidFill>
              </a:rPr>
              <a:t>для аргументации </a:t>
            </a:r>
            <a:r>
              <a:rPr lang="ru-RU" altLang="ru-RU" sz="1800" dirty="0" smtClean="0">
                <a:solidFill>
                  <a:schemeClr val="bg1"/>
                </a:solidFill>
              </a:rPr>
              <a:t>хотя бы один литературный текст.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u="sng" dirty="0" smtClean="0">
                <a:solidFill>
                  <a:schemeClr val="bg1"/>
                </a:solidFill>
              </a:rPr>
              <a:t>«</a:t>
            </a:r>
            <a:r>
              <a:rPr lang="ru-RU" altLang="ru-RU" sz="1800" b="1" u="sng" dirty="0">
                <a:solidFill>
                  <a:schemeClr val="bg1"/>
                </a:solidFill>
              </a:rPr>
              <a:t>Незачет</a:t>
            </a:r>
            <a:r>
              <a:rPr lang="ru-RU" altLang="ru-RU" sz="1800" b="1" u="sng" dirty="0" smtClean="0">
                <a:solidFill>
                  <a:schemeClr val="bg1"/>
                </a:solidFill>
              </a:rPr>
              <a:t>»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: </a:t>
            </a:r>
            <a:r>
              <a:rPr lang="ru-RU" altLang="ru-RU" sz="1800" dirty="0" smtClean="0">
                <a:solidFill>
                  <a:schemeClr val="bg1"/>
                </a:solidFill>
              </a:rPr>
              <a:t>литературный материал не привлечен, </a:t>
            </a:r>
            <a:r>
              <a:rPr lang="ru-RU" altLang="ru-RU" sz="1800" dirty="0">
                <a:solidFill>
                  <a:schemeClr val="bg1"/>
                </a:solidFill>
              </a:rPr>
              <a:t>или </a:t>
            </a:r>
            <a:r>
              <a:rPr lang="ru-RU" altLang="ru-RU" sz="1800" dirty="0" smtClean="0">
                <a:solidFill>
                  <a:schemeClr val="bg1"/>
                </a:solidFill>
              </a:rPr>
              <a:t>искажено </a:t>
            </a:r>
            <a:r>
              <a:rPr lang="ru-RU" altLang="ru-RU" sz="1800" dirty="0">
                <a:solidFill>
                  <a:schemeClr val="bg1"/>
                </a:solidFill>
              </a:rPr>
              <a:t>содержание </a:t>
            </a:r>
            <a:r>
              <a:rPr lang="ru-RU" altLang="ru-RU" sz="1800" dirty="0" smtClean="0">
                <a:solidFill>
                  <a:schemeClr val="bg1"/>
                </a:solidFill>
              </a:rPr>
              <a:t>книг, </a:t>
            </a:r>
            <a:r>
              <a:rPr lang="ru-RU" altLang="ru-RU" sz="1800" dirty="0">
                <a:solidFill>
                  <a:schemeClr val="bg1"/>
                </a:solidFill>
              </a:rPr>
              <a:t>или </a:t>
            </a:r>
            <a:r>
              <a:rPr lang="ru-RU" altLang="ru-RU" sz="1800" dirty="0" smtClean="0">
                <a:solidFill>
                  <a:schemeClr val="bg1"/>
                </a:solidFill>
              </a:rPr>
              <a:t>они </a:t>
            </a:r>
            <a:r>
              <a:rPr lang="ru-RU" altLang="ru-RU" sz="1800" dirty="0">
                <a:solidFill>
                  <a:schemeClr val="bg1"/>
                </a:solidFill>
              </a:rPr>
              <a:t>лишь </a:t>
            </a:r>
            <a:r>
              <a:rPr lang="ru-RU" altLang="ru-RU" sz="1800" dirty="0" smtClean="0">
                <a:solidFill>
                  <a:schemeClr val="bg1"/>
                </a:solidFill>
              </a:rPr>
              <a:t>упомянуты, но не являются </a:t>
            </a:r>
            <a:r>
              <a:rPr lang="ru-RU" altLang="ru-RU" sz="1800" dirty="0">
                <a:solidFill>
                  <a:schemeClr val="bg1"/>
                </a:solidFill>
              </a:rPr>
              <a:t>опорой для рассуждения</a:t>
            </a:r>
            <a:r>
              <a:rPr lang="ru-RU" altLang="ru-RU" sz="1800" dirty="0" smtClean="0">
                <a:solidFill>
                  <a:schemeClr val="bg1"/>
                </a:solidFill>
              </a:rPr>
              <a:t>.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dirty="0" smtClean="0">
                <a:solidFill>
                  <a:srgbClr val="002060"/>
                </a:solidFill>
              </a:rPr>
              <a:t>3. Композиция и логика рассуждения.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bg1"/>
                </a:solidFill>
              </a:rPr>
              <a:t>Выпускник аргументирует свои мысли, соотнося тезисы </a:t>
            </a:r>
            <a:r>
              <a:rPr lang="ru-RU" altLang="ru-RU" sz="1800" dirty="0">
                <a:solidFill>
                  <a:schemeClr val="bg1"/>
                </a:solidFill>
              </a:rPr>
              <a:t>и </a:t>
            </a:r>
            <a:r>
              <a:rPr lang="ru-RU" altLang="ru-RU" sz="1800" dirty="0" smtClean="0">
                <a:solidFill>
                  <a:schemeClr val="bg1"/>
                </a:solidFill>
              </a:rPr>
              <a:t>доказательства.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u="sng" dirty="0" smtClean="0">
                <a:solidFill>
                  <a:schemeClr val="bg1"/>
                </a:solidFill>
              </a:rPr>
              <a:t>«</a:t>
            </a:r>
            <a:r>
              <a:rPr lang="ru-RU" altLang="ru-RU" sz="1800" b="1" u="sng" dirty="0">
                <a:solidFill>
                  <a:schemeClr val="bg1"/>
                </a:solidFill>
              </a:rPr>
              <a:t>Незачет</a:t>
            </a:r>
            <a:r>
              <a:rPr lang="ru-RU" altLang="ru-RU" sz="1800" b="1" u="sng" dirty="0" smtClean="0">
                <a:solidFill>
                  <a:schemeClr val="bg1"/>
                </a:solidFill>
              </a:rPr>
              <a:t>»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: </a:t>
            </a:r>
            <a:r>
              <a:rPr lang="ru-RU" altLang="ru-RU" sz="1800" dirty="0" smtClean="0">
                <a:solidFill>
                  <a:schemeClr val="bg1"/>
                </a:solidFill>
              </a:rPr>
              <a:t>грубые </a:t>
            </a:r>
            <a:r>
              <a:rPr lang="ru-RU" altLang="ru-RU" sz="1800" dirty="0">
                <a:solidFill>
                  <a:schemeClr val="bg1"/>
                </a:solidFill>
              </a:rPr>
              <a:t>логические </a:t>
            </a:r>
            <a:r>
              <a:rPr lang="ru-RU" altLang="ru-RU" sz="1800" dirty="0" smtClean="0">
                <a:solidFill>
                  <a:schemeClr val="bg1"/>
                </a:solidFill>
              </a:rPr>
              <a:t>ошибки </a:t>
            </a:r>
            <a:r>
              <a:rPr lang="ru-RU" altLang="ru-RU" sz="1800" dirty="0">
                <a:solidFill>
                  <a:schemeClr val="bg1"/>
                </a:solidFill>
              </a:rPr>
              <a:t>мешают пониманию смысла </a:t>
            </a:r>
            <a:r>
              <a:rPr lang="ru-RU" altLang="ru-RU" sz="1800" dirty="0" smtClean="0">
                <a:solidFill>
                  <a:schemeClr val="bg1"/>
                </a:solidFill>
              </a:rPr>
              <a:t>фраз </a:t>
            </a:r>
            <a:r>
              <a:rPr lang="ru-RU" altLang="ru-RU" sz="1800" dirty="0">
                <a:solidFill>
                  <a:schemeClr val="bg1"/>
                </a:solidFill>
              </a:rPr>
              <a:t>или отсутствует </a:t>
            </a:r>
            <a:r>
              <a:rPr lang="ru-RU" altLang="ru-RU" sz="1800" dirty="0" err="1">
                <a:solidFill>
                  <a:schemeClr val="bg1"/>
                </a:solidFill>
              </a:rPr>
              <a:t>тезисно</a:t>
            </a:r>
            <a:r>
              <a:rPr lang="ru-RU" altLang="ru-RU" sz="1800" dirty="0">
                <a:solidFill>
                  <a:schemeClr val="bg1"/>
                </a:solidFill>
              </a:rPr>
              <a:t>-доказательная часть</a:t>
            </a:r>
            <a:r>
              <a:rPr lang="ru-RU" altLang="ru-RU" sz="1800" dirty="0" smtClean="0">
                <a:solidFill>
                  <a:schemeClr val="bg1"/>
                </a:solidFill>
              </a:rPr>
              <a:t>.</a:t>
            </a:r>
            <a:endParaRPr lang="ru-RU" altLang="ru-RU" sz="18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dirty="0" smtClean="0">
                <a:solidFill>
                  <a:srgbClr val="002060"/>
                </a:solidFill>
              </a:rPr>
              <a:t>4. Качество </a:t>
            </a:r>
            <a:r>
              <a:rPr lang="ru-RU" altLang="ru-RU" sz="1800" b="1" dirty="0">
                <a:solidFill>
                  <a:srgbClr val="002060"/>
                </a:solidFill>
              </a:rPr>
              <a:t>письменной речи.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chemeClr val="bg1"/>
                </a:solidFill>
              </a:rPr>
              <a:t>Выпускник  выражает </a:t>
            </a:r>
            <a:r>
              <a:rPr lang="ru-RU" altLang="ru-RU" sz="1800" dirty="0">
                <a:solidFill>
                  <a:schemeClr val="bg1"/>
                </a:solidFill>
              </a:rPr>
              <a:t>мысли, используя разнообразную лексику и </a:t>
            </a:r>
            <a:r>
              <a:rPr lang="ru-RU" altLang="ru-RU" sz="1800" dirty="0" smtClean="0">
                <a:solidFill>
                  <a:schemeClr val="bg1"/>
                </a:solidFill>
              </a:rPr>
              <a:t> синтаксические </a:t>
            </a:r>
            <a:r>
              <a:rPr lang="ru-RU" altLang="ru-RU" sz="1800" dirty="0">
                <a:solidFill>
                  <a:schemeClr val="bg1"/>
                </a:solidFill>
              </a:rPr>
              <a:t>конструкции, уместно </a:t>
            </a:r>
            <a:r>
              <a:rPr lang="ru-RU" altLang="ru-RU" sz="1800" dirty="0" smtClean="0">
                <a:solidFill>
                  <a:schemeClr val="bg1"/>
                </a:solidFill>
              </a:rPr>
              <a:t>употребляет </a:t>
            </a:r>
            <a:r>
              <a:rPr lang="ru-RU" altLang="ru-RU" sz="1800" dirty="0">
                <a:solidFill>
                  <a:schemeClr val="bg1"/>
                </a:solidFill>
              </a:rPr>
              <a:t>термины, </a:t>
            </a:r>
            <a:r>
              <a:rPr lang="ru-RU" altLang="ru-RU" sz="1800" dirty="0" smtClean="0">
                <a:solidFill>
                  <a:schemeClr val="bg1"/>
                </a:solidFill>
              </a:rPr>
              <a:t>избегает </a:t>
            </a:r>
            <a:r>
              <a:rPr lang="ru-RU" altLang="ru-RU" sz="1800" dirty="0">
                <a:solidFill>
                  <a:schemeClr val="bg1"/>
                </a:solidFill>
              </a:rPr>
              <a:t>речевых штампов. </a:t>
            </a:r>
            <a:endParaRPr lang="ru-RU" altLang="ru-RU" sz="18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u="sng" dirty="0" smtClean="0">
                <a:solidFill>
                  <a:schemeClr val="bg1"/>
                </a:solidFill>
              </a:rPr>
              <a:t>«</a:t>
            </a:r>
            <a:r>
              <a:rPr lang="ru-RU" altLang="ru-RU" sz="1800" b="1" u="sng" dirty="0">
                <a:solidFill>
                  <a:schemeClr val="bg1"/>
                </a:solidFill>
              </a:rPr>
              <a:t>Незачет</a:t>
            </a:r>
            <a:r>
              <a:rPr lang="ru-RU" altLang="ru-RU" sz="1800" b="1" u="sng" dirty="0" smtClean="0">
                <a:solidFill>
                  <a:schemeClr val="bg1"/>
                </a:solidFill>
              </a:rPr>
              <a:t>»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: </a:t>
            </a:r>
            <a:r>
              <a:rPr lang="ru-RU" altLang="ru-RU" sz="1800" dirty="0">
                <a:solidFill>
                  <a:schemeClr val="bg1"/>
                </a:solidFill>
              </a:rPr>
              <a:t>низкое качество </a:t>
            </a:r>
            <a:r>
              <a:rPr lang="ru-RU" altLang="ru-RU" sz="1800" dirty="0" smtClean="0">
                <a:solidFill>
                  <a:schemeClr val="bg1"/>
                </a:solidFill>
              </a:rPr>
              <a:t>речи и </a:t>
            </a:r>
            <a:r>
              <a:rPr lang="ru-RU" altLang="ru-RU" sz="1800" dirty="0">
                <a:solidFill>
                  <a:schemeClr val="bg1"/>
                </a:solidFill>
              </a:rPr>
              <a:t>речевые </a:t>
            </a:r>
            <a:r>
              <a:rPr lang="ru-RU" altLang="ru-RU" sz="1800" dirty="0" smtClean="0">
                <a:solidFill>
                  <a:schemeClr val="bg1"/>
                </a:solidFill>
              </a:rPr>
              <a:t>ошибки мешают пониманию смысла.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dirty="0" smtClean="0">
                <a:solidFill>
                  <a:srgbClr val="002060"/>
                </a:solidFill>
              </a:rPr>
              <a:t>5. Грамотность. </a:t>
            </a:r>
          </a:p>
          <a:p>
            <a:pPr algn="l">
              <a:spcBef>
                <a:spcPts val="0"/>
              </a:spcBef>
              <a:defRPr/>
            </a:pPr>
            <a:r>
              <a:rPr lang="ru-RU" altLang="ru-RU" sz="1800" b="1" dirty="0" smtClean="0">
                <a:solidFill>
                  <a:schemeClr val="bg1"/>
                </a:solidFill>
              </a:rPr>
              <a:t>«</a:t>
            </a:r>
            <a:r>
              <a:rPr lang="ru-RU" altLang="ru-RU" sz="1800" b="1" u="sng" dirty="0">
                <a:solidFill>
                  <a:schemeClr val="bg1"/>
                </a:solidFill>
              </a:rPr>
              <a:t>Незачет</a:t>
            </a:r>
            <a:r>
              <a:rPr lang="ru-RU" altLang="ru-RU" sz="1800" b="1" u="sng" dirty="0" smtClean="0">
                <a:solidFill>
                  <a:schemeClr val="bg1"/>
                </a:solidFill>
              </a:rPr>
              <a:t>»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: </a:t>
            </a:r>
            <a:r>
              <a:rPr lang="ru-RU" altLang="ru-RU" sz="1800" dirty="0">
                <a:solidFill>
                  <a:schemeClr val="bg1"/>
                </a:solidFill>
              </a:rPr>
              <a:t>грамматические, орфографические и пунктуационные </a:t>
            </a:r>
            <a:r>
              <a:rPr lang="ru-RU" altLang="ru-RU" sz="1800" dirty="0" smtClean="0">
                <a:solidFill>
                  <a:schemeClr val="bg1"/>
                </a:solidFill>
              </a:rPr>
              <a:t>ошибки мешают чтению и пониманию сочинения  (более </a:t>
            </a:r>
            <a:r>
              <a:rPr lang="ru-RU" altLang="ru-RU" sz="1800" dirty="0">
                <a:solidFill>
                  <a:schemeClr val="bg1"/>
                </a:solidFill>
              </a:rPr>
              <a:t>5 ошибок на 100 </a:t>
            </a:r>
            <a:r>
              <a:rPr lang="ru-RU" altLang="ru-RU" sz="1800" dirty="0" smtClean="0">
                <a:solidFill>
                  <a:schemeClr val="bg1"/>
                </a:solidFill>
              </a:rPr>
              <a:t>слов)</a:t>
            </a:r>
          </a:p>
        </p:txBody>
      </p:sp>
      <p:pic>
        <p:nvPicPr>
          <p:cNvPr id="5" name="Picture 2" descr="http://im8-tub-ru.yandex.net/i?id=366255512-06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117"/>
            <a:ext cx="2282711" cy="15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1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8635" y="1538851"/>
            <a:ext cx="5700145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rgbClr val="002060"/>
                </a:solidFill>
              </a:rPr>
              <a:t>иметь положительный результат по трем критериям (по критериям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1 </a:t>
            </a:r>
            <a:r>
              <a:rPr lang="ru-RU" altLang="ru-RU" sz="1600" b="1" dirty="0">
                <a:solidFill>
                  <a:srgbClr val="002060"/>
                </a:solidFill>
              </a:rPr>
              <a:t>и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2 </a:t>
            </a:r>
            <a:r>
              <a:rPr lang="ru-RU" altLang="ru-RU" sz="1600" b="1" dirty="0">
                <a:solidFill>
                  <a:srgbClr val="002060"/>
                </a:solidFill>
              </a:rPr>
              <a:t>–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обязательно);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выдержать </a:t>
            </a:r>
            <a:r>
              <a:rPr lang="ru-RU" altLang="ru-RU" sz="1600" b="1" dirty="0">
                <a:solidFill>
                  <a:srgbClr val="002060"/>
                </a:solidFill>
              </a:rPr>
              <a:t>объем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(не </a:t>
            </a:r>
            <a:r>
              <a:rPr lang="ru-RU" altLang="ru-RU" sz="1600" b="1" dirty="0">
                <a:solidFill>
                  <a:srgbClr val="002060"/>
                </a:solidFill>
              </a:rPr>
              <a:t>менее 250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слов);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solidFill>
                  <a:srgbClr val="002060"/>
                </a:solidFill>
              </a:rPr>
              <a:t>написать работу самостоятельно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13" y="2920630"/>
            <a:ext cx="875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оценке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сочинения в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вузе (максимальный балл по каждому критерию – 2)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43" y="3666616"/>
            <a:ext cx="4665635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К1</a:t>
            </a:r>
            <a:r>
              <a:rPr lang="ru-RU" sz="1600" b="1" dirty="0">
                <a:solidFill>
                  <a:schemeClr val="bg1"/>
                </a:solidFill>
              </a:rPr>
              <a:t>. Соответствие </a:t>
            </a:r>
            <a:r>
              <a:rPr lang="ru-RU" sz="1600" b="1" dirty="0" smtClean="0">
                <a:solidFill>
                  <a:schemeClr val="bg1"/>
                </a:solidFill>
              </a:rPr>
              <a:t>теме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К2. </a:t>
            </a:r>
            <a:r>
              <a:rPr lang="ru-RU" sz="1600" b="1" dirty="0">
                <a:solidFill>
                  <a:schemeClr val="bg1"/>
                </a:solidFill>
              </a:rPr>
              <a:t>Аргументация. Привлечение литературного </a:t>
            </a:r>
            <a:r>
              <a:rPr lang="ru-RU" sz="1600" b="1" dirty="0" smtClean="0">
                <a:solidFill>
                  <a:schemeClr val="bg1"/>
                </a:solidFill>
              </a:rPr>
              <a:t>материала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К3. Композиция </a:t>
            </a:r>
            <a:r>
              <a:rPr lang="ru-RU" sz="1600" b="1" dirty="0">
                <a:solidFill>
                  <a:schemeClr val="bg1"/>
                </a:solidFill>
              </a:rPr>
              <a:t>и логика </a:t>
            </a:r>
            <a:r>
              <a:rPr lang="ru-RU" sz="1600" b="1" dirty="0" smtClean="0">
                <a:solidFill>
                  <a:schemeClr val="bg1"/>
                </a:solidFill>
              </a:rPr>
              <a:t>рассуждения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К4. Качество </a:t>
            </a:r>
            <a:r>
              <a:rPr lang="ru-RU" sz="1600" b="1" dirty="0">
                <a:solidFill>
                  <a:schemeClr val="bg1"/>
                </a:solidFill>
              </a:rPr>
              <a:t>письменной </a:t>
            </a:r>
            <a:r>
              <a:rPr lang="ru-RU" sz="1600" b="1" dirty="0" smtClean="0">
                <a:solidFill>
                  <a:schemeClr val="bg1"/>
                </a:solidFill>
              </a:rPr>
              <a:t>речи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К5. Оригинальность сочинения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49206" y="3647566"/>
            <a:ext cx="3699574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К6</a:t>
            </a:r>
            <a:r>
              <a:rPr lang="ru-RU" sz="1600" b="1" dirty="0">
                <a:solidFill>
                  <a:schemeClr val="bg1"/>
                </a:solidFill>
              </a:rPr>
              <a:t>. Речевые </a:t>
            </a:r>
            <a:r>
              <a:rPr lang="ru-RU" sz="1600" b="1" dirty="0" smtClean="0">
                <a:solidFill>
                  <a:schemeClr val="bg1"/>
                </a:solidFill>
              </a:rPr>
              <a:t>нормы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</a:rPr>
              <a:t>К7. Орфографические </a:t>
            </a:r>
            <a:r>
              <a:rPr lang="ru-RU" sz="1600" b="1" dirty="0" smtClean="0">
                <a:solidFill>
                  <a:schemeClr val="bg1"/>
                </a:solidFill>
              </a:rPr>
              <a:t>нормы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</a:rPr>
              <a:t>К8. Пунктуационные </a:t>
            </a:r>
            <a:r>
              <a:rPr lang="ru-RU" sz="1600" b="1" dirty="0" smtClean="0">
                <a:solidFill>
                  <a:schemeClr val="bg1"/>
                </a:solidFill>
              </a:rPr>
              <a:t>нормы</a:t>
            </a:r>
          </a:p>
          <a:p>
            <a:pPr algn="l"/>
            <a:r>
              <a:rPr lang="ru-RU" sz="1600" b="1" dirty="0">
                <a:solidFill>
                  <a:schemeClr val="bg1"/>
                </a:solidFill>
              </a:rPr>
              <a:t>К9. Грамматические </a:t>
            </a:r>
            <a:r>
              <a:rPr lang="ru-RU" sz="1600" b="1" dirty="0" smtClean="0">
                <a:solidFill>
                  <a:schemeClr val="bg1"/>
                </a:solidFill>
              </a:rPr>
              <a:t>нормы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К10. </a:t>
            </a:r>
            <a:r>
              <a:rPr lang="ru-RU" sz="1600" b="1" dirty="0">
                <a:solidFill>
                  <a:schemeClr val="bg1"/>
                </a:solidFill>
              </a:rPr>
              <a:t>Фактическая точность в фоновом </a:t>
            </a:r>
            <a:r>
              <a:rPr lang="ru-RU" sz="1600" b="1" dirty="0" smtClean="0">
                <a:solidFill>
                  <a:schemeClr val="bg1"/>
                </a:solidFill>
              </a:rPr>
              <a:t>материале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6820"/>
              </p:ext>
            </p:extLst>
          </p:nvPr>
        </p:nvGraphicFramePr>
        <p:xfrm>
          <a:off x="278143" y="5589240"/>
          <a:ext cx="8642351" cy="10561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54028"/>
                <a:gridCol w="465245"/>
                <a:gridCol w="565186"/>
                <a:gridCol w="565186"/>
                <a:gridCol w="668574"/>
                <a:gridCol w="682360"/>
                <a:gridCol w="771961"/>
                <a:gridCol w="771961"/>
                <a:gridCol w="496261"/>
                <a:gridCol w="575524"/>
                <a:gridCol w="496261"/>
                <a:gridCol w="629804"/>
              </a:tblGrid>
              <a:tr h="631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Отметка по десятибалльной системе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274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Первичный балл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7005" y="5183772"/>
            <a:ext cx="3311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Шкала перевода баллов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0093" y="1092507"/>
            <a:ext cx="4662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получения зачета в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6750" y="201207"/>
            <a:ext cx="5700145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Примерные критерии оценки итоговых  сочинений в вузе</a:t>
            </a:r>
          </a:p>
        </p:txBody>
      </p:sp>
      <p:pic>
        <p:nvPicPr>
          <p:cNvPr id="14" name="Picture 12" descr="http://im7-tub-ru.yandex.net/i?id=288528264-62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8" y="288186"/>
            <a:ext cx="2775021" cy="257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" y="1381925"/>
            <a:ext cx="73166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1. «Разум и чувство»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Раздумье </a:t>
            </a:r>
            <a:r>
              <a:rPr lang="ru-RU" sz="1600" dirty="0">
                <a:solidFill>
                  <a:schemeClr val="bg1"/>
                </a:solidFill>
              </a:rPr>
              <a:t>о разуме и чувстве как двух важнейших составляющих внутреннего мира человека, которые влияют на его устремления и поступки. Разум и чувство могут быть рассмотрены как в гармоническом единстве, так и в сложном противоборстве, составляющем внутренний конфликт личности.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2</a:t>
            </a:r>
            <a:r>
              <a:rPr lang="ru-RU" sz="1600" b="1" dirty="0">
                <a:solidFill>
                  <a:srgbClr val="002060"/>
                </a:solidFill>
              </a:rPr>
              <a:t>. «Честь и бесчестие».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Это </a:t>
            </a:r>
            <a:r>
              <a:rPr lang="ru-RU" sz="1600" dirty="0">
                <a:solidFill>
                  <a:schemeClr val="bg1"/>
                </a:solidFill>
              </a:rPr>
              <a:t>полярные понятия, связанные с выбором человека: быть верным голосу совести, следовать моральным принципам или идти путем предательства, лжи и лицемерия.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3</a:t>
            </a:r>
            <a:r>
              <a:rPr lang="ru-RU" sz="1600" b="1" dirty="0">
                <a:solidFill>
                  <a:srgbClr val="002060"/>
                </a:solidFill>
              </a:rPr>
              <a:t>. «Победа и поражение»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Размышление </a:t>
            </a:r>
            <a:r>
              <a:rPr lang="ru-RU" sz="1600" dirty="0">
                <a:solidFill>
                  <a:schemeClr val="bg1"/>
                </a:solidFill>
              </a:rPr>
              <a:t>о победе и поражении в разных аспектах: социально-историческом, нравственно-философском, психологическом. Рассуждение может быть связано как с внешними конфликтными событиями в жизни человека, страны, мира, так и с внутренней борьбой человека с самим собой, ее причинами и результатами.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4</a:t>
            </a:r>
            <a:r>
              <a:rPr lang="ru-RU" sz="1600" b="1" dirty="0">
                <a:solidFill>
                  <a:srgbClr val="002060"/>
                </a:solidFill>
              </a:rPr>
              <a:t>. «Опыт и ошибки».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chemeClr val="bg1"/>
                </a:solidFill>
              </a:rPr>
              <a:t> Рассуждения </a:t>
            </a:r>
            <a:r>
              <a:rPr lang="ru-RU" sz="1600" dirty="0">
                <a:solidFill>
                  <a:schemeClr val="bg1"/>
                </a:solidFill>
              </a:rPr>
              <a:t>о ценности духовного и практического опыта отдельной личности, народа, человечества в целом, о цене ошибок на пути познания мира, обретения жизненного опыта.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5</a:t>
            </a:r>
            <a:r>
              <a:rPr lang="ru-RU" sz="1600" b="1" dirty="0">
                <a:solidFill>
                  <a:srgbClr val="002060"/>
                </a:solidFill>
              </a:rPr>
              <a:t>. «Дружба и вражда».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 smtClean="0">
                <a:solidFill>
                  <a:schemeClr val="bg1"/>
                </a:solidFill>
              </a:rPr>
              <a:t>Рассуждение </a:t>
            </a:r>
            <a:r>
              <a:rPr lang="ru-RU" sz="1600" dirty="0">
                <a:solidFill>
                  <a:schemeClr val="bg1"/>
                </a:solidFill>
              </a:rPr>
              <a:t>о ценности человеческой дружбы, о путях достижения взаимопонимания между отдельными людьми, их сообществами и даже целыми народами, а также об истоках и последствиях вражды между ними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810" y="188708"/>
            <a:ext cx="8831782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Тематические направления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2016/2017 учебного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389" y="1019880"/>
            <a:ext cx="706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7 декабря 2016 года, 1 февраля и 3 мая 2017 года</a:t>
            </a:r>
          </a:p>
        </p:txBody>
      </p:sp>
      <p:pic>
        <p:nvPicPr>
          <p:cNvPr id="2050" name="Picture 2" descr="http://ichef.bbci.co.uk/news/ws/625/amz/worldservice/live/assets/images/2014/12/01/141201140758_senses_mind_624x351_think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1089008"/>
            <a:ext cx="1685918" cy="11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633425.vk.me/u248902071/video/l_8739c1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2301350"/>
            <a:ext cx="1685918" cy="10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redro.pl/obrazy/xn-------43daefnpgcceouefezc0emkegrchixl0hrdcy1oqfjs-400-19490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73" y="3429000"/>
            <a:ext cx="1685917" cy="107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.inforesist.org/uploads/2015/11/grab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72" y="4580960"/>
            <a:ext cx="1685919" cy="10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2.bp.blogspot.com/-4R45j9rbhw0/V9EETF5zM6I/AAAAAAAAFn4/UOhX7sSIASIVrwytzliKr41V82-YPEOoQCLcB/s1600/e5b4d06d27d9f7c6dc89b4f2036c5ba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45" y="5658650"/>
            <a:ext cx="1730898" cy="11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0367"/>
            <a:ext cx="7128792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Введение итогового сочинения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2014—2015 учебном году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512" y="1156559"/>
            <a:ext cx="7128792" cy="41088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cs typeface="Arial" charset="0"/>
              </a:rPr>
              <a:t>Цель замены бывшего выпускного сочинения ЕГЭ по русскому языку и по литературе </a:t>
            </a:r>
            <a:r>
              <a:rPr lang="ru-RU" sz="1600" b="1" dirty="0">
                <a:solidFill>
                  <a:schemeClr val="bg1"/>
                </a:solidFill>
              </a:rPr>
              <a:t>– </a:t>
            </a:r>
            <a:r>
              <a:rPr lang="ru-RU" altLang="ru-RU" sz="1600" b="1" dirty="0" smtClean="0">
                <a:solidFill>
                  <a:schemeClr val="bg1"/>
                </a:solidFill>
                <a:cs typeface="Arial" charset="0"/>
              </a:rPr>
              <a:t>поставить заслон списыванию готовых сочинений и их тиражированию издательствами.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cs typeface="Arial" charset="0"/>
              </a:rPr>
              <a:t>Возврат к сочинению обусловлен падением грамотности, интереса к чтению, речевой и читательской культуры выпускников школ и сочинение стало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«формой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 для допуска к ЕГЭ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altLang="ru-RU" sz="16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marL="285750" indent="-285750" algn="l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</a:rPr>
              <a:t>Созданы нормативно-методические материалы по проведению итогового сочинения  для организаций, реализующих образовательные программы среднего общего образования.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     </a:t>
            </a:r>
            <a:r>
              <a:rPr lang="ru-RU" sz="1600" b="1" dirty="0">
                <a:solidFill>
                  <a:srgbClr val="002060"/>
                </a:solidFill>
                <a:hlinkClick r:id="rId2"/>
              </a:rPr>
              <a:t> </a:t>
            </a:r>
            <a:r>
              <a:rPr lang="en-US" sz="1600" b="1" dirty="0">
                <a:solidFill>
                  <a:srgbClr val="002060"/>
                </a:solidFill>
                <a:hlinkClick r:id="rId2"/>
              </a:rPr>
              <a:t>http://www.fipi.ru/ege-i-gve-11/itogovoe-sochinenie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altLang="ru-RU" sz="1600" b="1" dirty="0">
              <a:solidFill>
                <a:schemeClr val="tx1"/>
              </a:solidFill>
              <a:cs typeface="Arial" charset="0"/>
            </a:endParaRPr>
          </a:p>
          <a:p>
            <a:pPr marL="285750" indent="-285750" algn="l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solidFill>
                  <a:schemeClr val="bg1"/>
                </a:solidFill>
              </a:rPr>
              <a:t>Разработано </a:t>
            </a:r>
            <a:r>
              <a:rPr lang="ru-RU" altLang="ru-RU" sz="1600" b="1" dirty="0">
                <a:solidFill>
                  <a:schemeClr val="bg1"/>
                </a:solidFill>
              </a:rPr>
              <a:t>5 открытых тематических направлений, в рамках которых созданы закрытые комплекты тем по часовым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поясам. 2014 год: </a:t>
            </a:r>
            <a:r>
              <a:rPr lang="en-US" altLang="ru-RU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altLang="ru-RU" sz="1600" b="1" dirty="0">
                <a:solidFill>
                  <a:schemeClr val="tx1"/>
                </a:solidFill>
                <a:hlinkClick r:id="rId3"/>
              </a:rPr>
              <a:t>://sochinenie11.ru/novosti/256-vse-</a:t>
            </a:r>
            <a:r>
              <a:rPr lang="ru-RU" altLang="ru-RU" sz="1600" b="1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altLang="ru-RU" sz="1600" b="1" dirty="0" smtClean="0">
                <a:solidFill>
                  <a:schemeClr val="tx1"/>
                </a:solidFill>
                <a:hlinkClick r:id="rId3"/>
              </a:rPr>
              <a:t>temy-sochineniy-3-</a:t>
            </a:r>
            <a:r>
              <a:rPr lang="ru-RU" altLang="ru-RU" sz="1600" b="1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en-US" altLang="ru-RU" sz="1600" b="1" dirty="0" smtClean="0">
                <a:solidFill>
                  <a:schemeClr val="tx1"/>
                </a:solidFill>
                <a:hlinkClick r:id="rId3"/>
              </a:rPr>
              <a:t>dekabrya.html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;  2015 год: </a:t>
            </a:r>
            <a:r>
              <a:rPr lang="en-US" altLang="ru-RU" sz="1600" b="1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altLang="ru-RU" sz="1600" b="1" dirty="0" smtClean="0">
                <a:solidFill>
                  <a:schemeClr val="bg1"/>
                </a:solidFill>
                <a:hlinkClick r:id="rId4"/>
              </a:rPr>
              <a:t>sochinenie11.ru/o/388-vse-temy-sochineniy-2-</a:t>
            </a:r>
            <a:r>
              <a:rPr lang="ru-RU" altLang="ru-RU" sz="1600" b="1" dirty="0" smtClean="0">
                <a:solidFill>
                  <a:schemeClr val="bg1"/>
                </a:solidFill>
                <a:hlinkClick r:id="rId4"/>
              </a:rPr>
              <a:t> </a:t>
            </a:r>
            <a:r>
              <a:rPr lang="en-US" altLang="ru-RU" sz="1600" b="1" dirty="0" smtClean="0">
                <a:solidFill>
                  <a:schemeClr val="bg1"/>
                </a:solidFill>
                <a:hlinkClick r:id="rId4"/>
              </a:rPr>
              <a:t>dekabrya-2015-goda.html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8" descr="http://bookcube.ru/uploads/taginator/Jan-2013/otvety-o.a.xolodova-4-kl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10" y="332656"/>
            <a:ext cx="1419301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www.bookin.org.ru/book/6099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22" y="2276872"/>
            <a:ext cx="1474690" cy="230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nosmoke.chitai-gorod.ru/upload/iblock/d59/d59cfd6f031ce86d874e4ae8be5f8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64" y="4149081"/>
            <a:ext cx="1638830" cy="256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5715392"/>
            <a:ext cx="676875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NB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Успешное написание итогового сочинения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обеспечивает допуск к ЕГЭ и может добавить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до 10 баллов к результатам ЕГЭ при поступлении в вуз 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8802064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Итоговое сочинение с «Просвещением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old.prosv.ru/info.aspx?ob_no=43944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http://prosv.ru/2014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0" y="1706499"/>
            <a:ext cx="1619834" cy="240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4372" y="1752075"/>
            <a:ext cx="6317204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rgbClr val="002060"/>
                </a:solidFill>
              </a:rPr>
              <a:t>Серия «</a:t>
            </a:r>
            <a:r>
              <a:rPr lang="ru-RU" sz="1800" b="1" dirty="0" smtClean="0">
                <a:solidFill>
                  <a:srgbClr val="002060"/>
                </a:solidFill>
              </a:rPr>
              <a:t>Учимся с</a:t>
            </a:r>
            <a:r>
              <a:rPr lang="ru-RU" sz="1800" b="1" dirty="0">
                <a:solidFill>
                  <a:srgbClr val="002060"/>
                </a:solidFill>
              </a:rPr>
              <a:t> „Просвещением</a:t>
            </a:r>
            <a:r>
              <a:rPr lang="ru-RU" sz="1800" b="1" dirty="0" smtClean="0">
                <a:solidFill>
                  <a:srgbClr val="002060"/>
                </a:solidFill>
              </a:rPr>
              <a:t>“/Просвещение“ – учителю».</a:t>
            </a:r>
            <a:r>
              <a:rPr lang="ru-RU" sz="1800" b="1" dirty="0">
                <a:solidFill>
                  <a:srgbClr val="002060"/>
                </a:solidFill>
              </a:rPr>
              <a:t> 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chemeClr val="bg1"/>
                </a:solidFill>
              </a:rPr>
              <a:t>Щербакова О.И.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 smtClean="0">
                <a:solidFill>
                  <a:schemeClr val="bg1"/>
                </a:solidFill>
              </a:rPr>
              <a:t>Виды </a:t>
            </a:r>
            <a:r>
              <a:rPr lang="ru-RU" sz="1800" b="1" dirty="0">
                <a:solidFill>
                  <a:schemeClr val="bg1"/>
                </a:solidFill>
              </a:rPr>
              <a:t>сочинений по литературе.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10-11</a:t>
            </a:r>
            <a:r>
              <a:rPr lang="ru-RU" sz="1800" b="1" dirty="0">
                <a:solidFill>
                  <a:schemeClr val="bg1"/>
                </a:solidFill>
              </a:rPr>
              <a:t> классы. </a:t>
            </a:r>
            <a:r>
              <a:rPr lang="ru-RU" sz="1800" dirty="0">
                <a:solidFill>
                  <a:schemeClr val="bg1"/>
                </a:solidFill>
              </a:rPr>
              <a:t>Методическое пособие для </a:t>
            </a:r>
            <a:r>
              <a:rPr lang="ru-RU" sz="1800" dirty="0" smtClean="0">
                <a:solidFill>
                  <a:schemeClr val="bg1"/>
                </a:solidFill>
              </a:rPr>
              <a:t>учителя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prosv.ru/2014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2" y="2780928"/>
            <a:ext cx="1584911" cy="23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1999" y="3059704"/>
            <a:ext cx="6317204" cy="17543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rgbClr val="002060"/>
                </a:solidFill>
              </a:rPr>
              <a:t>Серия «Учимся с «Просвещением</a:t>
            </a:r>
            <a:r>
              <a:rPr lang="ru-RU" sz="1800" b="1" dirty="0" smtClean="0">
                <a:solidFill>
                  <a:srgbClr val="002060"/>
                </a:solidFill>
              </a:rPr>
              <a:t>» /«</a:t>
            </a:r>
            <a:r>
              <a:rPr lang="ru-RU" sz="1800" b="1" dirty="0">
                <a:solidFill>
                  <a:srgbClr val="002060"/>
                </a:solidFill>
              </a:rPr>
              <a:t>Экзамен с «Просвещением</a:t>
            </a:r>
            <a:r>
              <a:rPr lang="ru-RU" sz="1800" b="1" dirty="0" smtClean="0">
                <a:solidFill>
                  <a:srgbClr val="002060"/>
                </a:solidFill>
              </a:rPr>
              <a:t>»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chemeClr val="bg1"/>
                </a:solidFill>
              </a:rPr>
              <a:t>Красовская С. И., </a:t>
            </a:r>
            <a:r>
              <a:rPr lang="ru-RU" sz="1800" b="1" i="1" dirty="0" err="1">
                <a:solidFill>
                  <a:schemeClr val="bg1"/>
                </a:solidFill>
              </a:rPr>
              <a:t>Шутан</a:t>
            </a:r>
            <a:r>
              <a:rPr lang="ru-RU" sz="1800" b="1" i="1" dirty="0">
                <a:solidFill>
                  <a:schemeClr val="bg1"/>
                </a:solidFill>
              </a:rPr>
              <a:t> М. И., Моисеева В. Г., </a:t>
            </a:r>
            <a:r>
              <a:rPr lang="ru-RU" sz="1800" b="1" i="1" dirty="0" err="1">
                <a:solidFill>
                  <a:schemeClr val="bg1"/>
                </a:solidFill>
              </a:rPr>
              <a:t>Певак</a:t>
            </a:r>
            <a:r>
              <a:rPr lang="ru-RU" sz="1800" b="1" i="1" dirty="0">
                <a:solidFill>
                  <a:schemeClr val="bg1"/>
                </a:solidFill>
              </a:rPr>
              <a:t> Е. А., </a:t>
            </a:r>
            <a:r>
              <a:rPr lang="ru-RU" sz="1800" b="1" i="1" dirty="0" err="1">
                <a:solidFill>
                  <a:schemeClr val="bg1"/>
                </a:solidFill>
              </a:rPr>
              <a:t>Неретина</a:t>
            </a:r>
            <a:r>
              <a:rPr lang="ru-RU" sz="1800" b="1" i="1" dirty="0">
                <a:solidFill>
                  <a:schemeClr val="bg1"/>
                </a:solidFill>
              </a:rPr>
              <a:t> Т. А</a:t>
            </a:r>
            <a:r>
              <a:rPr lang="ru-RU" sz="1800" b="1" i="1" dirty="0" smtClean="0">
                <a:solidFill>
                  <a:schemeClr val="bg1"/>
                </a:solidFill>
              </a:rPr>
              <a:t>. </a:t>
            </a:r>
            <a:r>
              <a:rPr lang="ru-RU" sz="1800" b="1" dirty="0" smtClean="0">
                <a:solidFill>
                  <a:schemeClr val="bg1"/>
                </a:solidFill>
              </a:rPr>
              <a:t>«</a:t>
            </a:r>
            <a:r>
              <a:rPr lang="ru-RU" sz="1800" b="1" dirty="0">
                <a:solidFill>
                  <a:schemeClr val="bg1"/>
                </a:solidFill>
              </a:rPr>
              <a:t>Сочинение? Легко!». </a:t>
            </a:r>
            <a:r>
              <a:rPr lang="ru-RU" sz="1800" dirty="0">
                <a:solidFill>
                  <a:schemeClr val="bg1"/>
                </a:solidFill>
              </a:rPr>
              <a:t>Пособие для учащихся общеобразовательных </a:t>
            </a:r>
            <a:r>
              <a:rPr lang="ru-RU" sz="1800" dirty="0" smtClean="0">
                <a:solidFill>
                  <a:schemeClr val="bg1"/>
                </a:solidFill>
              </a:rPr>
              <a:t>организаций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prosv.ru/2014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8668"/>
            <a:ext cx="1728192" cy="23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1999" y="4922897"/>
            <a:ext cx="6317205" cy="17543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Методические рекомендации по подготовке и проведению итогового сочинения </a:t>
            </a:r>
            <a:r>
              <a:rPr lang="ru-RU" sz="1800" b="1" dirty="0" smtClean="0">
                <a:solidFill>
                  <a:schemeClr val="bg1"/>
                </a:solidFill>
              </a:rPr>
              <a:t>для </a:t>
            </a:r>
            <a:r>
              <a:rPr lang="ru-RU" sz="1800" b="1" dirty="0">
                <a:solidFill>
                  <a:schemeClr val="bg1"/>
                </a:solidFill>
              </a:rPr>
              <a:t>образовательных организаций. 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Пособие для администрации школ, методистов, экспертов, участвующих в проверке сочинений, учителей. </a:t>
            </a:r>
          </a:p>
        </p:txBody>
      </p:sp>
    </p:spTree>
    <p:extLst>
      <p:ext uri="{BB962C8B-B14F-4D97-AF65-F5344CB8AC3E}">
        <p14:creationId xmlns:p14="http://schemas.microsoft.com/office/powerpoint/2010/main" val="31310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talog.prosv.ru/images/big/1e52f7d0-5781-11e5-9b19-0050569c7d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4" y="248236"/>
            <a:ext cx="2132870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498" y="277912"/>
            <a:ext cx="4316099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Леонова А. В., Богданова С. Г., Моисеева В. Г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dirty="0">
                <a:solidFill>
                  <a:srgbClr val="002060"/>
                </a:solidFill>
              </a:rPr>
              <a:t>Сочинение? Легко! Перезагрузка.</a:t>
            </a:r>
            <a:r>
              <a:rPr lang="ru-RU" sz="1800" dirty="0">
                <a:solidFill>
                  <a:srgbClr val="002060"/>
                </a:solidFill>
                <a:hlinkClick r:id="rId3"/>
              </a:rPr>
              <a:t> 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catalog.prosv.ru/images/big/02bb99bf-5528-11e5-9b19-0050569c7d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1" y="277912"/>
            <a:ext cx="2070361" cy="29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1074" y="1595573"/>
            <a:ext cx="4343523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Беляева Н.В.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Итоговое </a:t>
            </a:r>
            <a:r>
              <a:rPr lang="ru-RU" sz="1800" dirty="0">
                <a:solidFill>
                  <a:srgbClr val="002060"/>
                </a:solidFill>
              </a:rPr>
              <a:t>сочинение: подготовка и </a:t>
            </a:r>
            <a:r>
              <a:rPr lang="ru-RU" sz="1800" dirty="0" smtClean="0">
                <a:solidFill>
                  <a:srgbClr val="002060"/>
                </a:solidFill>
              </a:rPr>
              <a:t>контроль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173" y="5632706"/>
            <a:ext cx="4620372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Вебинары</a:t>
            </a:r>
            <a:r>
              <a:rPr lang="ru-RU" b="1" dirty="0" smtClean="0">
                <a:solidFill>
                  <a:schemeClr val="bg1"/>
                </a:solidFill>
              </a:rPr>
              <a:t> издательства «Просвещение» </a:t>
            </a:r>
            <a:r>
              <a:rPr lang="en-US" sz="1600" b="1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sz="1600" b="1" dirty="0" smtClean="0">
                <a:solidFill>
                  <a:schemeClr val="bg1"/>
                </a:solidFill>
                <a:hlinkClick r:id="rId5"/>
              </a:rPr>
              <a:t>old.prosv.ru/info.aspx?ob_no=45931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pedknigi.ru/img/10136268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8" y="3339878"/>
            <a:ext cx="2139686" cy="32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2513" y="3250670"/>
            <a:ext cx="6430965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Беляева Н.В., Новикова Л.В.,</a:t>
            </a:r>
            <a:r>
              <a:rPr lang="ru-RU" sz="1800" b="1" dirty="0">
                <a:solidFill>
                  <a:srgbClr val="002060"/>
                </a:solidFill>
              </a:rPr>
              <a:t> Зинин </a:t>
            </a:r>
            <a:r>
              <a:rPr lang="ru-RU" sz="1800" b="1" dirty="0" smtClean="0">
                <a:solidFill>
                  <a:srgbClr val="002060"/>
                </a:solidFill>
              </a:rPr>
              <a:t>С.А., Зинина Е.А.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Итоговое </a:t>
            </a:r>
            <a:r>
              <a:rPr lang="ru-RU" sz="1800" dirty="0">
                <a:solidFill>
                  <a:srgbClr val="002060"/>
                </a:solidFill>
              </a:rPr>
              <a:t>сочинение. Допуск к ЕГЭ. От выбора темы к оцениванию по критериям</a:t>
            </a:r>
            <a:r>
              <a:rPr lang="ru-RU" sz="1800" dirty="0" smtClean="0">
                <a:solidFill>
                  <a:srgbClr val="002060"/>
                </a:solidFill>
              </a:rPr>
              <a:t>. Методические рекомендации.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М.: Издательство: Национальное </a:t>
            </a:r>
            <a:r>
              <a:rPr lang="ru-RU" sz="1800" dirty="0">
                <a:solidFill>
                  <a:srgbClr val="002060"/>
                </a:solidFill>
              </a:rPr>
              <a:t>образование, </a:t>
            </a:r>
            <a:r>
              <a:rPr lang="ru-RU" sz="1800" dirty="0" smtClean="0">
                <a:solidFill>
                  <a:srgbClr val="002060"/>
                </a:solidFill>
              </a:rPr>
              <a:t>2016.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2855" y="4937223"/>
            <a:ext cx="2609689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Готовится к печати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424" y="4509321"/>
            <a:ext cx="1780934" cy="224676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Беляева Н. В.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Итоговое сочинение: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профилактика ошибок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Просвещение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2017 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9636" y="2672174"/>
            <a:ext cx="4314772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hlinkClick r:id="rId7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hlinkClick r:id="rId7"/>
              </a:rPr>
              <a:t>old.prosv.ru/info.aspx?ob_no=43944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67019" y="188913"/>
            <a:ext cx="8797469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</a:rPr>
              <a:t>Нормативные документы</a:t>
            </a:r>
            <a:r>
              <a:rPr lang="ru-RU" altLang="ru-RU" sz="2400" b="1" dirty="0">
                <a:solidFill>
                  <a:srgbClr val="000099"/>
                </a:solidFill>
              </a:rPr>
              <a:t>, определяющие содержание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КИМ ЕГЭ-2017 </a:t>
            </a:r>
            <a:r>
              <a:rPr lang="ru-RU" altLang="ru-RU" sz="2400" b="1" dirty="0">
                <a:solidFill>
                  <a:srgbClr val="000099"/>
                </a:solidFill>
              </a:rPr>
              <a:t>по литературе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019" y="1143020"/>
            <a:ext cx="881160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l" eaLnBrk="1" hangingPunct="1">
              <a:defRPr/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Федеральный компонент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государственного стандарта основного общего образования (приказ Минобразования России  от 05.03.2004 №1089)</a:t>
            </a:r>
          </a:p>
          <a:p>
            <a:pPr marL="0" indent="0" algn="l" eaLnBrk="1" hangingPunct="1">
              <a:defRPr/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Обязательные минимумы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содержания основного общего и среднего (полного) общего образования по литературе, утвержденные приказами Минобразования России от 19.05.1998  №1236 и от 30.06.1999 №56 (см. Пояснительную записку к «Кодификатору…» ЕГЭ-2017 по литературе)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13128" y="2996952"/>
            <a:ext cx="6065491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l" eaLnBrk="1" hangingPunct="1">
              <a:defRPr/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Кодификатор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элементов содержания и требований к уровню подготовки выпускников общеобразовательных учреждений для проведения в 2017 году ЕГЭ по литературе.</a:t>
            </a:r>
          </a:p>
          <a:p>
            <a:pPr marL="0" indent="0" algn="l" eaLnBrk="1" hangingPunct="1">
              <a:defRPr/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Спецификация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КИМ для проведения в 2017 году ЕГЭ по литературе.</a:t>
            </a:r>
          </a:p>
          <a:p>
            <a:pPr marL="0" indent="0" algn="l" eaLnBrk="1" hangingPunct="1">
              <a:defRPr/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Демонстрационный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вариант КИМ для проведения в 2017 году ЕГЭ по литературе.</a:t>
            </a:r>
            <a:endParaRPr lang="ru-RU" dirty="0" smtClean="0"/>
          </a:p>
        </p:txBody>
      </p:sp>
      <p:pic>
        <p:nvPicPr>
          <p:cNvPr id="10244" name="Picture 4" descr="http://vdv-up.ru/upload/iblock/116/11694eed37f069cd94be1db19d6734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9" y="3025554"/>
            <a:ext cx="2746109" cy="25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240" y="5657968"/>
            <a:ext cx="876938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изменена структура КИМ: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части 1 и 2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одну часть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(модель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КИМ 2015 г. состоит не из трех, а из двух частей).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КИМ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  принята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сквозная нумерация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677498" y="310513"/>
            <a:ext cx="628699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99"/>
                </a:solidFill>
              </a:rPr>
              <a:t>Структура КИМ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ЕГЭ по литературе-2017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10099"/>
              </p:ext>
            </p:extLst>
          </p:nvPr>
        </p:nvGraphicFramePr>
        <p:xfrm>
          <a:off x="222338" y="1669603"/>
          <a:ext cx="8783714" cy="4631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376"/>
                <a:gridCol w="2376264"/>
                <a:gridCol w="1224136"/>
                <a:gridCol w="1296144"/>
                <a:gridCol w="2980794"/>
              </a:tblGrid>
              <a:tr h="16070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Коли­чество заданий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Макси-</a:t>
                      </a: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мальный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первичный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максимального первичного балла за выполнение заданий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максимального </a:t>
                      </a:r>
                      <a:r>
                        <a:rPr lang="ru-RU" sz="1600" b="1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первичного балла за всю работу, равного 42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3164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ответом  (1-7;10-14)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(базовый уровень)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ограниченного объема (8-9; 15-16)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(повышенный уровень)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8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ответом (сочинение)  (17.1,17.2,17.3)  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(высокий уровень)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452">
                <a:tc gridSpan="2"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im7-tub-ru.yandex.net/i?id=197583192-5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0" y="354306"/>
            <a:ext cx="2468258" cy="131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661" y="896297"/>
            <a:ext cx="532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заданий </a:t>
            </a:r>
            <a:endParaRPr lang="ru-RU" sz="2000" b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частям экзаменационной </a:t>
            </a:r>
            <a:r>
              <a:rPr lang="ru-RU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9240" y="6386121"/>
            <a:ext cx="879681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ЕГЭ по литературе – 3 часа 55 минут </a:t>
            </a:r>
            <a:r>
              <a:rPr lang="ru-RU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07949" y="215900"/>
            <a:ext cx="6264249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оценивания выполнения </a:t>
            </a:r>
            <a:r>
              <a:rPr lang="ru-RU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 заданий </a:t>
            </a:r>
            <a:endParaRPr lang="ru-RU" sz="2400" b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580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13846"/>
              </p:ext>
            </p:extLst>
          </p:nvPr>
        </p:nvGraphicFramePr>
        <p:xfrm>
          <a:off x="107949" y="1628801"/>
          <a:ext cx="8928546" cy="5097391"/>
        </p:xfrm>
        <a:graphic>
          <a:graphicData uri="http://schemas.openxmlformats.org/drawingml/2006/table">
            <a:tbl>
              <a:tblPr/>
              <a:tblGrid>
                <a:gridCol w="1007667"/>
                <a:gridCol w="936104"/>
                <a:gridCol w="6984775"/>
              </a:tblGrid>
              <a:tr h="47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Номер задания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баллов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Примечание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</a:tr>
              <a:tr h="448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1-7,10-14</a:t>
                      </a: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каждый верный ответ при выполнении заданий с кратким ответом части 1 экзаменационной работы участник экзамена получает 1 балл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</a:tr>
              <a:tr h="1333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и 15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(3+1)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Задания 8 и 15 оцениваются по двум критериям: «Глубина приводимых суждений и убедительность аргументов» и «Следование нормам речи». Если при проверке этих заданий эксперт по первому критерию ставит 0  или 1 балл, то по второму критерию задание не оценивается (в протокол проверки ответов выставляется 0 баллов). За успешное выполнение заданий 8 и 15 экзаменуемый получает максимально по 4 балла</a:t>
                      </a: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</a:tr>
              <a:tr h="740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и 16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Задания 9 и 16 оцениваются по одному критерию: «Включение произведения в литературный контекст и убедительность аргументов». За успешное выполнение заданий 9 и 16 экзаменуемый получает максимально по 4 балла</a:t>
                      </a:r>
                      <a:endParaRPr kumimoji="0" 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</a:tr>
              <a:tr h="1974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17.1-17.3</a:t>
                      </a: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Задания части 2 </a:t>
                      </a: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(17.1–17.3) оценивается по пяти критериям: «Глубина раскрытия темы сочинения и убедительность суждений», «Уровень владения теоретико-литературными понятиями», «Обоснованность привлечения текста произведения», «Композиционная цельность и логичность изложения», «Следование нормам речи». Максимальный балл по критерию «Уровень владения теоретико-литературными понятиями» составляет 2 балла; по остальным критериям  максимальный балл – 3. Задание считается невыполненным, если экзаменуемый по первому критерию получает 0 баллов (задание дальше не проверяется)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36" marR="6573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6D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im8-tub-ru.yandex.net/i?id=6948456-08-16f-53639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00" y="188641"/>
            <a:ext cx="233138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38216"/>
            <a:ext cx="8640960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61. По результатам первой и второй проверок эксперты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друг от друга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выставляют баллы за каждый ответ на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экзаменационной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ЕГЭ с развернутым ответом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l"/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случае существенного расхождения в баллах,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выставленных двумя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экспертами, назначается третья проверка. Существенное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баллах определено в критериях оценивания по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соответствующему учебному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предмету.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Эксперту, осуществляющему третью проверку,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информация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баллах, выставленных экспертами, ранее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проверявшими экзаменационную работу.</a:t>
            </a:r>
          </a:p>
          <a:p>
            <a:pPr algn="l"/>
            <a:endParaRPr lang="ru-RU" sz="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расхождение составляет 2 и более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любому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заданий 8,9,15,16,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третий эксперт проверяет только те ответы на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8,9,15,16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которые вызвали расхождение в 2 и более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расхождение между баллами двух экспертов составляет 2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 балла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любому из пяти критериев задания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третий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 проверяет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только по тем критериям задания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вызвали расхождение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оценивании в 2 и более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балла.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7000820" cy="8925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спецификации КИМ ЕГЭ по литературе, введенные в </a:t>
            </a:r>
            <a:r>
              <a:rPr lang="ru-RU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году</a:t>
            </a:r>
            <a:r>
              <a:rPr lang="ru-RU" sz="2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4" descr="http://im3-tub-ru.yandex.net/i?id=117460690-2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2340" y="198602"/>
            <a:ext cx="1738360" cy="16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084109"/>
            <a:ext cx="700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Порядком проведения государственной итоговой аттестации по образовательным программам среднего общего образования (приказ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26.12.2013  №1400 зарегистрирован Минюстом России 03.02.2014  № 31205)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64096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для поступления в вузы подсчитываются по 100-балльной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шкале.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 структуры и содержания экзаменационной работы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года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сравнении с 2015 годом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нет.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8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5" y="5288361"/>
            <a:ext cx="860109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остальных случаях задания формулируются в части 2 экзаменационной работы: формулировка задания не содержит указания на конкретное произведение (выбор осуществляет экзаменуемый), а в ряде случаев формулировка задания не содержит указания на конкретное имя писателя и произведение (выбор также осуществляет экзаменуемый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641655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altLang="ru-RU" sz="2400" b="1" dirty="0" smtClean="0">
                <a:solidFill>
                  <a:srgbClr val="333399"/>
                </a:solidFill>
              </a:rPr>
              <a:t>Изменения в пояснениях к Кодификатору  </a:t>
            </a:r>
            <a:r>
              <a:rPr lang="ru-RU" sz="2400" b="1" dirty="0">
                <a:solidFill>
                  <a:srgbClr val="333399"/>
                </a:solidFill>
              </a:rPr>
              <a:t>элементов содержания и требований к уровню </a:t>
            </a:r>
            <a:r>
              <a:rPr lang="ru-RU" sz="2400" b="1" dirty="0" smtClean="0">
                <a:solidFill>
                  <a:srgbClr val="333399"/>
                </a:solidFill>
              </a:rPr>
              <a:t>подготовки выпускников образовательных организаций для проведения  ЕГЭ по литературе 2017 года</a:t>
            </a:r>
            <a:endParaRPr lang="ru-RU" altLang="ru-RU" sz="2400" b="1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6" y="1758573"/>
            <a:ext cx="6568384" cy="3600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кодификаторе конкретное произведение названо, то задания по представленному элементу содержания могут быть включены в любую часть экзаменационной работы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отборе лирических стихотворений 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КИМ могут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включены не только стихотворения, названные 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кодификаторе, но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стихотворения поэтов, чьи имена включены 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кодификатор.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стихотворений осуществляется с опорой на современные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учебники, включенные в Федеральный перечень учебников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рекомендуемых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использованию при реализации имеющих государственную аккредитацию образовательных программ среднего общего образования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oscow-live.ru/uploads/posts/2015-06/1434352060_dsc_4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09" y="1758573"/>
            <a:ext cx="2043226" cy="15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s.top.rbc.ru/top_pics/uniora/59/1369660762_0059.1000x8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8" y="3600283"/>
            <a:ext cx="2029163" cy="16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85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83971"/>
            <a:ext cx="865088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 в критериях оценки заданий с развернутым ответом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и 15, 9 и 16, 17.1–17.3) не было, начиная с 2014/2015 уч.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31532"/>
            <a:ext cx="8650887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Пояснения к Критериям оценки заданий ЕГЭ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развернутым ответом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516936"/>
            <a:ext cx="865088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объем в 5-10 предложений условно: оценка ответа зависит от его содержательности.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по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первому критерию («Глубина приводимых суждений и убедительность аргументов») эксперт ставит 0 баллов или 1 балл, то по второму критерию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Следование нормам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речи»)</a:t>
            </a:r>
            <a:r>
              <a:rPr lang="ru-RU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оценивается (в протокол проверки ответов выставляется 0 баллов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071205"/>
            <a:ext cx="380501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8 и 15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385842"/>
            <a:ext cx="380501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904670"/>
            <a:ext cx="865088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объем в 5-10 предложений условно: оценка ответа зависит от его содержательности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Выполняя задание, экзаменуемый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подобрать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произведения разных авторов (в одном из примеров допустимо обращение к произведению того автора, которому принадлежит исходный текст). </a:t>
            </a:r>
          </a:p>
        </p:txBody>
      </p:sp>
    </p:spTree>
    <p:extLst>
      <p:ext uri="{BB962C8B-B14F-4D97-AF65-F5344CB8AC3E}">
        <p14:creationId xmlns:p14="http://schemas.microsoft.com/office/powerpoint/2010/main" val="42069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62807"/>
            <a:ext cx="8496944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выполнении заданий 17.1–17.3 рекомендуется выдержать объём сочинения не менее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слов.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сочинении менее 150 слов (в подсчёт слов включаются все слова, в том числе и служебные), то такая работа считается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невыполненной и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оценивается 0 баллов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объёме сочинения от 150 до 200 слов предельное количество ошибок для каждого балльного уровня не меняется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60647"/>
            <a:ext cx="5053384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выполнения заданий 17.1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17.3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648021"/>
            <a:ext cx="849694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пяти критериев, по которым оценивается сочинение, первый критерий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Глубина раскрытия темы сочинения и убедительность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суждений»)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главным. 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проверке работы эксперт по первому критерию ставит 0 баллов, задание части 2 считается невыполненным и дальше не проверяется.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случае по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четырём другим критериям (2, 3, 4, 5) в «Протокол проверки ответов на задания» бланка № 2 выставляется 0 баллов.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 первой позиции оценивания задания части 2 ставится </a:t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колонку 7 протокола; по второй позиции – в колонку 8; по третьей – в колонку 9; по четвёртой – в колонку 10; по пятой – в колонку 11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Picture 2" descr="http://dok.borovichi.ru/files/images/foto_30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7014"/>
            <a:ext cx="2520280" cy="13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6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Зинин, Новикова - ЕГЭ-2016. Литература. 20 вариантов экзаменационных работ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1436649"/>
            <a:ext cx="1684711" cy="26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9846" y="1436649"/>
            <a:ext cx="655273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Зинин С. А., Новикова Л. В.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ЕГЭ-2016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Литература. 20 вариантов экзаменационных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ACT: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Астрель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30" y="308620"/>
            <a:ext cx="8496943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для подготовки к ЕГЭ по литературе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бумажных носителях</a:t>
            </a: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Зинин, Гороховская, Беляева - ЕГЭ-2016. Литература. Типовые экзаменационные варианты. 30 вариантов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0" y="2724949"/>
            <a:ext cx="1684711" cy="24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777" y="2599914"/>
            <a:ext cx="626469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Зинин С. А., Гороховская Л. Н.,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Беляева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В.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ЕГЭ-2016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Литература. Типовые экзаменационные варианты. 30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вариантов.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: Национальное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образование,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Зинин, Гороховская, Беляева - ЕГЭ-2016. Литература. Типовые экзаменационные варианты. 10 вариантов обложка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74" y="4221088"/>
            <a:ext cx="1684711" cy="23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9832" y="4048050"/>
            <a:ext cx="576064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Зинин С. А., Гороховская Л. Н., </a:t>
            </a:r>
            <a:endParaRPr lang="ru-RU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Беляева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В.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ЕГЭ-2016. Литература. Типовые экзаменационные варианты.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вариантов.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: Национальное образование,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5821445"/>
            <a:ext cx="5760641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выборе пособия для подготовки к ЕГЭ следует отдавать предпочтение книгам, выпущенным при поддержке ФИПИ</a:t>
            </a:r>
          </a:p>
        </p:txBody>
      </p:sp>
    </p:spTree>
    <p:extLst>
      <p:ext uri="{BB962C8B-B14F-4D97-AF65-F5344CB8AC3E}">
        <p14:creationId xmlns:p14="http://schemas.microsoft.com/office/powerpoint/2010/main" val="15056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91" y="869901"/>
            <a:ext cx="6704705" cy="35394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</a:rPr>
              <a:t>Итоговое </a:t>
            </a:r>
            <a:r>
              <a:rPr lang="ru-RU" sz="1600" b="1" dirty="0" smtClean="0">
                <a:solidFill>
                  <a:srgbClr val="002060"/>
                </a:solidFill>
              </a:rPr>
              <a:t>сочинение: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носит </a:t>
            </a:r>
            <a:r>
              <a:rPr lang="ru-RU" sz="1600" dirty="0" err="1">
                <a:solidFill>
                  <a:schemeClr val="bg1"/>
                </a:solidFill>
              </a:rPr>
              <a:t>надпредметный</a:t>
            </a:r>
            <a:r>
              <a:rPr lang="ru-RU" sz="1600" dirty="0">
                <a:solidFill>
                  <a:schemeClr val="bg1"/>
                </a:solidFill>
              </a:rPr>
              <a:t> характер, </a:t>
            </a:r>
            <a:r>
              <a:rPr lang="ru-RU" sz="1600" dirty="0" smtClean="0">
                <a:solidFill>
                  <a:schemeClr val="bg1"/>
                </a:solidFill>
              </a:rPr>
              <a:t>т. е. </a:t>
            </a:r>
            <a:r>
              <a:rPr lang="ru-RU" sz="1600" dirty="0">
                <a:solidFill>
                  <a:schemeClr val="bg1"/>
                </a:solidFill>
              </a:rPr>
              <a:t>нацелено на проверку общих речевых компетенций </a:t>
            </a:r>
            <a:r>
              <a:rPr lang="ru-RU" sz="1600" dirty="0" smtClean="0">
                <a:solidFill>
                  <a:schemeClr val="bg1"/>
                </a:solidFill>
              </a:rPr>
              <a:t>выпускников, </a:t>
            </a:r>
            <a:r>
              <a:rPr lang="ru-RU" sz="1600" dirty="0">
                <a:solidFill>
                  <a:schemeClr val="bg1"/>
                </a:solidFill>
              </a:rPr>
              <a:t>выявление уровня </a:t>
            </a:r>
            <a:r>
              <a:rPr lang="ru-RU" sz="1600" dirty="0" smtClean="0">
                <a:solidFill>
                  <a:schemeClr val="bg1"/>
                </a:solidFill>
              </a:rPr>
              <a:t>их </a:t>
            </a:r>
            <a:r>
              <a:rPr lang="ru-RU" sz="1600" dirty="0">
                <a:solidFill>
                  <a:schemeClr val="bg1"/>
                </a:solidFill>
              </a:rPr>
              <a:t>речевой культуры, оценку умения </a:t>
            </a:r>
            <a:r>
              <a:rPr lang="ru-RU" sz="1600" dirty="0" smtClean="0">
                <a:solidFill>
                  <a:schemeClr val="bg1"/>
                </a:solidFill>
              </a:rPr>
              <a:t>рассуждать </a:t>
            </a:r>
            <a:r>
              <a:rPr lang="ru-RU" sz="1600" dirty="0">
                <a:solidFill>
                  <a:schemeClr val="bg1"/>
                </a:solidFill>
              </a:rPr>
              <a:t>по избранной теме, аргументировать свою </a:t>
            </a:r>
            <a:r>
              <a:rPr lang="ru-RU" sz="1600" dirty="0" smtClean="0">
                <a:solidFill>
                  <a:schemeClr val="bg1"/>
                </a:solidFill>
              </a:rPr>
              <a:t>позицию</a:t>
            </a:r>
            <a:r>
              <a:rPr lang="ru-RU" altLang="ru-RU" sz="1600" dirty="0" smtClean="0">
                <a:solidFill>
                  <a:schemeClr val="bg1"/>
                </a:solidFill>
              </a:rPr>
              <a:t>;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является </a:t>
            </a:r>
            <a:r>
              <a:rPr lang="ru-RU" sz="1600" dirty="0" err="1">
                <a:solidFill>
                  <a:schemeClr val="bg1"/>
                </a:solidFill>
              </a:rPr>
              <a:t>литературоцентричным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т. к. требует </a:t>
            </a:r>
            <a:r>
              <a:rPr lang="ru-RU" sz="1600" dirty="0">
                <a:solidFill>
                  <a:schemeClr val="bg1"/>
                </a:solidFill>
              </a:rPr>
              <a:t>построения аргументации с </a:t>
            </a:r>
            <a:r>
              <a:rPr lang="ru-RU" sz="1600" dirty="0" smtClean="0">
                <a:solidFill>
                  <a:schemeClr val="bg1"/>
                </a:solidFill>
              </a:rPr>
              <a:t>опорой </a:t>
            </a:r>
            <a:r>
              <a:rPr lang="ru-RU" sz="1600" dirty="0">
                <a:solidFill>
                  <a:schemeClr val="bg1"/>
                </a:solidFill>
              </a:rPr>
              <a:t>на литературный </a:t>
            </a:r>
            <a:r>
              <a:rPr lang="ru-RU" sz="1600" dirty="0" smtClean="0">
                <a:solidFill>
                  <a:schemeClr val="bg1"/>
                </a:solidFill>
              </a:rPr>
              <a:t>материал (</a:t>
            </a:r>
            <a:r>
              <a:rPr lang="ru-RU" altLang="ru-RU" sz="1600" dirty="0" err="1" smtClean="0">
                <a:solidFill>
                  <a:schemeClr val="bg1"/>
                </a:solidFill>
              </a:rPr>
              <a:t>л</a:t>
            </a:r>
            <a:r>
              <a:rPr lang="ru-RU" sz="1600" dirty="0" err="1" smtClean="0">
                <a:solidFill>
                  <a:schemeClr val="bg1"/>
                </a:solidFill>
              </a:rPr>
              <a:t>итературоцентричность</a:t>
            </a:r>
            <a:r>
              <a:rPr lang="ru-RU" sz="1600" dirty="0" smtClean="0">
                <a:solidFill>
                  <a:schemeClr val="bg1"/>
                </a:solidFill>
              </a:rPr>
              <a:t> экзамена связана </a:t>
            </a:r>
            <a:r>
              <a:rPr lang="ru-RU" sz="1600" dirty="0">
                <a:solidFill>
                  <a:schemeClr val="bg1"/>
                </a:solidFill>
              </a:rPr>
              <a:t>с традицией </a:t>
            </a:r>
            <a:r>
              <a:rPr lang="ru-RU" sz="1600" dirty="0" smtClean="0">
                <a:solidFill>
                  <a:schemeClr val="bg1"/>
                </a:solidFill>
              </a:rPr>
              <a:t>русской школы);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опора </a:t>
            </a:r>
            <a:r>
              <a:rPr lang="ru-RU" sz="1600" dirty="0">
                <a:solidFill>
                  <a:schemeClr val="bg1"/>
                </a:solidFill>
              </a:rPr>
              <a:t>на литературное  произведение подразумевает не только ссылку на текст, но и </a:t>
            </a:r>
            <a:r>
              <a:rPr lang="ru-RU" sz="1600" dirty="0" smtClean="0">
                <a:solidFill>
                  <a:schemeClr val="bg1"/>
                </a:solidFill>
              </a:rPr>
              <a:t>осмысление его в ракурсе темы, т. е. обращение </a:t>
            </a:r>
            <a:r>
              <a:rPr lang="ru-RU" sz="1600" dirty="0">
                <a:solidFill>
                  <a:schemeClr val="bg1"/>
                </a:solidFill>
              </a:rPr>
              <a:t>к нему на уровне аргументации, </a:t>
            </a:r>
            <a:r>
              <a:rPr lang="ru-RU" sz="1600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1600" dirty="0">
                <a:solidFill>
                  <a:schemeClr val="bg1"/>
                </a:solidFill>
              </a:rPr>
              <a:t>примеров, связанных с </a:t>
            </a:r>
            <a:r>
              <a:rPr lang="ru-RU" sz="1600" dirty="0" smtClean="0">
                <a:solidFill>
                  <a:schemeClr val="bg1"/>
                </a:solidFill>
              </a:rPr>
              <a:t>темой</a:t>
            </a:r>
            <a:r>
              <a:rPr lang="ru-RU" sz="1600" dirty="0">
                <a:solidFill>
                  <a:schemeClr val="bg1"/>
                </a:solidFill>
              </a:rPr>
              <a:t>, системой </a:t>
            </a:r>
            <a:r>
              <a:rPr lang="ru-RU" sz="1600" dirty="0" smtClean="0">
                <a:solidFill>
                  <a:schemeClr val="bg1"/>
                </a:solidFill>
              </a:rPr>
              <a:t>персонажей, </a:t>
            </a:r>
            <a:r>
              <a:rPr lang="ru-RU" sz="1600" dirty="0">
                <a:solidFill>
                  <a:schemeClr val="bg1"/>
                </a:solidFill>
              </a:rPr>
              <a:t>проблематикой </a:t>
            </a:r>
            <a:r>
              <a:rPr lang="ru-RU" sz="1600" dirty="0" smtClean="0">
                <a:solidFill>
                  <a:schemeClr val="bg1"/>
                </a:solidFill>
              </a:rPr>
              <a:t>произведения и </a:t>
            </a:r>
            <a:r>
              <a:rPr lang="ru-RU" sz="1600" dirty="0">
                <a:solidFill>
                  <a:schemeClr val="bg1"/>
                </a:solidFill>
              </a:rPr>
              <a:t>т</a:t>
            </a:r>
            <a:r>
              <a:rPr lang="ru-RU" sz="1600" dirty="0" smtClean="0">
                <a:solidFill>
                  <a:schemeClr val="bg1"/>
                </a:solidFill>
              </a:rPr>
              <a:t>. д.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62391" y="4447396"/>
            <a:ext cx="8770060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При составлении тем </a:t>
            </a:r>
            <a:r>
              <a:rPr lang="ru-RU" sz="1600" b="1" dirty="0" smtClean="0">
                <a:solidFill>
                  <a:srgbClr val="002060"/>
                </a:solidFill>
              </a:rPr>
              <a:t>итогового </a:t>
            </a:r>
            <a:r>
              <a:rPr lang="ru-RU" sz="1600" b="1" dirty="0">
                <a:solidFill>
                  <a:srgbClr val="002060"/>
                </a:solidFill>
              </a:rPr>
              <a:t>сочинения соблюдаются следующие требования: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соответствие открытым тематическим направлениям;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обеспечение </a:t>
            </a:r>
            <a:r>
              <a:rPr lang="ru-RU" sz="1600" dirty="0" err="1"/>
              <a:t>надпредметного</a:t>
            </a:r>
            <a:r>
              <a:rPr lang="ru-RU" sz="1600" dirty="0"/>
              <a:t> характера итогового сочинения (темы не должны нацеливать на литературоведческий анализ конкретного произведения);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обеспечение </a:t>
            </a:r>
            <a:r>
              <a:rPr lang="ru-RU" sz="1600" dirty="0" err="1"/>
              <a:t>литературоцентричного</a:t>
            </a:r>
            <a:r>
              <a:rPr lang="ru-RU" sz="1600" dirty="0"/>
              <a:t> характера итогового сочинения (темы должны давать возможность широкого выбора литературного материала для аргументации);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нацеленность на рассуждение (наличие проблемы в формулировке);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соответствие возрастным особенностям </a:t>
            </a:r>
            <a:r>
              <a:rPr lang="ru-RU" sz="1600" dirty="0" smtClean="0"/>
              <a:t>выпускников и отведенному времени;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dirty="0"/>
              <a:t>ясность, грамотность и разнообразие формулировок тем сочинений</a:t>
            </a:r>
            <a:r>
              <a:rPr lang="ru-RU" sz="1600" dirty="0" smtClean="0"/>
              <a:t>.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16" y="303520"/>
            <a:ext cx="8746123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Итоговое </a:t>
            </a:r>
            <a:r>
              <a:rPr lang="ru-RU" sz="2400" b="1" dirty="0">
                <a:solidFill>
                  <a:srgbClr val="002060"/>
                </a:solidFill>
              </a:rPr>
              <a:t>сочинение – </a:t>
            </a:r>
            <a:r>
              <a:rPr lang="ru-RU" sz="2400" b="1" dirty="0" smtClean="0">
                <a:solidFill>
                  <a:srgbClr val="002060"/>
                </a:solidFill>
              </a:rPr>
              <a:t>это </a:t>
            </a:r>
            <a:r>
              <a:rPr lang="ru-RU" sz="2400" b="1" dirty="0">
                <a:solidFill>
                  <a:srgbClr val="002060"/>
                </a:solidFill>
              </a:rPr>
              <a:t>не сочинение по </a:t>
            </a:r>
            <a:r>
              <a:rPr lang="ru-RU" sz="2400" b="1" dirty="0" smtClean="0">
                <a:solidFill>
                  <a:srgbClr val="002060"/>
                </a:solidFill>
              </a:rPr>
              <a:t>литературе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Картинка 12 из 4759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097" y="869901"/>
            <a:ext cx="2025383" cy="167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uralinform.ru/media/photo/big/sochine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7909" y="2773967"/>
            <a:ext cx="2034542" cy="163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092280" y="4046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atic2.ozone.ru/multimedia/books_covers/1013169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0" y="1085547"/>
            <a:ext cx="1825148" cy="25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8249" y="1267265"/>
            <a:ext cx="663542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Зинин С. А.,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Новикова Л. В.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2016.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Литература.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тренировочных вариантов экзаменационных работ для подготовки к Единому государственному экзамену. М.: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АСТ, 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Астрель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Планета знаний, 2015.</a:t>
            </a:r>
          </a:p>
          <a:p>
            <a:r>
              <a:rPr lang="ru-RU" sz="18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Купить цифровую книгу :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://www.ozon.ru/context/detail/id/33571231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97110"/>
            <a:ext cx="8712968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«Цифровые книги»:  электронные  </a:t>
            </a:r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есурсы для подготовки к ЕГЭ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717032"/>
            <a:ext cx="871416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1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Зинин С.А., Новикова Л.В., Гороховская 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для учителей, подготовленные на основе анализа типичных ошибок участников ЕГЭ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литературе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 </a:t>
            </a:r>
            <a:r>
              <a:rPr lang="ru-RU" sz="18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Смотреть </a:t>
            </a:r>
            <a:r>
              <a:rPr lang="ru-RU" sz="1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GB" sz="1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PDF:</a:t>
            </a:r>
            <a:r>
              <a:rPr lang="ru-RU" sz="1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://www.fipi.ru/sites/default/files/document/1440681498/metod-rek_literatura_2016.pdf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243996"/>
            <a:ext cx="871416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Зинин 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С.А., Новикова Л.В., Беляева Н.В., Гороховская Л.Н., Марьина О.Б., Попова Н.А.</a:t>
            </a:r>
            <a:r>
              <a:rPr lang="ru-RU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ЕГЭ-2015. Литература. Методические рекомендации по оцениванию выполнения заданий ЕГЭ с развернутым ответом. </a:t>
            </a:r>
            <a:r>
              <a:rPr lang="ru-RU" sz="18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Скачать книгу:</a:t>
            </a:r>
          </a:p>
          <a:p>
            <a:pPr algn="l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nashol.com/2015060985138/ege-2015-literatura-metodicheskie-rekomendacii-zinin-s-a-novikova-l-v-belyaeva-n-v-gorohovskaya-l-n-marina-o-b-popova-n-a.html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182689"/>
            <a:ext cx="5112568" cy="769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«Я с</a:t>
            </a:r>
            <a:r>
              <a:rPr lang="ru-RU" sz="2400" b="1" dirty="0">
                <a:solidFill>
                  <a:srgbClr val="002060"/>
                </a:solidFill>
              </a:rPr>
              <a:t>дам ЕГЭ»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old.prosv.ru/ege/index.html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869" y="336576"/>
            <a:ext cx="2938305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Готовится к печати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prosv.ru/ege/img/russian_meth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4137"/>
            <a:ext cx="1944216" cy="26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sv.ru/ege/img/russian_work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9413"/>
            <a:ext cx="1944216" cy="25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638644">
            <a:off x="542883" y="1465841"/>
            <a:ext cx="1289808" cy="307777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литература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 rot="20670548">
            <a:off x="516848" y="4292646"/>
            <a:ext cx="1316071" cy="307777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литература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915478"/>
            <a:ext cx="692492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В методическом пособии для учителя приведены: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Введение (Обращение к учителю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Методические рекомендации по разным аспектам </a:t>
            </a:r>
            <a:r>
              <a:rPr lang="ru-RU" sz="1400" dirty="0" smtClean="0">
                <a:solidFill>
                  <a:schemeClr val="bg1"/>
                </a:solidFill>
              </a:rPr>
              <a:t>преподавания.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Основные характеристики экзаменационной </a:t>
            </a:r>
            <a:r>
              <a:rPr lang="ru-RU" sz="1400" dirty="0" smtClean="0">
                <a:solidFill>
                  <a:schemeClr val="bg1"/>
                </a:solidFill>
              </a:rPr>
              <a:t>работы.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Поурочное </a:t>
            </a:r>
            <a:r>
              <a:rPr lang="ru-RU" sz="1400" dirty="0">
                <a:solidFill>
                  <a:schemeClr val="bg1"/>
                </a:solidFill>
              </a:rPr>
              <a:t>планирование по организации </a:t>
            </a:r>
            <a:r>
              <a:rPr lang="ru-RU" sz="1400" dirty="0" smtClean="0">
                <a:solidFill>
                  <a:schemeClr val="bg1"/>
                </a:solidFill>
              </a:rPr>
              <a:t>подготовки: планы уроков в формате модулей (основная </a:t>
            </a:r>
            <a:r>
              <a:rPr lang="ru-RU" sz="1400" dirty="0">
                <a:solidFill>
                  <a:schemeClr val="bg1"/>
                </a:solidFill>
              </a:rPr>
              <a:t>часть пособия</a:t>
            </a:r>
            <a:r>
              <a:rPr lang="ru-RU" sz="1400" dirty="0" smtClean="0">
                <a:solidFill>
                  <a:schemeClr val="bg1"/>
                </a:solidFill>
              </a:rPr>
              <a:t>):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1</a:t>
            </a:r>
            <a:r>
              <a:rPr lang="ru-RU" sz="1400" dirty="0">
                <a:solidFill>
                  <a:schemeClr val="bg1"/>
                </a:solidFill>
              </a:rPr>
              <a:t>. Знакомство с экзаменационной моделью и методическим аппаратом пособия.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2</a:t>
            </a:r>
            <a:r>
              <a:rPr lang="ru-RU" sz="1400" dirty="0">
                <a:solidFill>
                  <a:schemeClr val="bg1"/>
                </a:solidFill>
              </a:rPr>
              <a:t>. Литературоведческая азбука (на основе повторения курса основной школы).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3</a:t>
            </a:r>
            <a:r>
              <a:rPr lang="ru-RU" sz="1400" dirty="0">
                <a:solidFill>
                  <a:schemeClr val="bg1"/>
                </a:solidFill>
              </a:rPr>
              <a:t>. Совершенствование письменной речи (система заданий по профилактике речевых ошибок).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4</a:t>
            </a:r>
            <a:r>
              <a:rPr lang="ru-RU" sz="1400" dirty="0">
                <a:solidFill>
                  <a:schemeClr val="bg1"/>
                </a:solidFill>
              </a:rPr>
              <a:t>. Ответ на вопрос к фрагменту эпического/ лироэпического/ драматического произведения.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5</a:t>
            </a:r>
            <a:r>
              <a:rPr lang="ru-RU" sz="1400" dirty="0">
                <a:solidFill>
                  <a:schemeClr val="bg1"/>
                </a:solidFill>
              </a:rPr>
              <a:t>. Ответ на вопрос к лирическому произведению.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6</a:t>
            </a:r>
            <a:r>
              <a:rPr lang="ru-RU" sz="1400" dirty="0">
                <a:solidFill>
                  <a:schemeClr val="bg1"/>
                </a:solidFill>
              </a:rPr>
              <a:t>. Ответ на задание сопоставительного характера к фрагменту эпического/ лироэпического/ драматического произведения.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7</a:t>
            </a:r>
            <a:r>
              <a:rPr lang="ru-RU" sz="1400" dirty="0">
                <a:solidFill>
                  <a:schemeClr val="bg1"/>
                </a:solidFill>
              </a:rPr>
              <a:t>. Ответ на задание сопоставительного характера к лирическому произведению.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8</a:t>
            </a:r>
            <a:r>
              <a:rPr lang="ru-RU" sz="1400" dirty="0">
                <a:solidFill>
                  <a:schemeClr val="bg1"/>
                </a:solidFill>
              </a:rPr>
              <a:t>. Использование теоретико-литературных понятий для </a:t>
            </a:r>
            <a:r>
              <a:rPr lang="ru-RU" sz="1400" dirty="0" smtClean="0">
                <a:solidFill>
                  <a:schemeClr val="bg1"/>
                </a:solidFill>
              </a:rPr>
              <a:t>анализа </a:t>
            </a:r>
            <a:r>
              <a:rPr lang="ru-RU" sz="1400" dirty="0">
                <a:solidFill>
                  <a:schemeClr val="bg1"/>
                </a:solidFill>
              </a:rPr>
              <a:t>текста.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9</a:t>
            </a:r>
            <a:r>
              <a:rPr lang="ru-RU" sz="1400" dirty="0">
                <a:solidFill>
                  <a:schemeClr val="bg1"/>
                </a:solidFill>
              </a:rPr>
              <a:t>. Выполнение заданий всех типов  к фрагменту эпического/ лироэпического/ драматического произведения.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10</a:t>
            </a:r>
            <a:r>
              <a:rPr lang="ru-RU" sz="1400" dirty="0">
                <a:solidFill>
                  <a:schemeClr val="bg1"/>
                </a:solidFill>
              </a:rPr>
              <a:t>. Выполнение заданий всех типов к лирическому произведению.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11</a:t>
            </a:r>
            <a:r>
              <a:rPr lang="ru-RU" sz="1400" dirty="0">
                <a:solidFill>
                  <a:schemeClr val="bg1"/>
                </a:solidFill>
              </a:rPr>
              <a:t>. Подготовка к сочинению (с учетом разных типов тем и литературных эпох) и итоговый </a:t>
            </a:r>
            <a:r>
              <a:rPr lang="ru-RU" sz="1400" dirty="0" smtClean="0">
                <a:solidFill>
                  <a:schemeClr val="bg1"/>
                </a:solidFill>
              </a:rPr>
              <a:t>контроль.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5808869"/>
            <a:ext cx="692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solidFill>
                  <a:srgbClr val="002060"/>
                </a:solidFill>
              </a:rPr>
              <a:t>Рабочая тетрадь для ученика: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Введение.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Планы </a:t>
            </a:r>
            <a:r>
              <a:rPr lang="ru-RU" sz="1400" dirty="0">
                <a:solidFill>
                  <a:schemeClr val="bg1"/>
                </a:solidFill>
              </a:rPr>
              <a:t>уроков </a:t>
            </a:r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основная часть пособия</a:t>
            </a:r>
            <a:r>
              <a:rPr lang="ru-RU" sz="1400" dirty="0" smtClean="0">
                <a:solidFill>
                  <a:schemeClr val="bg1"/>
                </a:solidFill>
              </a:rPr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Приложения.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 descr="http://us.cdn1.123rf.com/168nwm/iserg/iserg0902/iserg090200027/4282343-books-and-laptop-on-scales-isolated-3d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26" y="197429"/>
            <a:ext cx="1940935" cy="128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258339" y="243805"/>
            <a:ext cx="6474249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порталы, полезные при подготовке к ЕГЭ  </a:t>
            </a:r>
          </a:p>
        </p:txBody>
      </p:sp>
      <p:sp>
        <p:nvSpPr>
          <p:cNvPr id="41994" name="TextBox 2"/>
          <p:cNvSpPr txBox="1">
            <a:spLocks noChangeArrowheads="1"/>
          </p:cNvSpPr>
          <p:nvPr/>
        </p:nvSpPr>
        <p:spPr bwMode="auto">
          <a:xfrm>
            <a:off x="258338" y="2421020"/>
            <a:ext cx="86273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Официальный </a:t>
            </a:r>
            <a:r>
              <a:rPr lang="ru-RU" sz="1600" b="1" i="1" dirty="0">
                <a:solidFill>
                  <a:srgbClr val="C00000"/>
                </a:solidFill>
              </a:rPr>
              <a:t>информационный </a:t>
            </a:r>
            <a:r>
              <a:rPr lang="ru-RU" sz="1600" b="1" i="1" dirty="0" smtClean="0">
                <a:solidFill>
                  <a:srgbClr val="C00000"/>
                </a:solidFill>
              </a:rPr>
              <a:t>портал ЕГЭ.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Новости</a:t>
            </a:r>
            <a:r>
              <a:rPr lang="ru-RU" altLang="ru-RU" sz="1600" b="1" dirty="0">
                <a:solidFill>
                  <a:schemeClr val="bg1"/>
                </a:solidFill>
              </a:rPr>
              <a:t>,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нормативные </a:t>
            </a:r>
            <a:r>
              <a:rPr lang="ru-RU" altLang="ru-RU" sz="1600" b="1" dirty="0">
                <a:solidFill>
                  <a:schemeClr val="bg1"/>
                </a:solidFill>
              </a:rPr>
              <a:t>документы, демоверсии, предварительные результаты ЕГЭ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sz="1600" b="1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http://www.ege.edu.ru/</a:t>
            </a:r>
            <a:r>
              <a:rPr lang="ru-RU" sz="1600" b="1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b="1" dirty="0"/>
          </a:p>
        </p:txBody>
      </p:sp>
      <p:sp>
        <p:nvSpPr>
          <p:cNvPr id="41995" name="TextBox 11"/>
          <p:cNvSpPr txBox="1">
            <a:spLocks noChangeArrowheads="1"/>
          </p:cNvSpPr>
          <p:nvPr/>
        </p:nvSpPr>
        <p:spPr bwMode="auto">
          <a:xfrm>
            <a:off x="255137" y="1542841"/>
            <a:ext cx="86273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b="1" i="1" dirty="0" smtClean="0">
                <a:solidFill>
                  <a:srgbClr val="C00000"/>
                </a:solidFill>
              </a:rPr>
              <a:t>Портал </a:t>
            </a:r>
            <a:r>
              <a:rPr lang="ru-RU" altLang="ru-RU" sz="1600" b="1" i="1" dirty="0">
                <a:solidFill>
                  <a:srgbClr val="C00000"/>
                </a:solidFill>
              </a:rPr>
              <a:t>ФИПИ. </a:t>
            </a:r>
            <a:r>
              <a:rPr lang="ru-RU" altLang="ru-RU" sz="1600" b="1" dirty="0">
                <a:solidFill>
                  <a:schemeClr val="bg1"/>
                </a:solidFill>
              </a:rPr>
              <a:t>КИМ ЕГЭ,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рекомендации </a:t>
            </a:r>
            <a:r>
              <a:rPr lang="ru-RU" altLang="ru-RU" sz="1600" b="1" dirty="0">
                <a:solidFill>
                  <a:schemeClr val="bg1"/>
                </a:solidFill>
              </a:rPr>
              <a:t>для экспертов, открытый банк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заданий, пособия </a:t>
            </a:r>
            <a:r>
              <a:rPr lang="ru-RU" altLang="ru-RU" sz="1600" b="1" dirty="0">
                <a:solidFill>
                  <a:schemeClr val="bg1"/>
                </a:solidFill>
              </a:rPr>
              <a:t>для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подготовки</a:t>
            </a:r>
            <a:r>
              <a:rPr lang="ru-RU" altLang="ru-RU" sz="1600" b="1" dirty="0">
                <a:solidFill>
                  <a:schemeClr val="bg1"/>
                </a:solidFill>
              </a:rPr>
              <a:t>, методические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письма.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www.fipi.ru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41998" name="TextBox 13"/>
          <p:cNvSpPr txBox="1">
            <a:spLocks noChangeArrowheads="1"/>
          </p:cNvSpPr>
          <p:nvPr/>
        </p:nvSpPr>
        <p:spPr bwMode="auto">
          <a:xfrm>
            <a:off x="258339" y="3297250"/>
            <a:ext cx="862732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600" b="1" i="1" dirty="0" smtClean="0">
                <a:solidFill>
                  <a:srgbClr val="C00000"/>
                </a:solidFill>
              </a:rPr>
              <a:t>Федеральный </a:t>
            </a:r>
            <a:r>
              <a:rPr lang="ru-RU" altLang="ru-RU" sz="1600" b="1" i="1" dirty="0">
                <a:solidFill>
                  <a:srgbClr val="C00000"/>
                </a:solidFill>
              </a:rPr>
              <a:t>портал «Российское образование</a:t>
            </a:r>
            <a:r>
              <a:rPr lang="ru-RU" altLang="ru-RU" sz="1400" b="1" i="1" dirty="0" smtClean="0">
                <a:solidFill>
                  <a:srgbClr val="C00000"/>
                </a:solidFill>
              </a:rPr>
              <a:t>». </a:t>
            </a:r>
            <a:r>
              <a:rPr lang="en-US" altLang="ru-RU" sz="1600" b="1" dirty="0" smtClean="0">
                <a:solidFill>
                  <a:schemeClr val="bg1"/>
                </a:solidFill>
              </a:rPr>
              <a:t>Online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– тесты ЕГЭ по литературе.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GB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www.edu.ru/tests/course/testselect.php?subject=23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41999" name="TextBox 15"/>
          <p:cNvSpPr txBox="1">
            <a:spLocks noChangeArrowheads="1"/>
          </p:cNvSpPr>
          <p:nvPr/>
        </p:nvSpPr>
        <p:spPr bwMode="auto">
          <a:xfrm>
            <a:off x="258338" y="4175298"/>
            <a:ext cx="862732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i="1" dirty="0" smtClean="0">
                <a:solidFill>
                  <a:srgbClr val="C00000"/>
                </a:solidFill>
              </a:rPr>
              <a:t>Портал «4</a:t>
            </a:r>
            <a:r>
              <a:rPr lang="en-US" altLang="ru-RU" sz="1600" b="1" i="1" dirty="0" err="1" smtClean="0">
                <a:solidFill>
                  <a:srgbClr val="C00000"/>
                </a:solidFill>
              </a:rPr>
              <a:t>ege</a:t>
            </a:r>
            <a:r>
              <a:rPr lang="ru-RU" altLang="ru-RU" sz="1600" b="1" i="1" dirty="0" smtClean="0">
                <a:solidFill>
                  <a:srgbClr val="C00000"/>
                </a:solidFill>
              </a:rPr>
              <a:t>».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Подготовка </a:t>
            </a:r>
            <a:r>
              <a:rPr lang="ru-RU" altLang="ru-RU" sz="1600" b="1" dirty="0">
                <a:solidFill>
                  <a:schemeClr val="bg1"/>
                </a:solidFill>
              </a:rPr>
              <a:t>к ЕГЭ. Курсы,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рекомендации, тесты</a:t>
            </a:r>
            <a:r>
              <a:rPr lang="ru-RU" altLang="ru-RU" sz="1600" b="1" dirty="0">
                <a:solidFill>
                  <a:schemeClr val="bg1"/>
                </a:solidFill>
              </a:rPr>
              <a:t>,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видеоуроки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http://4ege.ru/literatura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55137" y="4808294"/>
            <a:ext cx="8633726" cy="55399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банк заданий ЕГЭ по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литературе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85.142.162.119/os11/xmodules/qprint/index.php?proj=4F431E63B9C9B25246F00AD7B5253996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58338" y="5426715"/>
            <a:ext cx="8627323" cy="132343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ЕГЭ по литературе: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онлайн-тестирование: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charset="0"/>
              </a:rPr>
              <a:t>ненадежные сайты</a:t>
            </a:r>
            <a:endParaRPr lang="ru-RU" altLang="ru-RU" sz="16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</a:rPr>
              <a:t>ЕГЭ на Яндексе:</a:t>
            </a: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  <a:hlinkClick r:id="rId8"/>
              </a:rPr>
              <a:t> </a:t>
            </a:r>
            <a:r>
              <a:rPr lang="en-GB" altLang="ru-RU" sz="1600" dirty="0" smtClean="0">
                <a:latin typeface="Arial" charset="0"/>
                <a:hlinkClick r:id="rId8"/>
              </a:rPr>
              <a:t>http</a:t>
            </a:r>
            <a:r>
              <a:rPr lang="en-GB" altLang="ru-RU" sz="1600" dirty="0">
                <a:latin typeface="Arial" charset="0"/>
                <a:hlinkClick r:id="rId8"/>
              </a:rPr>
              <a:t>://ege.yandex.ru/literature</a:t>
            </a:r>
            <a:r>
              <a:rPr lang="ru-RU" altLang="ru-RU" sz="1600" dirty="0">
                <a:latin typeface="Arial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(сайт не обновлялся с 2014 года)</a:t>
            </a:r>
            <a:endParaRPr lang="ru-RU" altLang="ru-RU" sz="1600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</a:rPr>
              <a:t>«Мое образование»</a:t>
            </a: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" charset="0"/>
              </a:rPr>
              <a:t>Армавирская</a:t>
            </a: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 государственная педагогическая академия (вопросы даны без учета кодификатора ЕГЭ)</a:t>
            </a:r>
            <a:endParaRPr lang="ru-RU" altLang="ru-RU" sz="1600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GB" altLang="ru-RU" sz="1600" dirty="0">
                <a:solidFill>
                  <a:schemeClr val="bg1"/>
                </a:solidFill>
                <a:latin typeface="Arial" charset="0"/>
                <a:hlinkClick r:id="rId9"/>
              </a:rPr>
              <a:t>http://</a:t>
            </a:r>
            <a:r>
              <a:rPr lang="en-GB" altLang="ru-RU" sz="1600" dirty="0" smtClean="0">
                <a:solidFill>
                  <a:schemeClr val="bg1"/>
                </a:solidFill>
                <a:latin typeface="Arial" charset="0"/>
                <a:hlinkClick r:id="rId9"/>
              </a:rPr>
              <a:t>moeobrazovanie.ru/online_test/literatura/test_3i3a3i3g3b3d3i/test_results.html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1066800" y="10668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501" tIns="0" rIns="0" bIns="3967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23562" name="Picture 14" descr="http://www.edurt.ru/one/9911857/13207697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7" r="-3"/>
          <a:stretch/>
        </p:blipFill>
        <p:spPr bwMode="auto">
          <a:xfrm>
            <a:off x="6469475" y="1066127"/>
            <a:ext cx="2389188" cy="187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Box 2"/>
          <p:cNvSpPr txBox="1">
            <a:spLocks noChangeArrowheads="1"/>
          </p:cNvSpPr>
          <p:nvPr/>
        </p:nvSpPr>
        <p:spPr bwMode="auto">
          <a:xfrm>
            <a:off x="251895" y="1816907"/>
            <a:ext cx="6055046" cy="107721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ЕГЭ-2016: </a:t>
            </a:r>
            <a:r>
              <a:rPr lang="ru-RU" altLang="ru-RU" sz="1600" b="1" dirty="0" err="1" smtClean="0">
                <a:solidFill>
                  <a:schemeClr val="bg1"/>
                </a:solidFill>
                <a:latin typeface="Arial" charset="0"/>
              </a:rPr>
              <a:t>видеоконсультации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по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литературе </a:t>
            </a:r>
            <a:r>
              <a:rPr lang="ru-RU" sz="1600" dirty="0"/>
              <a:t> 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информационном портале ЕГЭ</a:t>
            </a:r>
            <a:r>
              <a:rPr lang="ru-RU" sz="1600" dirty="0"/>
              <a:t> </a:t>
            </a:r>
            <a:endParaRPr lang="ru-RU" altLang="ru-RU" sz="16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GB" altLang="ru-RU" sz="1600" b="1" dirty="0">
                <a:solidFill>
                  <a:schemeClr val="bg1"/>
                </a:solidFill>
                <a:latin typeface="Arial" charset="0"/>
                <a:hlinkClick r:id="rId3"/>
              </a:rPr>
              <a:t>http://ege.edu.ru/ru/classes-11/preparation/recommendation/lit</a:t>
            </a:r>
            <a:r>
              <a:rPr lang="en-GB" altLang="ru-RU" sz="1600" b="1" dirty="0" smtClean="0">
                <a:solidFill>
                  <a:schemeClr val="bg1"/>
                </a:solidFill>
                <a:latin typeface="Arial" charset="0"/>
                <a:hlinkClick r:id="rId3"/>
              </a:rPr>
              <a:t>/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  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6" name="TextBox 3"/>
          <p:cNvSpPr txBox="1">
            <a:spLocks noChangeArrowheads="1"/>
          </p:cNvSpPr>
          <p:nvPr/>
        </p:nvSpPr>
        <p:spPr bwMode="auto">
          <a:xfrm>
            <a:off x="243868" y="2967654"/>
            <a:ext cx="8614793" cy="83099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ЕГЭ-2016: </a:t>
            </a:r>
            <a:r>
              <a:rPr lang="ru-RU" altLang="ru-RU" sz="1600" b="1" dirty="0" err="1" smtClean="0">
                <a:solidFill>
                  <a:schemeClr val="bg1"/>
                </a:solidFill>
                <a:latin typeface="Arial" charset="0"/>
              </a:rPr>
              <a:t>видеоконсультации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по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литературе на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канале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ru-RU" sz="1600" b="1" dirty="0" smtClean="0">
                <a:solidFill>
                  <a:schemeClr val="bg1"/>
                </a:solidFill>
                <a:latin typeface="Arial" charset="0"/>
                <a:hlinkClick r:id="rId4"/>
              </a:rPr>
              <a:t>https</a:t>
            </a:r>
            <a:r>
              <a:rPr lang="en-GB" altLang="ru-RU" sz="1600" b="1" dirty="0">
                <a:solidFill>
                  <a:schemeClr val="bg1"/>
                </a:solidFill>
                <a:latin typeface="Arial" charset="0"/>
                <a:hlinkClick r:id="rId4"/>
              </a:rPr>
              <a:t>://</a:t>
            </a:r>
            <a:r>
              <a:rPr lang="en-GB" altLang="ru-RU" sz="1600" b="1" dirty="0" smtClean="0">
                <a:solidFill>
                  <a:schemeClr val="bg1"/>
                </a:solidFill>
                <a:latin typeface="Arial" charset="0"/>
                <a:hlinkClick r:id="rId4"/>
              </a:rPr>
              <a:t>www.youtube.com/user/RosObrNadzor/playlists?shelf_id=1&amp;view=50&amp;sort=dd</a:t>
            </a:r>
            <a:endParaRPr lang="ru-RU" altLang="ru-RU" sz="16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altLang="ru-RU" sz="1600" b="1" dirty="0">
                <a:solidFill>
                  <a:schemeClr val="bg1"/>
                </a:solidFill>
                <a:latin typeface="Arial" charset="0"/>
                <a:hlinkClick r:id="rId5"/>
              </a:rPr>
              <a:t>https://www.youtube.com/watch?v=_</a:t>
            </a:r>
            <a:r>
              <a:rPr lang="en-US" altLang="ru-RU" sz="1600" b="1" dirty="0" smtClean="0">
                <a:solidFill>
                  <a:schemeClr val="bg1"/>
                </a:solidFill>
                <a:latin typeface="Arial" charset="0"/>
                <a:hlinkClick r:id="rId5"/>
              </a:rPr>
              <a:t>MLX7iU88bY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  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7" name="TextBox 4"/>
          <p:cNvSpPr txBox="1">
            <a:spLocks noChangeArrowheads="1"/>
          </p:cNvSpPr>
          <p:nvPr/>
        </p:nvSpPr>
        <p:spPr bwMode="auto">
          <a:xfrm>
            <a:off x="295039" y="194101"/>
            <a:ext cx="8563623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err="1" smtClean="0">
                <a:solidFill>
                  <a:srgbClr val="000099"/>
                </a:solidFill>
                <a:latin typeface="Arial" charset="0"/>
              </a:rPr>
              <a:t>Видеоконсультации</a:t>
            </a:r>
            <a:r>
              <a:rPr lang="ru-RU" altLang="ru-RU" sz="2400" b="1" dirty="0" smtClean="0">
                <a:solidFill>
                  <a:srgbClr val="000099"/>
                </a:solidFill>
                <a:latin typeface="Arial" charset="0"/>
              </a:rPr>
              <a:t> по подготовке к </a:t>
            </a:r>
            <a:r>
              <a:rPr lang="ru-RU" altLang="ru-RU" sz="2400" b="1" dirty="0">
                <a:solidFill>
                  <a:srgbClr val="000099"/>
                </a:solidFill>
                <a:latin typeface="Arial" charset="0"/>
              </a:rPr>
              <a:t>ЕГЭ </a:t>
            </a:r>
            <a:endParaRPr lang="ru-RU" altLang="ru-RU" sz="2400" b="1" dirty="0" smtClean="0">
              <a:solidFill>
                <a:srgbClr val="000099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Arial" charset="0"/>
              </a:rPr>
              <a:t>по </a:t>
            </a:r>
            <a:r>
              <a:rPr lang="ru-RU" altLang="ru-RU" sz="2400" b="1" dirty="0">
                <a:solidFill>
                  <a:srgbClr val="000099"/>
                </a:solidFill>
                <a:latin typeface="Arial" charset="0"/>
              </a:rPr>
              <a:t>литературе</a:t>
            </a:r>
          </a:p>
        </p:txBody>
      </p:sp>
      <p:sp>
        <p:nvSpPr>
          <p:cNvPr id="23568" name="TextBox 4"/>
          <p:cNvSpPr txBox="1">
            <a:spLocks noChangeArrowheads="1"/>
          </p:cNvSpPr>
          <p:nvPr/>
        </p:nvSpPr>
        <p:spPr bwMode="auto">
          <a:xfrm>
            <a:off x="264603" y="1189528"/>
            <a:ext cx="604233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Arial" charset="0"/>
              </a:rPr>
              <a:t>С.А. Зинин, руководитель Федеральной </a:t>
            </a:r>
            <a:r>
              <a:rPr lang="ru-RU" altLang="ru-RU" sz="1400" b="1" dirty="0" smtClean="0">
                <a:latin typeface="Arial" charset="0"/>
              </a:rPr>
              <a:t>предметной комиссии </a:t>
            </a:r>
            <a:endParaRPr lang="ru-RU" altLang="ru-RU" sz="1400" b="1" dirty="0">
              <a:latin typeface="Arial" charset="0"/>
            </a:endParaRPr>
          </a:p>
          <a:p>
            <a:pPr eaLnBrk="1" hangingPunct="1"/>
            <a:r>
              <a:rPr lang="ru-RU" altLang="ru-RU" sz="1400" b="1" dirty="0">
                <a:latin typeface="Arial" charset="0"/>
              </a:rPr>
              <a:t>по разработке КИМ ЕГЭ </a:t>
            </a:r>
            <a:r>
              <a:rPr lang="ru-RU" altLang="ru-RU" sz="1400" b="1" dirty="0" smtClean="0">
                <a:latin typeface="Arial" charset="0"/>
              </a:rPr>
              <a:t>по литературе 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68" y="3873683"/>
            <a:ext cx="8614793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канале ОТР в рубрике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предметно»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вышла серия передач с участием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разработчиков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КИМ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ЕГЭ. Передача о ЕГЭ по литературе (от 26.10.2015)</a:t>
            </a:r>
          </a:p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www.otr-online.ru/programmi/segodnya-v-rossii-27580/rubrika-o-ege-46215.html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68" y="4784124"/>
            <a:ext cx="8614795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материалы для председателей и членов РПК по проверке выполнения заданий с развернутым ответом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- 2015.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Скачать по ссылке :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www.fipi.ru/ege-i-gve-11/dlya-predmetnyh-komissiy-subektov-rf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68" y="5981673"/>
            <a:ext cx="860055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 2017—2018 уч. года планируется  поэтапное введение новой  модели ЕГЭ по литературе, где  не будет тестовых заданий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29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437594" y="3909501"/>
            <a:ext cx="8221662" cy="270227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0099"/>
                </a:solidFill>
              </a:rPr>
              <a:t>Контактная информация:</a:t>
            </a:r>
            <a:endParaRPr lang="ru-RU" altLang="ru-RU" sz="2000" dirty="0">
              <a:solidFill>
                <a:srgbClr val="000099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Беляева Наталья Васильевна, </a:t>
            </a: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педагогических наук, заслуженный учитель РФ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Союза российских писателей,  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сотрудник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филологического образования ФГБНУ «Институт стратегии развития образования РАО»,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 eaLnBrk="1" hangingPunct="1"/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n-belyaeva@yandex.ru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94051" y="2960103"/>
            <a:ext cx="5326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C00000"/>
                </a:solidFill>
                <a:latin typeface="Arial" charset="0"/>
              </a:rPr>
              <a:t>Спасибо за внимание</a:t>
            </a:r>
            <a:r>
              <a:rPr lang="ru-RU" altLang="ru-RU" sz="4000" b="1" dirty="0">
                <a:solidFill>
                  <a:srgbClr val="C00000"/>
                </a:solidFill>
                <a:latin typeface="Arial" charset="0"/>
              </a:rPr>
              <a:t>!</a:t>
            </a:r>
          </a:p>
        </p:txBody>
      </p:sp>
      <p:pic>
        <p:nvPicPr>
          <p:cNvPr id="24580" name="Picture 7" descr="http://www.ctege.org/imgsrc/other/aboutege/abouteg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46" y="199095"/>
            <a:ext cx="2605087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ttp://im7-tub-ru.yandex.net/i?id=288528264-62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4" y="199095"/>
            <a:ext cx="2847620" cy="233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728" y="188640"/>
            <a:ext cx="872176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2014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–</a:t>
            </a:r>
            <a:r>
              <a:rPr lang="en-US" sz="2400" b="1" dirty="0" smtClean="0">
                <a:solidFill>
                  <a:srgbClr val="002060"/>
                </a:solidFill>
              </a:rPr>
              <a:t>201</a:t>
            </a:r>
            <a:r>
              <a:rPr lang="ru-RU" sz="2400" b="1" dirty="0" smtClean="0">
                <a:solidFill>
                  <a:srgbClr val="002060"/>
                </a:solidFill>
              </a:rPr>
              <a:t>6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гг.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качеству работ были ориентированы на реальный уровень выпускников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729" y="1111077"/>
            <a:ext cx="8649753" cy="24622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Сочинение оценивалось по шкале «зачет-незачет», минимальный объем – 250 слов.</a:t>
            </a: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Темы были сформулированы очень широко, а выбор произведений для аргументации своих мыслей осуществляли сами выпускники.</a:t>
            </a: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Для получения зачета по критерию 2 достаточно было обратиться всего к одному литературному  произведению. </a:t>
            </a: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В критериях оценки не было указано количество фактических, логических и речевых ошибок, за которые ставился «незачет», и их точное количество не учитывалось.</a:t>
            </a:r>
          </a:p>
          <a:p>
            <a:pPr marL="342900" indent="-3429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Критерий 5 «Грамотность» не являлся обязательным. Выпускники </a:t>
            </a:r>
            <a:r>
              <a:rPr lang="ru-RU" sz="1600" dirty="0">
                <a:solidFill>
                  <a:schemeClr val="bg1"/>
                </a:solidFill>
              </a:rPr>
              <a:t>имели право пользоваться орфографическим словарем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www.severinform.ru/media/img/13/928/200x200_01480_ry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425" y="3718129"/>
            <a:ext cx="2186289" cy="13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2639" y="3728071"/>
            <a:ext cx="614671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Для получения «зачета»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необходимо: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600" dirty="0">
                <a:solidFill>
                  <a:schemeClr val="bg1"/>
                </a:solidFill>
              </a:rPr>
              <a:t>иметь положительный результат по трем критериям (по критериям №1 и №2 – в обязательном порядке</a:t>
            </a:r>
            <a:r>
              <a:rPr lang="ru-RU" altLang="ru-RU" sz="1600" dirty="0" smtClean="0">
                <a:solidFill>
                  <a:schemeClr val="bg1"/>
                </a:solidFill>
              </a:rPr>
              <a:t>);</a:t>
            </a:r>
          </a:p>
          <a:p>
            <a:pPr marL="285750" indent="-285750">
              <a:defRPr/>
            </a:pPr>
            <a:r>
              <a:rPr lang="ru-RU" altLang="ru-RU" sz="1600" dirty="0">
                <a:solidFill>
                  <a:schemeClr val="bg1"/>
                </a:solidFill>
              </a:rPr>
              <a:t>выдержать объем (сочинение не менее 250 </a:t>
            </a:r>
            <a:r>
              <a:rPr lang="ru-RU" altLang="ru-RU" sz="1600" dirty="0" smtClean="0">
                <a:solidFill>
                  <a:schemeClr val="bg1"/>
                </a:solidFill>
              </a:rPr>
              <a:t>слов) и написать </a:t>
            </a:r>
            <a:r>
              <a:rPr lang="ru-RU" altLang="ru-RU" sz="1600" dirty="0">
                <a:solidFill>
                  <a:schemeClr val="bg1"/>
                </a:solidFill>
              </a:rPr>
              <a:t>работу самостоятельно</a:t>
            </a:r>
            <a:r>
              <a:rPr lang="ru-RU" altLang="ru-RU" sz="1600" dirty="0" smtClean="0">
                <a:solidFill>
                  <a:schemeClr val="bg1"/>
                </a:solidFill>
              </a:rPr>
              <a:t>.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34212"/>
            <a:ext cx="9143999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NB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</a:rPr>
              <a:t>В 2015-2016 учебном году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изменены тематические направления итогового сочинения;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в экзаменационный  бланк  введены 2 новых требования: 1) объем сочинения должен быть не менее 250 слов; 2) работа должна быть выполнена самостоятельно;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конкретизированы требования к квалификации экспертов, участвующих в проверке итогового сочинения.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15612"/>
              </p:ext>
            </p:extLst>
          </p:nvPr>
        </p:nvGraphicFramePr>
        <p:xfrm>
          <a:off x="755575" y="4678464"/>
          <a:ext cx="7560840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463"/>
                <a:gridCol w="3575377"/>
              </a:tblGrid>
              <a:tr h="1905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Заполняется ответственным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к сочинению (изложению)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оценивания сочинения (изложения)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</a:tr>
              <a:tr h="190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Критерии  1  2  3  4  5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</a:tr>
              <a:tr h="190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Зачет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□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Зачет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 □  □  □  □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</a:tr>
              <a:tr h="190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Незачет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 □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Незачет □  □  □  □  □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150" marR="6215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9775" y="348625"/>
            <a:ext cx="8712968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Изменения 2015/2016 учебного 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74" y="863967"/>
            <a:ext cx="87129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</a:rPr>
              <a:t>Требования, предъявляемые к экспертам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Владение необходимой нормативной базой (знание нормативных документов) и  предметными компетенциями (наличие высшего педагогического образования по специальности «Русский язык и литература» с квалификацией «Учитель русского языка и литературы»;  опыт проверки сочинений / изложений в выпускных классах).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Знание содержания основного общего и среднего общего образования.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Владение компетенциями, необходимыми для проверки сочинения (знание общих научно-методических подходов к проверке и оцениванию сочинения; умение объективно оценивать сочинения обучающихся; умение применять критерии и нормативы оценки, разграничивать ошибки и недочёты различного типа, выявлять в работе экзаменуемого однотипные и негрубые ошибки, правильно классифицировать ошибки, оформлять результаты проверки, соблюдая установленные технические требования, обобщать результаты.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95290" y="4252317"/>
            <a:ext cx="402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Изменения в бланке </a:t>
            </a:r>
            <a:r>
              <a:rPr lang="ru-RU" sz="1800" b="1" dirty="0" smtClean="0">
                <a:solidFill>
                  <a:srgbClr val="002060"/>
                </a:solidFill>
              </a:rPr>
              <a:t>регистрации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153" y="3230166"/>
            <a:ext cx="4897106" cy="341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</a:rPr>
              <a:t>Анализ </a:t>
            </a:r>
            <a:r>
              <a:rPr lang="ru-RU" sz="1800" b="1" dirty="0" smtClean="0">
                <a:solidFill>
                  <a:srgbClr val="002060"/>
                </a:solidFill>
              </a:rPr>
              <a:t>публицистических текстов-образцов с </a:t>
            </a:r>
            <a:r>
              <a:rPr lang="ru-RU" sz="1800" b="1" dirty="0">
                <a:solidFill>
                  <a:srgbClr val="002060"/>
                </a:solidFill>
              </a:rPr>
              <a:t>разных точек зрения: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выявление коммуникативной задачи </a:t>
            </a:r>
            <a:r>
              <a:rPr lang="ru-RU" sz="1800" dirty="0">
                <a:solidFill>
                  <a:schemeClr val="bg1"/>
                </a:solidFill>
              </a:rPr>
              <a:t>текста (вычленение главной информации, определение темы и </a:t>
            </a:r>
            <a:r>
              <a:rPr lang="ru-RU" sz="1800" dirty="0" err="1">
                <a:solidFill>
                  <a:schemeClr val="bg1"/>
                </a:solidFill>
              </a:rPr>
              <a:t>микротем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текста и др.); </a:t>
            </a:r>
            <a:endParaRPr lang="ru-RU" sz="18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bg1"/>
                </a:solidFill>
              </a:rPr>
              <a:t>о</a:t>
            </a:r>
            <a:r>
              <a:rPr lang="ru-RU" sz="1800" dirty="0" smtClean="0">
                <a:solidFill>
                  <a:schemeClr val="bg1"/>
                </a:solidFill>
              </a:rPr>
              <a:t>пределение его логического </a:t>
            </a:r>
            <a:r>
              <a:rPr lang="ru-RU" sz="1800" dirty="0">
                <a:solidFill>
                  <a:schemeClr val="bg1"/>
                </a:solidFill>
              </a:rPr>
              <a:t>и </a:t>
            </a:r>
            <a:r>
              <a:rPr lang="ru-RU" sz="1800" dirty="0" smtClean="0">
                <a:solidFill>
                  <a:schemeClr val="bg1"/>
                </a:solidFill>
              </a:rPr>
              <a:t>композиционного замысла;</a:t>
            </a:r>
            <a:endParaRPr lang="ru-RU" sz="18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оценка отбора </a:t>
            </a:r>
            <a:r>
              <a:rPr lang="ru-RU" sz="1800" dirty="0">
                <a:solidFill>
                  <a:schemeClr val="bg1"/>
                </a:solidFill>
              </a:rPr>
              <a:t>лексики, </a:t>
            </a:r>
            <a:r>
              <a:rPr lang="ru-RU" sz="1800" dirty="0" smtClean="0">
                <a:solidFill>
                  <a:schemeClr val="bg1"/>
                </a:solidFill>
              </a:rPr>
              <a:t>сочетаемости слов, риторических приемов и т. д.</a:t>
            </a:r>
            <a:r>
              <a:rPr lang="ru-RU" sz="1800" dirty="0" smtClean="0"/>
              <a:t>. </a:t>
            </a:r>
          </a:p>
          <a:p>
            <a:pPr algn="l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См. «Литература в школе», 2016, №11 </a:t>
            </a:r>
          </a:p>
          <a:p>
            <a:pPr algn="l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(в печати)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203379"/>
            <a:ext cx="3506000" cy="535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Обучение созданию текста на публицистическую тему 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с привлечением литературных материалов:  </a:t>
            </a:r>
            <a:endParaRPr lang="ru-RU" sz="1800" b="1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bg1"/>
                </a:solidFill>
              </a:rPr>
              <a:t>анализ формулировки </a:t>
            </a:r>
            <a:r>
              <a:rPr lang="ru-RU" sz="1800" dirty="0" smtClean="0">
                <a:solidFill>
                  <a:schemeClr val="bg1"/>
                </a:solidFill>
              </a:rPr>
              <a:t>темы и постановка </a:t>
            </a:r>
            <a:r>
              <a:rPr lang="ru-RU" sz="1800" dirty="0">
                <a:solidFill>
                  <a:schemeClr val="bg1"/>
                </a:solidFill>
              </a:rPr>
              <a:t>своей задачи по </a:t>
            </a:r>
            <a:r>
              <a:rPr lang="ru-RU" sz="1800" dirty="0" smtClean="0">
                <a:solidFill>
                  <a:schemeClr val="bg1"/>
                </a:solidFill>
              </a:rPr>
              <a:t>её </a:t>
            </a:r>
            <a:r>
              <a:rPr lang="ru-RU" sz="1800" dirty="0">
                <a:solidFill>
                  <a:schemeClr val="bg1"/>
                </a:solidFill>
              </a:rPr>
              <a:t>раскрытию;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bg1"/>
                </a:solidFill>
              </a:rPr>
              <a:t>вычленение </a:t>
            </a:r>
            <a:r>
              <a:rPr lang="ru-RU" sz="1800" dirty="0" smtClean="0">
                <a:solidFill>
                  <a:schemeClr val="bg1"/>
                </a:solidFill>
              </a:rPr>
              <a:t>опорных слов темы, </a:t>
            </a:r>
            <a:r>
              <a:rPr lang="ru-RU" sz="1800" dirty="0">
                <a:solidFill>
                  <a:schemeClr val="bg1"/>
                </a:solidFill>
              </a:rPr>
              <a:t>анализ </a:t>
            </a:r>
            <a:r>
              <a:rPr lang="ru-RU" sz="1800" dirty="0" smtClean="0">
                <a:solidFill>
                  <a:schemeClr val="bg1"/>
                </a:solidFill>
              </a:rPr>
              <a:t>их смысла и взаимосвязей;</a:t>
            </a:r>
            <a:endParaRPr lang="ru-RU" sz="18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bg1"/>
                </a:solidFill>
              </a:rPr>
              <a:t>использование для тренировки вопросительных формулировок </a:t>
            </a:r>
            <a:r>
              <a:rPr lang="ru-RU" sz="1800" dirty="0" smtClean="0">
                <a:solidFill>
                  <a:schemeClr val="bg1"/>
                </a:solidFill>
              </a:rPr>
              <a:t>тем;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рациональное использование  литературного материала для аргументации тезисов и др.</a:t>
            </a:r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26630" name="Прямая со стрелкой 9"/>
          <p:cNvCxnSpPr>
            <a:cxnSpLocks noChangeShapeType="1"/>
          </p:cNvCxnSpPr>
          <p:nvPr/>
        </p:nvCxnSpPr>
        <p:spPr bwMode="auto">
          <a:xfrm>
            <a:off x="5790641" y="2028885"/>
            <a:ext cx="878681" cy="122231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633" name="Picture 2" descr="Картинка 87 из 2428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7" y="1170827"/>
            <a:ext cx="2448553" cy="197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958" y="183541"/>
            <a:ext cx="8702541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Пути совершенствования умений школьников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писать итоговое сочинение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2730" y="1367165"/>
            <a:ext cx="277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1. Развитие </a:t>
            </a:r>
            <a:r>
              <a:rPr lang="ru-RU" dirty="0">
                <a:solidFill>
                  <a:srgbClr val="002060"/>
                </a:solidFill>
              </a:rPr>
              <a:t>умения 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создавать </a:t>
            </a:r>
            <a:r>
              <a:rPr lang="ru-RU" dirty="0">
                <a:solidFill>
                  <a:srgbClr val="002060"/>
                </a:solidFill>
              </a:rPr>
              <a:t>связный текст </a:t>
            </a:r>
            <a:r>
              <a:rPr lang="ru-RU" dirty="0" smtClean="0">
                <a:solidFill>
                  <a:srgbClr val="002060"/>
                </a:solidFill>
              </a:rPr>
              <a:t>на заданную тему (</a:t>
            </a:r>
            <a:r>
              <a:rPr lang="ru-RU" dirty="0">
                <a:solidFill>
                  <a:srgbClr val="002060"/>
                </a:solidFill>
              </a:rPr>
              <a:t>в 5–9 классах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9000" y="1726822"/>
            <a:ext cx="5292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Усиление внимания к методике обучения итоговому сочинению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595" y="2667619"/>
            <a:ext cx="8621485" cy="38010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Проведение </a:t>
            </a:r>
            <a:r>
              <a:rPr lang="ru-RU" sz="1800" dirty="0">
                <a:solidFill>
                  <a:schemeClr val="bg1"/>
                </a:solidFill>
              </a:rPr>
              <a:t>классных контрольных </a:t>
            </a:r>
            <a:r>
              <a:rPr lang="ru-RU" sz="1800" dirty="0" smtClean="0">
                <a:solidFill>
                  <a:schemeClr val="bg1"/>
                </a:solidFill>
              </a:rPr>
              <a:t>сочинений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и мониторинг развития </a:t>
            </a:r>
            <a:r>
              <a:rPr lang="ru-RU" sz="1800" dirty="0">
                <a:solidFill>
                  <a:schemeClr val="bg1"/>
                </a:solidFill>
              </a:rPr>
              <a:t>умения </a:t>
            </a:r>
            <a:r>
              <a:rPr lang="ru-RU" sz="1800" dirty="0" smtClean="0">
                <a:solidFill>
                  <a:schemeClr val="bg1"/>
                </a:solidFill>
              </a:rPr>
              <a:t>писать сочинение.</a:t>
            </a:r>
            <a:endParaRPr lang="ru-RU" sz="1800" dirty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Уроки обучения сочинению </a:t>
            </a:r>
            <a:r>
              <a:rPr lang="ru-RU" sz="1800" dirty="0">
                <a:solidFill>
                  <a:schemeClr val="bg1"/>
                </a:solidFill>
              </a:rPr>
              <a:t>с </a:t>
            </a:r>
            <a:r>
              <a:rPr lang="ru-RU" sz="1800" dirty="0" smtClean="0">
                <a:solidFill>
                  <a:schemeClr val="bg1"/>
                </a:solidFill>
              </a:rPr>
              <a:t>отработкой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аналогичного материала под </a:t>
            </a:r>
            <a:r>
              <a:rPr lang="ru-RU" sz="1800" dirty="0">
                <a:solidFill>
                  <a:schemeClr val="bg1"/>
                </a:solidFill>
              </a:rPr>
              <a:t>руководством </a:t>
            </a:r>
            <a:r>
              <a:rPr lang="ru-RU" sz="1800" dirty="0" smtClean="0">
                <a:solidFill>
                  <a:schemeClr val="bg1"/>
                </a:solidFill>
              </a:rPr>
              <a:t>учителя.</a:t>
            </a:r>
            <a:endParaRPr lang="ru-RU" sz="1800" dirty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Устный анализ сочинений с учетом критериев оценки.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Обсуждение путей </a:t>
            </a:r>
            <a:r>
              <a:rPr lang="ru-RU" sz="1800" dirty="0">
                <a:solidFill>
                  <a:schemeClr val="bg1"/>
                </a:solidFill>
              </a:rPr>
              <a:t>доработки </a:t>
            </a:r>
            <a:r>
              <a:rPr lang="ru-RU" sz="1800" dirty="0" smtClean="0">
                <a:solidFill>
                  <a:schemeClr val="bg1"/>
                </a:solidFill>
              </a:rPr>
              <a:t>текстов, упущенных поворотов мысли, доказательств </a:t>
            </a:r>
            <a:r>
              <a:rPr lang="ru-RU" sz="1800" dirty="0">
                <a:solidFill>
                  <a:schemeClr val="bg1"/>
                </a:solidFill>
              </a:rPr>
              <a:t>и </a:t>
            </a:r>
            <a:r>
              <a:rPr lang="ru-RU" sz="1800" dirty="0" smtClean="0">
                <a:solidFill>
                  <a:schemeClr val="bg1"/>
                </a:solidFill>
              </a:rPr>
              <a:t>примеров </a:t>
            </a:r>
            <a:r>
              <a:rPr lang="ru-RU" sz="1800" dirty="0">
                <a:solidFill>
                  <a:schemeClr val="bg1"/>
                </a:solidFill>
              </a:rPr>
              <a:t>для </a:t>
            </a:r>
            <a:r>
              <a:rPr lang="ru-RU" sz="1800" dirty="0" smtClean="0">
                <a:solidFill>
                  <a:schemeClr val="bg1"/>
                </a:solidFill>
              </a:rPr>
              <a:t>аргументации, вариантов </a:t>
            </a:r>
            <a:r>
              <a:rPr lang="ru-RU" sz="1800" dirty="0">
                <a:solidFill>
                  <a:schemeClr val="bg1"/>
                </a:solidFill>
              </a:rPr>
              <a:t>вступления и </a:t>
            </a:r>
            <a:r>
              <a:rPr lang="ru-RU" sz="1800" dirty="0" smtClean="0">
                <a:solidFill>
                  <a:schemeClr val="bg1"/>
                </a:solidFill>
              </a:rPr>
              <a:t>заключения и способов </a:t>
            </a:r>
            <a:r>
              <a:rPr lang="ru-RU" sz="1800" dirty="0">
                <a:solidFill>
                  <a:schemeClr val="bg1"/>
                </a:solidFill>
              </a:rPr>
              <a:t>перехода от одной мысли к </a:t>
            </a:r>
            <a:r>
              <a:rPr lang="ru-RU" sz="1800" dirty="0" smtClean="0">
                <a:solidFill>
                  <a:schemeClr val="bg1"/>
                </a:solidFill>
              </a:rPr>
              <a:t>другой.</a:t>
            </a:r>
            <a:endParaRPr lang="ru-RU" sz="1800" dirty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Проведение индивидуальных консультаций по </a:t>
            </a:r>
            <a:r>
              <a:rPr lang="ru-RU" sz="1800" dirty="0">
                <a:solidFill>
                  <a:schemeClr val="bg1"/>
                </a:solidFill>
              </a:rPr>
              <a:t>конкретным </a:t>
            </a:r>
            <a:r>
              <a:rPr lang="ru-RU" sz="1800" dirty="0" smtClean="0">
                <a:solidFill>
                  <a:schemeClr val="bg1"/>
                </a:solidFill>
              </a:rPr>
              <a:t>замечаниям, совершенствование и переписывание неудачно выполненных работ.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bg1"/>
                </a:solidFill>
              </a:rPr>
              <a:t>Включение в урок практических заданий, связанных с формированием 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комплекса умений, необходимых для написания </a:t>
            </a:r>
            <a:r>
              <a:rPr lang="ru-RU" sz="1800" dirty="0" smtClean="0">
                <a:solidFill>
                  <a:schemeClr val="bg1"/>
                </a:solidFill>
              </a:rPr>
              <a:t>итогового сочинения.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" name="Picture 2" descr="Картинка 328 из 8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808"/>
            <a:ext cx="338437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uralinform.ru/media/photo/big/sochine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10" y="2681145"/>
            <a:ext cx="2375676" cy="159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366421"/>
            <a:ext cx="5101579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Пути совершенствования умений школьников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писать итоговое сочинение </a:t>
            </a:r>
          </a:p>
        </p:txBody>
      </p:sp>
    </p:spTree>
    <p:extLst>
      <p:ext uri="{BB962C8B-B14F-4D97-AF65-F5344CB8AC3E}">
        <p14:creationId xmlns:p14="http://schemas.microsoft.com/office/powerpoint/2010/main" val="8684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417" y="2319164"/>
            <a:ext cx="8599764" cy="4355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Анализ </a:t>
            </a:r>
            <a:r>
              <a:rPr lang="ru-RU" sz="1800" dirty="0">
                <a:solidFill>
                  <a:schemeClr val="bg1"/>
                </a:solidFill>
              </a:rPr>
              <a:t>формулировок </a:t>
            </a:r>
            <a:r>
              <a:rPr lang="ru-RU" sz="1800" dirty="0" smtClean="0">
                <a:solidFill>
                  <a:schemeClr val="bg1"/>
                </a:solidFill>
              </a:rPr>
              <a:t>тем, </a:t>
            </a:r>
            <a:r>
              <a:rPr lang="ru-RU" sz="1800" dirty="0">
                <a:solidFill>
                  <a:schemeClr val="bg1"/>
                </a:solidFill>
              </a:rPr>
              <a:t>способы сужения </a:t>
            </a:r>
            <a:r>
              <a:rPr lang="ru-RU" sz="1800" dirty="0" smtClean="0">
                <a:solidFill>
                  <a:schemeClr val="bg1"/>
                </a:solidFill>
              </a:rPr>
              <a:t>темы и определение </a:t>
            </a:r>
            <a:r>
              <a:rPr lang="ru-RU" sz="1800" dirty="0">
                <a:solidFill>
                  <a:schemeClr val="bg1"/>
                </a:solidFill>
              </a:rPr>
              <a:t>основной идеи сочинения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bg1"/>
                </a:solidFill>
              </a:rPr>
              <a:t>Актуализация проблематики сочинения, тренировка в постановке проблемы и разработке системы вопросов к теме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bg1"/>
                </a:solidFill>
              </a:rPr>
              <a:t>Подбор материалов для раскрытия темы; обоснованное включение в сочинение литературного материала, рассмотрение проблемы с опорой на выбранный материал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Формулировка тезисов, формирование умения </a:t>
            </a:r>
            <a:r>
              <a:rPr lang="ru-RU" sz="1800" dirty="0">
                <a:solidFill>
                  <a:schemeClr val="bg1"/>
                </a:solidFill>
              </a:rPr>
              <a:t>строить доказательные рассуждения (тезис – доказательства – </a:t>
            </a:r>
            <a:r>
              <a:rPr lang="ru-RU" sz="1800" dirty="0" smtClean="0">
                <a:solidFill>
                  <a:schemeClr val="bg1"/>
                </a:solidFill>
              </a:rPr>
              <a:t>иллюстрации – выводы).</a:t>
            </a:r>
            <a:endParaRPr lang="ru-RU" sz="1800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bg1"/>
                </a:solidFill>
              </a:rPr>
              <a:t>Обдумывание композиции сочинения: создание и совершенствование вступления и заключения, способы аргументации, включение в текст примеров и цитат, </a:t>
            </a:r>
            <a:r>
              <a:rPr lang="ru-RU" sz="1800" dirty="0" smtClean="0">
                <a:solidFill>
                  <a:schemeClr val="bg1"/>
                </a:solidFill>
              </a:rPr>
              <a:t>логические </a:t>
            </a:r>
            <a:r>
              <a:rPr lang="ru-RU" sz="1800" dirty="0">
                <a:solidFill>
                  <a:schemeClr val="bg1"/>
                </a:solidFill>
              </a:rPr>
              <a:t>связи между частями и </a:t>
            </a:r>
            <a:r>
              <a:rPr lang="ru-RU" sz="1800" dirty="0" smtClean="0">
                <a:solidFill>
                  <a:schemeClr val="bg1"/>
                </a:solidFill>
              </a:rPr>
              <a:t>др.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bg1"/>
                </a:solidFill>
              </a:rPr>
              <a:t>Речевое оформление сочинения и оптимальные формы работы с черновиком.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7" y="1113715"/>
            <a:ext cx="644640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приоритетных направлений методической работы по проблемам обучения итоговому сочинению</a:t>
            </a:r>
          </a:p>
        </p:txBody>
      </p:sp>
      <p:pic>
        <p:nvPicPr>
          <p:cNvPr id="1026" name="Picture 2" descr="Педагогическая копил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45" y="286937"/>
            <a:ext cx="2119436" cy="17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3" y="320701"/>
            <a:ext cx="6408712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Пути совершенствования умений школьников писать итоговое сочинение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370" y="675174"/>
            <a:ext cx="4758508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Типичные </a:t>
            </a:r>
            <a:r>
              <a:rPr lang="ru-RU" sz="2400" b="1" dirty="0">
                <a:solidFill>
                  <a:srgbClr val="002060"/>
                </a:solidFill>
              </a:rPr>
              <a:t>ошибки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 содержании и структуре итоговых сочинений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220" y="2023658"/>
            <a:ext cx="8683251" cy="34163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Недостаточное </a:t>
            </a:r>
            <a:r>
              <a:rPr lang="ru-RU" sz="1800" dirty="0">
                <a:solidFill>
                  <a:schemeClr val="bg1"/>
                </a:solidFill>
              </a:rPr>
              <a:t>внимание к формулировке темы, ракурсу </a:t>
            </a:r>
            <a:r>
              <a:rPr lang="ru-RU" sz="1800" dirty="0" smtClean="0">
                <a:solidFill>
                  <a:schemeClr val="bg1"/>
                </a:solidFill>
              </a:rPr>
              <a:t>постановки проблемы, расширение темы до </a:t>
            </a:r>
            <a:r>
              <a:rPr lang="ru-RU" sz="1800" dirty="0">
                <a:solidFill>
                  <a:schemeClr val="bg1"/>
                </a:solidFill>
              </a:rPr>
              <a:t>уровня тематического </a:t>
            </a:r>
            <a:r>
              <a:rPr lang="ru-RU" sz="1800" dirty="0" smtClean="0">
                <a:solidFill>
                  <a:schemeClr val="bg1"/>
                </a:solidFill>
              </a:rPr>
              <a:t>направления;</a:t>
            </a:r>
            <a:endParaRPr lang="ru-RU" sz="180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Неумение </a:t>
            </a:r>
            <a:r>
              <a:rPr lang="ru-RU" sz="1800" dirty="0">
                <a:solidFill>
                  <a:schemeClr val="bg1"/>
                </a:solidFill>
              </a:rPr>
              <a:t>выявить ключевые слова темы, чтобы направить </a:t>
            </a:r>
            <a:r>
              <a:rPr lang="ru-RU" sz="1800" dirty="0" smtClean="0">
                <a:solidFill>
                  <a:schemeClr val="bg1"/>
                </a:solidFill>
              </a:rPr>
              <a:t>рассуждения </a:t>
            </a:r>
            <a:r>
              <a:rPr lang="ru-RU" sz="1800" dirty="0">
                <a:solidFill>
                  <a:schemeClr val="bg1"/>
                </a:solidFill>
              </a:rPr>
              <a:t>в нужное русло, подобрать к своим тезисам верную </a:t>
            </a:r>
            <a:r>
              <a:rPr lang="ru-RU" sz="1800" dirty="0" smtClean="0">
                <a:solidFill>
                  <a:schemeClr val="bg1"/>
                </a:solidFill>
              </a:rPr>
              <a:t>аргументацию. </a:t>
            </a:r>
            <a:endParaRPr lang="ru-RU" sz="180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Непонимание </a:t>
            </a:r>
            <a:r>
              <a:rPr lang="ru-RU" sz="1800" dirty="0">
                <a:solidFill>
                  <a:schemeClr val="bg1"/>
                </a:solidFill>
              </a:rPr>
              <a:t>терминов и нравственно-психологических понятий в формулировке </a:t>
            </a:r>
            <a:r>
              <a:rPr lang="ru-RU" sz="1800" dirty="0" smtClean="0">
                <a:solidFill>
                  <a:schemeClr val="bg1"/>
                </a:solidFill>
              </a:rPr>
              <a:t>темы.</a:t>
            </a:r>
            <a:endParaRPr lang="ru-RU" sz="180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Неумение формулировать главную мысль </a:t>
            </a:r>
            <a:r>
              <a:rPr lang="ru-RU" sz="1800" dirty="0">
                <a:solidFill>
                  <a:schemeClr val="bg1"/>
                </a:solidFill>
              </a:rPr>
              <a:t>и последовательно </a:t>
            </a:r>
            <a:r>
              <a:rPr lang="ru-RU" sz="1800" dirty="0" smtClean="0">
                <a:solidFill>
                  <a:schemeClr val="bg1"/>
                </a:solidFill>
              </a:rPr>
              <a:t>доказывать </a:t>
            </a:r>
            <a:r>
              <a:rPr lang="ru-RU" sz="1800" dirty="0">
                <a:solidFill>
                  <a:schemeClr val="bg1"/>
                </a:solidFill>
              </a:rPr>
              <a:t>ее в </a:t>
            </a:r>
            <a:r>
              <a:rPr lang="ru-RU" sz="1800" dirty="0" smtClean="0">
                <a:solidFill>
                  <a:schemeClr val="bg1"/>
                </a:solidFill>
              </a:rPr>
              <a:t>основной  </a:t>
            </a:r>
            <a:r>
              <a:rPr lang="ru-RU" sz="1800" dirty="0">
                <a:solidFill>
                  <a:schemeClr val="bg1"/>
                </a:solidFill>
              </a:rPr>
              <a:t>части </a:t>
            </a:r>
            <a:r>
              <a:rPr lang="ru-RU" sz="1800" dirty="0" smtClean="0">
                <a:solidFill>
                  <a:schemeClr val="bg1"/>
                </a:solidFill>
              </a:rPr>
              <a:t>сочинения.</a:t>
            </a:r>
            <a:endParaRPr lang="ru-RU" sz="180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Ошибки </a:t>
            </a:r>
            <a:r>
              <a:rPr lang="ru-RU" sz="1800" dirty="0">
                <a:solidFill>
                  <a:schemeClr val="bg1"/>
                </a:solidFill>
              </a:rPr>
              <a:t>в подборе литературного материала для аргументации </a:t>
            </a:r>
            <a:r>
              <a:rPr lang="ru-RU" sz="1800" dirty="0" smtClean="0">
                <a:solidFill>
                  <a:schemeClr val="bg1"/>
                </a:solidFill>
              </a:rPr>
              <a:t> мыслей</a:t>
            </a:r>
            <a:r>
              <a:rPr lang="ru-RU" sz="1800" dirty="0">
                <a:solidFill>
                  <a:schemeClr val="bg1"/>
                </a:solidFill>
              </a:rPr>
              <a:t>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Отсутствие связи между частями </a:t>
            </a:r>
            <a:r>
              <a:rPr lang="ru-RU" sz="1800" dirty="0">
                <a:solidFill>
                  <a:schemeClr val="bg1"/>
                </a:solidFill>
              </a:rPr>
              <a:t>сочинения</a:t>
            </a:r>
            <a:r>
              <a:rPr lang="ru-RU" sz="1800" dirty="0" smtClean="0">
                <a:solidFill>
                  <a:schemeClr val="bg1"/>
                </a:solidFill>
              </a:rPr>
              <a:t>; непродуманность его структуры </a:t>
            </a:r>
            <a:r>
              <a:rPr lang="ru-RU" sz="1800" dirty="0">
                <a:solidFill>
                  <a:schemeClr val="bg1"/>
                </a:solidFill>
              </a:rPr>
              <a:t>и </a:t>
            </a:r>
            <a:r>
              <a:rPr lang="ru-RU" sz="1800" dirty="0" smtClean="0">
                <a:solidFill>
                  <a:schemeClr val="bg1"/>
                </a:solidFill>
              </a:rPr>
              <a:t>композиции, </a:t>
            </a:r>
            <a:r>
              <a:rPr lang="ru-RU" sz="1800" dirty="0">
                <a:solidFill>
                  <a:schemeClr val="bg1"/>
                </a:solidFill>
              </a:rPr>
              <a:t>наличие логических </a:t>
            </a:r>
            <a:r>
              <a:rPr lang="ru-RU" sz="1800" dirty="0" smtClean="0">
                <a:solidFill>
                  <a:schemeClr val="bg1"/>
                </a:solidFill>
              </a:rPr>
              <a:t>ошибок.</a:t>
            </a:r>
            <a:endParaRPr lang="ru-RU" sz="180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Ошибки </a:t>
            </a:r>
            <a:r>
              <a:rPr lang="ru-RU" sz="1800" dirty="0">
                <a:solidFill>
                  <a:schemeClr val="bg1"/>
                </a:solidFill>
              </a:rPr>
              <a:t>в процессе редактирования, переписывания и проверки </a:t>
            </a:r>
            <a:r>
              <a:rPr lang="ru-RU" sz="1800" dirty="0" smtClean="0">
                <a:solidFill>
                  <a:schemeClr val="bg1"/>
                </a:solidFill>
              </a:rPr>
              <a:t>сочинения.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ege.edu.ru/common/upload/news/image-18-11-14-143A03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02" y="205741"/>
            <a:ext cx="2556969" cy="17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-port.com/mediafiles/items/2011/04/60458/2e9da2620bd10682c2f5e61d7adbf7e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46" y="560873"/>
            <a:ext cx="2522755" cy="14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464" y="5568316"/>
            <a:ext cx="872739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rgbClr val="C00000"/>
                </a:solidFill>
              </a:rPr>
              <a:t>NB </a:t>
            </a:r>
            <a:r>
              <a:rPr lang="ru-RU" sz="1800" b="1" dirty="0" smtClean="0">
                <a:solidFill>
                  <a:schemeClr val="tx1"/>
                </a:solidFill>
              </a:rPr>
              <a:t>Типичные ошибки в итоговых сочинениях выпускников связаны, чаще всего, не с конкретными тематическими направлениями и не с анализом литературных произведений, а с неумением соблюдать общие правила создания письменного высказывания.  «Литература в школе», 2016, №4.   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13127</TotalTime>
  <Words>4612</Words>
  <Application>Microsoft Office PowerPoint</Application>
  <PresentationFormat>Экран (4:3)</PresentationFormat>
  <Paragraphs>455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Беляева</cp:lastModifiedBy>
  <cp:revision>1061</cp:revision>
  <cp:lastPrinted>2014-09-25T10:46:37Z</cp:lastPrinted>
  <dcterms:created xsi:type="dcterms:W3CDTF">2005-03-25T14:40:30Z</dcterms:created>
  <dcterms:modified xsi:type="dcterms:W3CDTF">2016-10-17T20:53:01Z</dcterms:modified>
</cp:coreProperties>
</file>