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0" r:id="rId18"/>
    <p:sldId id="273" r:id="rId19"/>
    <p:sldId id="275" r:id="rId20"/>
    <p:sldId id="274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5D64B-FB97-4FE8-8EC2-EC3274386D5B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45883-C3B2-45DC-808B-9A8523AF48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45883-C3B2-45DC-808B-9A8523AF48D6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8EC7-AEC6-434D-BDF4-D02E3A15C29C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5FFF2-524C-4A99-866D-FA9203E948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3;&#1088;&#1072;&#1084;&#1086;&#1090;&#1072;-%20&#1088;&#1077;&#1089;&#1087;&#1091;&#1073;&#1083;&#1080;&#1082;&#1072;&#1085;&#1089;&#1082;&#1080;&#1081;%20&#1089;&#1077;&#1084;&#1080;&#1085;&#1072;&#1088;\20200120_094214.mp4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85883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Методическая разработка занятий по обучению грамоте детей 5-7 лет с учётом требований ФГОС ДО и регионального компонента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57826"/>
            <a:ext cx="6400800" cy="1214446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«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Ярковский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детский сад «Жаворонок»</a:t>
            </a:r>
          </a:p>
          <a:p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Цирон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Елена Константиновна – старший воспитатель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Грамота- республиканский семинар\Фото грамота\P_20191113_1126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1787" y="1758198"/>
            <a:ext cx="5940425" cy="3341603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Герои появляются постепенно, давая детям знания о многообразии слова, затем действие предметов, далее признаки предметов. Таким образом знакомят детей со структурой предложения. Когда этот материал детьми усвоен наши герои начинают путешествовать по Крыму и регионам России знакомя детей со звуковым анализом слова.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Фото\P_20191216_161012.jpg"/>
          <p:cNvPicPr/>
          <p:nvPr/>
        </p:nvPicPr>
        <p:blipFill>
          <a:blip r:embed="rId4" cstate="print"/>
          <a:srcRect b="20764"/>
          <a:stretch>
            <a:fillRect/>
          </a:stretch>
        </p:blipFill>
        <p:spPr bwMode="auto">
          <a:xfrm>
            <a:off x="785786" y="3500438"/>
            <a:ext cx="3001221" cy="3124035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E:\Грамота- республиканский семинар\Фото\P_20191106_165528.jpg"/>
          <p:cNvPicPr/>
          <p:nvPr/>
        </p:nvPicPr>
        <p:blipFill>
          <a:blip r:embed="rId5" cstate="print"/>
          <a:srcRect t="34831"/>
          <a:stretch>
            <a:fillRect/>
          </a:stretch>
        </p:blipFill>
        <p:spPr bwMode="auto">
          <a:xfrm>
            <a:off x="4500562" y="3500438"/>
            <a:ext cx="2928958" cy="3081720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закрепления нового материала использовались дидактические игры, схемы  - таблицы, с которыми дети работали как индивидуально, так и в парах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Фото грамота\P_20191106_160258.jpg"/>
          <p:cNvPicPr/>
          <p:nvPr/>
        </p:nvPicPr>
        <p:blipFill>
          <a:blip r:embed="rId4" cstate="print"/>
          <a:srcRect t="8961" b="15643"/>
          <a:stretch>
            <a:fillRect/>
          </a:stretch>
        </p:blipFill>
        <p:spPr bwMode="auto">
          <a:xfrm>
            <a:off x="428596" y="2071678"/>
            <a:ext cx="3609158" cy="362519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Фото грамота\P_20200129_160055.jpg"/>
          <p:cNvPicPr/>
          <p:nvPr/>
        </p:nvPicPr>
        <p:blipFill>
          <a:blip r:embed="rId5" cstate="print"/>
          <a:srcRect l="7658" t="22607" b="21861"/>
          <a:stretch>
            <a:fillRect/>
          </a:stretch>
        </p:blipFill>
        <p:spPr bwMode="auto">
          <a:xfrm>
            <a:off x="4714876" y="2071678"/>
            <a:ext cx="3524891" cy="3717277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pic>
        <p:nvPicPr>
          <p:cNvPr id="5" name="Рисунок 4" descr="E:\Грамота- республиканский семинар\Дидактический материал фото\P_20201123_160917.jpg"/>
          <p:cNvPicPr/>
          <p:nvPr/>
        </p:nvPicPr>
        <p:blipFill>
          <a:blip r:embed="rId4" cstate="print"/>
          <a:srcRect l="8557" r="2539"/>
          <a:stretch>
            <a:fillRect/>
          </a:stretch>
        </p:blipFill>
        <p:spPr bwMode="auto">
          <a:xfrm>
            <a:off x="285720" y="214290"/>
            <a:ext cx="5273712" cy="3345629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1505.jpg"/>
          <p:cNvPicPr/>
          <p:nvPr/>
        </p:nvPicPr>
        <p:blipFill>
          <a:blip r:embed="rId5" cstate="print"/>
          <a:srcRect l="11094" r="13354"/>
          <a:stretch>
            <a:fillRect/>
          </a:stretch>
        </p:blipFill>
        <p:spPr bwMode="auto">
          <a:xfrm>
            <a:off x="4429124" y="3071810"/>
            <a:ext cx="4485939" cy="334562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каждом новом материале детям даётся толкование слова по теме занятия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2651.jpg"/>
          <p:cNvPicPr/>
          <p:nvPr/>
        </p:nvPicPr>
        <p:blipFill>
          <a:blip r:embed="rId4" cstate="print"/>
          <a:srcRect l="12552" r="5744"/>
          <a:stretch>
            <a:fillRect/>
          </a:stretch>
        </p:blipFill>
        <p:spPr bwMode="auto">
          <a:xfrm>
            <a:off x="4357686" y="1071546"/>
            <a:ext cx="4352770" cy="303013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3600.jpg"/>
          <p:cNvPicPr/>
          <p:nvPr/>
        </p:nvPicPr>
        <p:blipFill>
          <a:blip r:embed="rId5" cstate="print"/>
          <a:srcRect t="12540" r="1577" b="17618"/>
          <a:stretch>
            <a:fillRect/>
          </a:stretch>
        </p:blipFill>
        <p:spPr bwMode="auto">
          <a:xfrm>
            <a:off x="214282" y="4286256"/>
            <a:ext cx="5834977" cy="2336637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Autofit/>
          </a:bodyPr>
          <a:lstStyle/>
          <a:p>
            <a:pPr algn="l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Заключительная часть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детям предлагается любая практическая работа на закрепление полученной информации (на каждом предложенном занятии дети используют индивидуальные карты: обведи нужную картинку, запиши, размести, заполни таблицу и т.д.).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Рисунок 4" descr="E:\Грамота- республиканский семинар\Дидактический материал фото\P_20201123_162051.jpg"/>
          <p:cNvPicPr/>
          <p:nvPr/>
        </p:nvPicPr>
        <p:blipFill>
          <a:blip r:embed="rId4" cstate="print"/>
          <a:srcRect l="7463" r="14441"/>
          <a:stretch>
            <a:fillRect/>
          </a:stretch>
        </p:blipFill>
        <p:spPr bwMode="auto">
          <a:xfrm rot="20617513">
            <a:off x="214282" y="2857496"/>
            <a:ext cx="3429024" cy="234549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3342.jpg"/>
          <p:cNvPicPr/>
          <p:nvPr/>
        </p:nvPicPr>
        <p:blipFill>
          <a:blip r:embed="rId5" cstate="print"/>
          <a:srcRect l="3665" t="4823" r="10155"/>
          <a:stretch>
            <a:fillRect/>
          </a:stretch>
        </p:blipFill>
        <p:spPr bwMode="auto">
          <a:xfrm rot="1305074">
            <a:off x="5357818" y="2786058"/>
            <a:ext cx="3484868" cy="2377950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E:\Грамота- республиканский семинар\Дидактический материал фото\P_20201123_164223.jpg"/>
          <p:cNvPicPr/>
          <p:nvPr/>
        </p:nvPicPr>
        <p:blipFill>
          <a:blip r:embed="rId6" cstate="print"/>
          <a:srcRect l="4394" t="11914" b="16256"/>
          <a:stretch>
            <a:fillRect/>
          </a:stretch>
        </p:blipFill>
        <p:spPr bwMode="auto">
          <a:xfrm>
            <a:off x="2928926" y="3929066"/>
            <a:ext cx="3000396" cy="279193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pic>
        <p:nvPicPr>
          <p:cNvPr id="5" name="Рисунок 4" descr="E:\Грамота- республиканский семинар\Дидактический материал фото\P_20201123_165938.jpg"/>
          <p:cNvPicPr/>
          <p:nvPr/>
        </p:nvPicPr>
        <p:blipFill>
          <a:blip r:embed="rId4" cstate="print"/>
          <a:srcRect l="5658" r="19404"/>
          <a:stretch>
            <a:fillRect/>
          </a:stretch>
        </p:blipFill>
        <p:spPr bwMode="auto">
          <a:xfrm>
            <a:off x="500034" y="357166"/>
            <a:ext cx="3794323" cy="2887260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70228.jpg"/>
          <p:cNvPicPr/>
          <p:nvPr/>
        </p:nvPicPr>
        <p:blipFill>
          <a:blip r:embed="rId5" cstate="print"/>
          <a:srcRect l="15804" r="17593"/>
          <a:stretch>
            <a:fillRect/>
          </a:stretch>
        </p:blipFill>
        <p:spPr bwMode="auto">
          <a:xfrm>
            <a:off x="4714877" y="3429000"/>
            <a:ext cx="3643338" cy="2988439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5429256" y="1000108"/>
            <a:ext cx="3429024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Тренажёры для составления слогов и однослоговых слов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4071942"/>
            <a:ext cx="3286148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Тренажёр для звукового анализа слова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>
            <a:off x="4429124" y="1643050"/>
            <a:ext cx="714380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714744" y="4786322"/>
            <a:ext cx="78581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 время занятия уделялось внимание развитию мелкой моторики руки и подготовки руки к письму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5730.jpg"/>
          <p:cNvPicPr/>
          <p:nvPr/>
        </p:nvPicPr>
        <p:blipFill>
          <a:blip r:embed="rId4" cstate="print"/>
          <a:srcRect l="13992" r="19333"/>
          <a:stretch>
            <a:fillRect/>
          </a:stretch>
        </p:blipFill>
        <p:spPr bwMode="auto">
          <a:xfrm>
            <a:off x="357158" y="1500174"/>
            <a:ext cx="3408167" cy="303013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5114.jpg"/>
          <p:cNvPicPr/>
          <p:nvPr/>
        </p:nvPicPr>
        <p:blipFill>
          <a:blip r:embed="rId5" cstate="print"/>
          <a:srcRect l="35191" t="62379" r="45423"/>
          <a:stretch>
            <a:fillRect/>
          </a:stretch>
        </p:blipFill>
        <p:spPr bwMode="auto">
          <a:xfrm>
            <a:off x="4929190" y="1571612"/>
            <a:ext cx="3302853" cy="3603812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Физминутки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3955.jpg"/>
          <p:cNvPicPr/>
          <p:nvPr/>
        </p:nvPicPr>
        <p:blipFill>
          <a:blip r:embed="rId4" cstate="print"/>
          <a:srcRect l="7651" r="8236"/>
          <a:stretch>
            <a:fillRect/>
          </a:stretch>
        </p:blipFill>
        <p:spPr bwMode="auto">
          <a:xfrm>
            <a:off x="214282" y="1000108"/>
            <a:ext cx="4286280" cy="267294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3902.jpg"/>
          <p:cNvPicPr/>
          <p:nvPr/>
        </p:nvPicPr>
        <p:blipFill>
          <a:blip r:embed="rId5" cstate="print"/>
          <a:srcRect l="7832" r="6831"/>
          <a:stretch>
            <a:fillRect/>
          </a:stretch>
        </p:blipFill>
        <p:spPr bwMode="auto">
          <a:xfrm>
            <a:off x="4214810" y="3643314"/>
            <a:ext cx="4572032" cy="2845562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Тематика занятий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5426.jpg"/>
          <p:cNvPicPr/>
          <p:nvPr/>
        </p:nvPicPr>
        <p:blipFill>
          <a:blip r:embed="rId4" cstate="print"/>
          <a:srcRect l="18350" r="11180"/>
          <a:stretch>
            <a:fillRect/>
          </a:stretch>
        </p:blipFill>
        <p:spPr bwMode="auto">
          <a:xfrm>
            <a:off x="214282" y="857232"/>
            <a:ext cx="3571900" cy="270268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5618.jpg"/>
          <p:cNvPicPr/>
          <p:nvPr/>
        </p:nvPicPr>
        <p:blipFill>
          <a:blip r:embed="rId5" cstate="print"/>
          <a:srcRect l="15442" r="8100"/>
          <a:stretch>
            <a:fillRect/>
          </a:stretch>
        </p:blipFill>
        <p:spPr bwMode="auto">
          <a:xfrm>
            <a:off x="5214942" y="928670"/>
            <a:ext cx="3429024" cy="2631249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E:\Грамота- республиканский семинар\Дидактический материал фото\P_20201123_165114.jpg"/>
          <p:cNvPicPr/>
          <p:nvPr/>
        </p:nvPicPr>
        <p:blipFill>
          <a:blip r:embed="rId6" cstate="print"/>
          <a:srcRect l="12905" r="10156"/>
          <a:stretch>
            <a:fillRect/>
          </a:stretch>
        </p:blipFill>
        <p:spPr bwMode="auto">
          <a:xfrm>
            <a:off x="214282" y="4000504"/>
            <a:ext cx="3714776" cy="263124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8" name="Рисунок 7" descr="E:\Грамота- республиканский семинар\Дидактический материал фото\P_20201123_164851.jpg"/>
          <p:cNvPicPr/>
          <p:nvPr/>
        </p:nvPicPr>
        <p:blipFill>
          <a:blip r:embed="rId7" cstate="print"/>
          <a:srcRect l="18703" r="1632"/>
          <a:stretch>
            <a:fillRect/>
          </a:stretch>
        </p:blipFill>
        <p:spPr bwMode="auto">
          <a:xfrm>
            <a:off x="4929190" y="4000504"/>
            <a:ext cx="3719858" cy="260150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Фрагмент занятия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20200120_09421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62" y="1071546"/>
            <a:ext cx="7215238" cy="541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70C0"/>
                </a:solidFill>
              </a:rPr>
              <a:t>           Рассматривая </a:t>
            </a:r>
            <a:r>
              <a:rPr lang="ru-RU" dirty="0">
                <a:solidFill>
                  <a:srgbClr val="0070C0"/>
                </a:solidFill>
              </a:rPr>
              <a:t>вопрос преемственности дошкольного образования и начальной школы, мы обращаем внимание на адаптацию дошкольника к новой ступени. И одним из сложных этапов в адаптации это учебная деятельность. Если ребёнок приучен к поисковой деятельности, к познанию нового, к умению внимательно слушать и выполнять словесные указания взрослого, то адаптация к учебной деятельности проходит безболезненно. Но нужно отметить, что немаловажную роль в учебной деятельности занимает развитие речи дошкольника. И одно из направлений в работе по развитию речи с детьми старшего дошкольного возраста это обучение грамоте. Овладение грамотой это усвоение определенной системы знаний, где выделяются основополагающие средства родного языка.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Фото грамота\P_20191106_165454.jpg"/>
          <p:cNvPicPr/>
          <p:nvPr/>
        </p:nvPicPr>
        <p:blipFill>
          <a:blip r:embed="rId4" cstate="print"/>
          <a:srcRect l="2726" b="13048"/>
          <a:stretch>
            <a:fillRect/>
          </a:stretch>
        </p:blipFill>
        <p:spPr bwMode="auto">
          <a:xfrm>
            <a:off x="428596" y="1071546"/>
            <a:ext cx="3467499" cy="439130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Фото\P_20191216_161012.jpg"/>
          <p:cNvPicPr/>
          <p:nvPr/>
        </p:nvPicPr>
        <p:blipFill>
          <a:blip r:embed="rId5" cstate="print"/>
          <a:srcRect b="20764"/>
          <a:stretch>
            <a:fillRect/>
          </a:stretch>
        </p:blipFill>
        <p:spPr bwMode="auto">
          <a:xfrm>
            <a:off x="5072066" y="1071546"/>
            <a:ext cx="3071834" cy="4481357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357982"/>
          </a:xfrm>
        </p:spPr>
        <p:txBody>
          <a:bodyPr/>
          <a:lstStyle/>
          <a:p>
            <a:pPr algn="ctr">
              <a:buNone/>
            </a:pP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работы: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определить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комплекс педагогических условий коммуникативно-речевого развития при обучении детей грамоте. </a:t>
            </a:r>
          </a:p>
          <a:p>
            <a:pPr algn="ctr">
              <a:buNone/>
            </a:pP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процесс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подготовки старших дошкольников к обучению грамоте. </a:t>
            </a:r>
          </a:p>
          <a:p>
            <a:pPr algn="ctr">
              <a:buNone/>
            </a:pP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содержание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методика работы по подготовке к обучению грамоте в старшем дошкольном возрасте.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501122" cy="564360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владение речью как средством общения и культуры;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обогащение активного словаря;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связной, грамматически правильной диалогической и монологической речи;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речевого творчества;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звуковой и интонационной культуры речи, фонематического слуха;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знакомство с книжной культурой, детской литературой, понимание на слух текстов различных жанров детской литературы;</a:t>
            </a:r>
          </a:p>
          <a:p>
            <a:pPr lvl="0"/>
            <a:r>
              <a:rPr lang="ru-RU" sz="33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формирование звуковой аналитико-синтетической активности как предпосылки обучения грамоте.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37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235745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азработка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конспектов занятий по обучению грамоте детей 5-7 лет и дидактического оборудования с учётом основной образовательной программы МДОУ и регионального компонента «Крымский веночек».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E:\Грамота- республиканский семинар\Фото грамота\P_20191106_160244.jpg"/>
          <p:cNvPicPr/>
          <p:nvPr/>
        </p:nvPicPr>
        <p:blipFill>
          <a:blip r:embed="rId4" cstate="print"/>
          <a:srcRect b="56483"/>
          <a:stretch>
            <a:fillRect/>
          </a:stretch>
        </p:blipFill>
        <p:spPr bwMode="auto">
          <a:xfrm>
            <a:off x="500034" y="3786190"/>
            <a:ext cx="3290929" cy="2247190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Фото грамота\P_20191106_160204.jpg"/>
          <p:cNvPicPr/>
          <p:nvPr/>
        </p:nvPicPr>
        <p:blipFill>
          <a:blip r:embed="rId5" cstate="print"/>
          <a:srcRect r="14622"/>
          <a:stretch>
            <a:fillRect/>
          </a:stretch>
        </p:blipFill>
        <p:spPr bwMode="auto">
          <a:xfrm>
            <a:off x="4714876" y="3714752"/>
            <a:ext cx="3429024" cy="224431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Структура построения занятия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142875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Вводная </a:t>
            </a: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часть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создание проблемной ситуации, стимулирующая активность детей к поиску её решения. Например,</a:t>
            </a:r>
          </a:p>
        </p:txBody>
      </p:sp>
      <p:pic>
        <p:nvPicPr>
          <p:cNvPr id="6" name="Рисунок 5" descr="E:\Грамота- республиканский семинар\Дидактический материал фото\P_20201123_161925.jpg"/>
          <p:cNvPicPr/>
          <p:nvPr/>
        </p:nvPicPr>
        <p:blipFill>
          <a:blip r:embed="rId4" cstate="print"/>
          <a:srcRect l="4754" r="23681"/>
          <a:stretch>
            <a:fillRect/>
          </a:stretch>
        </p:blipFill>
        <p:spPr bwMode="auto">
          <a:xfrm>
            <a:off x="214282" y="2285992"/>
            <a:ext cx="3195253" cy="2672946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" name="Рисунок 6" descr="E:\Грамота- республиканский семинар\Дидактический материал фото\P_20201123_162403.jpg"/>
          <p:cNvPicPr/>
          <p:nvPr/>
        </p:nvPicPr>
        <p:blipFill>
          <a:blip r:embed="rId5" cstate="print"/>
          <a:srcRect l="24225"/>
          <a:stretch>
            <a:fillRect/>
          </a:stretch>
        </p:blipFill>
        <p:spPr bwMode="auto">
          <a:xfrm>
            <a:off x="2786050" y="4071942"/>
            <a:ext cx="3500462" cy="263124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" name="Рисунок 8" descr="E:\Грамота- республиканский семинар\Дидактический материал фото\P_20201123_162426.jpg"/>
          <p:cNvPicPr/>
          <p:nvPr/>
        </p:nvPicPr>
        <p:blipFill>
          <a:blip r:embed="rId6" cstate="print"/>
          <a:srcRect l="17337" r="21743"/>
          <a:stretch>
            <a:fillRect/>
          </a:stretch>
        </p:blipFill>
        <p:spPr bwMode="auto">
          <a:xfrm>
            <a:off x="5572132" y="2143116"/>
            <a:ext cx="3237576" cy="2815822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Когда предметы отгаданы, воспитатель задаёт вопрос «О чём будет наше занятие?»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2651.jpg"/>
          <p:cNvPicPr/>
          <p:nvPr/>
        </p:nvPicPr>
        <p:blipFill>
          <a:blip r:embed="rId4" cstate="print"/>
          <a:srcRect l="12552" r="5744"/>
          <a:stretch>
            <a:fillRect/>
          </a:stretch>
        </p:blipFill>
        <p:spPr bwMode="auto">
          <a:xfrm>
            <a:off x="142844" y="1214422"/>
            <a:ext cx="4071966" cy="3071834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Дидактический материал фото\P_20201123_162840.jpg"/>
          <p:cNvPicPr/>
          <p:nvPr/>
        </p:nvPicPr>
        <p:blipFill>
          <a:blip r:embed="rId5" cstate="print"/>
          <a:srcRect l="18884" r="6831"/>
          <a:stretch>
            <a:fillRect/>
          </a:stretch>
        </p:blipFill>
        <p:spPr bwMode="auto">
          <a:xfrm>
            <a:off x="4572000" y="3286124"/>
            <a:ext cx="4410636" cy="3345629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2143140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r>
              <a:rPr lang="ru-RU" sz="2800" dirty="0" smtClean="0"/>
              <a:t>          </a:t>
            </a:r>
            <a:r>
              <a:rPr lang="ru-RU" sz="7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7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етям </a:t>
            </a:r>
            <a:r>
              <a:rPr lang="ru-RU" sz="7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дают новые знания, необходимые для решения проблемного вопроса на основе содержания разных разделов программы с опорой </a:t>
            </a:r>
            <a:r>
              <a:rPr lang="ru-RU" sz="7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7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наглядность (в данном случае необходимо выяснить какой транспорт удобен для путешествия по Крыму).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Грамота- республиканский семинар\Дидактический материал фото\P_20201123_163052.jpg"/>
          <p:cNvPicPr/>
          <p:nvPr/>
        </p:nvPicPr>
        <p:blipFill>
          <a:blip r:embed="rId4" cstate="print"/>
          <a:srcRect l="21059" r="6167"/>
          <a:stretch>
            <a:fillRect/>
          </a:stretch>
        </p:blipFill>
        <p:spPr bwMode="auto">
          <a:xfrm>
            <a:off x="428596" y="3500438"/>
            <a:ext cx="3714776" cy="2917000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" name="Рисунок 5" descr="E:\Грамота- республиканский семинар\Фото грамота\P_20191223_160930.jpg"/>
          <p:cNvPicPr/>
          <p:nvPr/>
        </p:nvPicPr>
        <p:blipFill>
          <a:blip r:embed="rId5" cstate="print"/>
          <a:srcRect b="28038"/>
          <a:stretch>
            <a:fillRect/>
          </a:stretch>
        </p:blipFill>
        <p:spPr bwMode="auto">
          <a:xfrm>
            <a:off x="4857752" y="3429000"/>
            <a:ext cx="3071834" cy="2946644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5.infourok.ru/uploads/ex/05df/0014030e-124d2b99/hello_html_ae4a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0"/>
            <a:ext cx="9144000" cy="6893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основе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всех занятий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лежит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методика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Бунеева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Рустэма Николаевича,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Бунеевой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Екатерины Валерьевны, Кисловой Татьяны Рудольфовны «По дороге к Азбуке». Героями этих занятий является Мудрая сова, Активный лисёнок, Любознательный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ёжик, которые живут в крымских лесах. 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main-cdn.goods.ru/hlr-system/1512817107/100024943114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786058"/>
            <a:ext cx="2928958" cy="3902406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7" name="Рисунок 6" descr="https://cdn2.static1-sima-land.com/items/1586665/0/1600.jpg"/>
          <p:cNvPicPr/>
          <p:nvPr/>
        </p:nvPicPr>
        <p:blipFill>
          <a:blip r:embed="rId5" cstate="print"/>
          <a:srcRect l="12758" r="12473"/>
          <a:stretch>
            <a:fillRect/>
          </a:stretch>
        </p:blipFill>
        <p:spPr bwMode="auto">
          <a:xfrm>
            <a:off x="5500694" y="2857496"/>
            <a:ext cx="2857520" cy="3810214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Методическая разработка занятий по обуч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562</Words>
  <Application>Microsoft Office PowerPoint</Application>
  <PresentationFormat>Экран (4:3)</PresentationFormat>
  <Paragraphs>58</Paragraphs>
  <Slides>20</Slides>
  <Notes>20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Методическая разработка занятий по обучению грамоте детей 5-7 лет с учётом требований ФГОС ДО и регионального компонента</vt:lpstr>
      <vt:lpstr>Актуальность</vt:lpstr>
      <vt:lpstr>Слайд 3</vt:lpstr>
      <vt:lpstr>Задачи</vt:lpstr>
      <vt:lpstr>Практическая значимость</vt:lpstr>
      <vt:lpstr>Структура построения занятия</vt:lpstr>
      <vt:lpstr>Когда предметы отгаданы, воспитатель задаёт вопрос «О чём будет наше занятие?»</vt:lpstr>
      <vt:lpstr>Основная часть</vt:lpstr>
      <vt:lpstr>В основе всех занятий лежит методика Бунеева Рустэма Николаевича, Бунеевой Екатерины Валерьевны, Кисловой Татьяны Рудольфовны «По дороге к Азбуке». Героями этих занятий является Мудрая сова, Активный лисёнок, Любознательный ёжик, которые живут в крымских лесах. </vt:lpstr>
      <vt:lpstr>Герои появляются постепенно, давая детям знания о многообразии слова, затем действие предметов, далее признаки предметов. Таким образом знакомят детей со структурой предложения. Когда этот материал детьми усвоен наши герои начинают путешествовать по Крыму и регионам России знакомя детей со звуковым анализом слова. </vt:lpstr>
      <vt:lpstr>Для закрепления нового материала использовались дидактические игры, схемы  - таблицы, с которыми дети работали как индивидуально, так и в парах</vt:lpstr>
      <vt:lpstr>Слайд 12</vt:lpstr>
      <vt:lpstr>В каждом новом материале детям даётся толкование слова по теме занятия</vt:lpstr>
      <vt:lpstr>Заключительная часть – детям предлагается любая практическая работа на закрепление полученной информации (на каждом предложенном занятии дети используют индивидуальные карты: обведи нужную картинку, запиши, размести, заполни таблицу и т.д.). </vt:lpstr>
      <vt:lpstr>Слайд 15</vt:lpstr>
      <vt:lpstr>Во время занятия уделялось внимание развитию мелкой моторики руки и подготовки руки к письму</vt:lpstr>
      <vt:lpstr>Физминутки</vt:lpstr>
      <vt:lpstr>Тематика занятий</vt:lpstr>
      <vt:lpstr>Фрагмент занятия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занятий по обуч</dc:title>
  <dc:creator>Пользователь</dc:creator>
  <cp:lastModifiedBy>Пользователь</cp:lastModifiedBy>
  <cp:revision>46</cp:revision>
  <dcterms:created xsi:type="dcterms:W3CDTF">2020-11-26T07:24:05Z</dcterms:created>
  <dcterms:modified xsi:type="dcterms:W3CDTF">2020-12-04T13:37:01Z</dcterms:modified>
</cp:coreProperties>
</file>