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7" r:id="rId2"/>
    <p:sldId id="274" r:id="rId3"/>
    <p:sldId id="260" r:id="rId4"/>
    <p:sldId id="261" r:id="rId5"/>
    <p:sldId id="263" r:id="rId6"/>
    <p:sldId id="264" r:id="rId7"/>
    <p:sldId id="259" r:id="rId8"/>
    <p:sldId id="258" r:id="rId9"/>
    <p:sldId id="265" r:id="rId10"/>
    <p:sldId id="266" r:id="rId11"/>
    <p:sldId id="269" r:id="rId12"/>
    <p:sldId id="268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148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60"/>
      <c:rotY val="1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"/>
          <c:y val="0.0878322303321771"/>
          <c:w val="0.942765127287792"/>
          <c:h val="0.9121677696678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>
                <a:bevelT w="12700"/>
                <a:bevelB w="1905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2D-4A7E-8608-0CE126253353}"/>
              </c:ext>
            </c:extLst>
          </c:dPt>
          <c:dPt>
            <c:idx val="1"/>
            <c:bubble3D val="0"/>
            <c:explosion val="17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E2D-4A7E-8608-0CE126253353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0E68-4592-BC27-19C4021436F8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0E68-4592-BC27-19C4021436F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2"/>
                <c:pt idx="0">
                  <c:v>Продолжают работу в статусе РИП</c:v>
                </c:pt>
                <c:pt idx="1">
                  <c:v>Начинают работу в статусе РИП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50.0</c:v>
                </c:pt>
                <c:pt idx="1">
                  <c:v>24.0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2D-4A7E-8608-0CE12625335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60"/>
      <c:rotY val="1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>
                <a:bevelT w="12700"/>
                <a:bevelB w="1905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2D-4A7E-8608-0CE126253353}"/>
              </c:ext>
            </c:extLst>
          </c:dPt>
          <c:dPt>
            <c:idx val="1"/>
            <c:bubble3D val="0"/>
            <c:explosion val="17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E2D-4A7E-8608-0CE126253353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0E68-4592-BC27-19C4021436F8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0E68-4592-BC27-19C4021436F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2"/>
                <c:pt idx="0">
                  <c:v>Продолжают работу в статусе РИП</c:v>
                </c:pt>
                <c:pt idx="1">
                  <c:v>Начинают работу в статусе РИП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50.0</c:v>
                </c:pt>
                <c:pt idx="1">
                  <c:v>24.0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2D-4A7E-8608-0CE12625335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0.51616</cdr:x>
      <cdr:y>0.40397</cdr:y>
    </cdr:from>
    <cdr:to>
      <cdr:x>0.62651</cdr:x>
      <cdr:y>0.52908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77807" y="1454289"/>
          <a:ext cx="636632" cy="450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Helvetica CY"/>
              <a:cs typeface="Helvetica CY"/>
            </a:rPr>
            <a:t>18 РИП</a:t>
          </a:r>
          <a:endParaRPr lang="ru-RU" sz="2400" b="1" dirty="0">
            <a:latin typeface="Helvetica CY"/>
            <a:cs typeface="Helvetica CY"/>
          </a:endParaRPr>
        </a:p>
      </cdr:txBody>
    </cdr:sp>
  </cdr:relSizeAnchor>
  <cdr:relSizeAnchor xmlns:cdr="http://schemas.openxmlformats.org/drawingml/2006/chartDrawing">
    <cdr:from>
      <cdr:x>0.2456</cdr:x>
      <cdr:y>0.2452</cdr:y>
    </cdr:from>
    <cdr:to>
      <cdr:x>0.36154</cdr:x>
      <cdr:y>0.40158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16905" y="921820"/>
          <a:ext cx="668894" cy="5879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>
              <a:latin typeface="Helvetica CY"/>
              <a:cs typeface="Helvetica CY"/>
            </a:rPr>
            <a:t>7</a:t>
          </a:r>
          <a:r>
            <a:rPr lang="ru-RU" sz="2400" b="1" dirty="0" smtClean="0">
              <a:latin typeface="Helvetica CY"/>
              <a:cs typeface="Helvetica CY"/>
            </a:rPr>
            <a:t> РИП</a:t>
          </a:r>
          <a:endParaRPr lang="ru-RU" sz="2400" b="1" dirty="0">
            <a:latin typeface="Helvetica CY"/>
            <a:cs typeface="Helvetica CY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0.57766</cdr:x>
      <cdr:y>0.42035</cdr:y>
    </cdr:from>
    <cdr:to>
      <cdr:x>0.68801</cdr:x>
      <cdr:y>0.54546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32663" y="1580282"/>
          <a:ext cx="636632" cy="4703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400" b="1" dirty="0">
            <a:latin typeface="Helvetica CY"/>
            <a:cs typeface="Helvetica CY"/>
          </a:endParaRPr>
        </a:p>
      </cdr:txBody>
    </cdr:sp>
  </cdr:relSizeAnchor>
  <cdr:relSizeAnchor xmlns:cdr="http://schemas.openxmlformats.org/drawingml/2006/chartDrawing">
    <cdr:from>
      <cdr:x>0.2456</cdr:x>
      <cdr:y>0.2452</cdr:y>
    </cdr:from>
    <cdr:to>
      <cdr:x>0.36154</cdr:x>
      <cdr:y>0.40158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16905" y="921820"/>
          <a:ext cx="668894" cy="5879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400" b="1" dirty="0">
            <a:latin typeface="Helvetica CY"/>
            <a:cs typeface="Helvetica CY"/>
          </a:endParaRPr>
        </a:p>
      </cdr:txBody>
    </cdr:sp>
  </cdr:relSizeAnchor>
  <cdr:relSizeAnchor xmlns:cdr="http://schemas.openxmlformats.org/drawingml/2006/chartDrawing">
    <cdr:from>
      <cdr:x>0.49415</cdr:x>
      <cdr:y>0.43277</cdr:y>
    </cdr:from>
    <cdr:to>
      <cdr:x>0.83626</cdr:x>
      <cdr:y>0.58944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3975140" y="2866185"/>
          <a:ext cx="2752021" cy="103755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CFFCC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0.29532</cdr:x>
      <cdr:y>0.55042</cdr:y>
    </cdr:from>
    <cdr:to>
      <cdr:x>0.74269</cdr:x>
      <cdr:y>0.7138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375675" y="3080662"/>
          <a:ext cx="359879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solidFill>
                <a:schemeClr val="bg1"/>
              </a:solidFill>
              <a:latin typeface="Helvetica CY"/>
              <a:cs typeface="Helvetica CY"/>
            </a:rPr>
            <a:t>1 объединение </a:t>
          </a:r>
        </a:p>
        <a:p xmlns:a="http://schemas.openxmlformats.org/drawingml/2006/main">
          <a:pPr algn="ctr"/>
          <a:r>
            <a:rPr lang="ru-RU" sz="2000" b="1" dirty="0" smtClean="0">
              <a:solidFill>
                <a:schemeClr val="bg1"/>
              </a:solidFill>
              <a:latin typeface="Helvetica CY"/>
              <a:cs typeface="Helvetica CY"/>
            </a:rPr>
            <a:t>«Курчатовский проект» – 32 школы</a:t>
          </a:r>
          <a:endParaRPr lang="ru-RU" sz="2000" b="1" dirty="0">
            <a:solidFill>
              <a:schemeClr val="bg1"/>
            </a:solidFill>
            <a:latin typeface="Helvetica CY"/>
            <a:cs typeface="Helvetica CY"/>
          </a:endParaRPr>
        </a:p>
      </cdr:txBody>
    </cdr:sp>
  </cdr:relSizeAnchor>
  <cdr:relSizeAnchor xmlns:cdr="http://schemas.openxmlformats.org/drawingml/2006/chartDrawing">
    <cdr:from>
      <cdr:x>0.5848</cdr:x>
      <cdr:y>0.30252</cdr:y>
    </cdr:from>
    <cdr:to>
      <cdr:x>0.69846</cdr:x>
      <cdr:y>0.40336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704308" y="1693188"/>
          <a:ext cx="914400" cy="564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FFFFFF"/>
              </a:solidFill>
              <a:latin typeface="Helvetica CY"/>
              <a:cs typeface="Helvetica CY"/>
            </a:rPr>
            <a:t>16 школ</a:t>
          </a:r>
          <a:endParaRPr lang="ru-RU" sz="2000" b="1" dirty="0">
            <a:solidFill>
              <a:srgbClr val="FFFFFF"/>
            </a:solidFill>
            <a:latin typeface="Helvetica CY"/>
            <a:cs typeface="Helvetica CY"/>
          </a:endParaRPr>
        </a:p>
      </cdr:txBody>
    </cdr:sp>
  </cdr:relSizeAnchor>
  <cdr:relSizeAnchor xmlns:cdr="http://schemas.openxmlformats.org/drawingml/2006/chartDrawing">
    <cdr:from>
      <cdr:x>0.50585</cdr:x>
      <cdr:y>0.2095</cdr:y>
    </cdr:from>
    <cdr:to>
      <cdr:x>0.6608</cdr:x>
      <cdr:y>0.42857</cdr:y>
    </cdr:to>
    <cdr:cxnSp macro="">
      <cdr:nvCxnSpPr>
        <cdr:cNvPr id="14" name="Прямая соединительная линия 13"/>
        <cdr:cNvCxnSpPr/>
      </cdr:nvCxnSpPr>
      <cdr:spPr>
        <a:xfrm xmlns:a="http://schemas.openxmlformats.org/drawingml/2006/main" flipV="1">
          <a:off x="3042997" y="1387475"/>
          <a:ext cx="932144" cy="145088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CFFCC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0.49795</cdr:x>
      <cdr:y>0.10401</cdr:y>
    </cdr:from>
    <cdr:to>
      <cdr:x>0.61162</cdr:x>
      <cdr:y>0.42343</cdr:y>
    </cdr:to>
    <cdr:sp macro="" textlink="">
      <cdr:nvSpPr>
        <cdr:cNvPr id="18" name="TextBox 17"/>
        <cdr:cNvSpPr txBox="1"/>
      </cdr:nvSpPr>
      <cdr:spPr>
        <a:xfrm xmlns:a="http://schemas.openxmlformats.org/drawingml/2006/main" rot="17348884">
          <a:off x="3405147" y="1289370"/>
          <a:ext cx="2115479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solidFill>
                <a:srgbClr val="FFFFFF"/>
              </a:solidFill>
              <a:latin typeface="Helvetica CY"/>
              <a:cs typeface="Helvetica CY"/>
            </a:rPr>
            <a:t>1 </a:t>
          </a:r>
          <a:r>
            <a:rPr lang="ru-RU" sz="2000" b="1" dirty="0" smtClean="0">
              <a:solidFill>
                <a:schemeClr val="tx1"/>
              </a:solidFill>
              <a:latin typeface="Helvetica CY"/>
              <a:cs typeface="Helvetica CY"/>
            </a:rPr>
            <a:t> </a:t>
          </a:r>
          <a:r>
            <a:rPr lang="ru-RU" sz="2000" b="1" dirty="0" smtClean="0">
              <a:solidFill>
                <a:srgbClr val="FFFFFF"/>
              </a:solidFill>
              <a:latin typeface="Helvetica CY"/>
              <a:cs typeface="Helvetica CY"/>
            </a:rPr>
            <a:t>ИМЦ</a:t>
          </a:r>
        </a:p>
        <a:p xmlns:a="http://schemas.openxmlformats.org/drawingml/2006/main">
          <a:pPr algn="ctr"/>
          <a:r>
            <a:rPr lang="ru-RU" sz="2000" b="1" dirty="0" smtClean="0">
              <a:solidFill>
                <a:schemeClr val="tx1"/>
              </a:solidFill>
              <a:latin typeface="Helvetica CY"/>
              <a:cs typeface="Helvetica CY"/>
            </a:rPr>
            <a:t> </a:t>
          </a:r>
          <a:r>
            <a:rPr lang="ru-RU" sz="2000" b="1" dirty="0" err="1" smtClean="0">
              <a:solidFill>
                <a:schemeClr val="bg1"/>
              </a:solidFill>
              <a:latin typeface="Helvetica CY"/>
              <a:cs typeface="Helvetica CY"/>
            </a:rPr>
            <a:t>г.Симферополя</a:t>
          </a:r>
          <a:endParaRPr lang="ru-RU" sz="2000" b="1" dirty="0">
            <a:solidFill>
              <a:schemeClr val="bg1"/>
            </a:solidFill>
            <a:latin typeface="Helvetica CY"/>
            <a:cs typeface="Helvetica CY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381537"/>
            <a:ext cx="6480720" cy="1080120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D6E145D-C49E-4C3C-912A-3BB3E9E5F764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8187482-321B-4091-AF48-1FA5705C2782}" type="datetimeFigureOut">
              <a:rPr lang="ru-RU" smtClean="0"/>
              <a:pPr/>
              <a:t>16.11.22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E640FC7-84E7-4FF7-A3D4-D389DBE02AB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8F142D5-2441-4DF5-9519-F16DF42443BE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F1633D-A3A4-41EC-81EB-EC4253811A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6063ECF-DBB9-46AB-A0A5-55BF6FFC02A3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9261" y="1844492"/>
            <a:ext cx="4816460" cy="77002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1AB59E-8A64-4966-AB51-2A06AFAEA29F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9447" y="-115746"/>
            <a:ext cx="7413584" cy="171704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0467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pPr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835696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5" Type="http://schemas.openxmlformats.org/officeDocument/2006/relationships/hyperlink" Target="https://presentation-creation.ru/" TargetMode="Externa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18187482-321B-4091-AF48-1FA5705C2782}" type="datetimeFigureOut">
              <a:rPr lang="ru-RU" smtClean="0"/>
              <a:t>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CF1633D-A3A4-41EC-81EB-EC4253811AD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6384F955-CE60-42E2-B7DE-8CF5CB112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333" y="23466"/>
            <a:ext cx="8721633" cy="1125127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ОБРАЗОВАНИЯ, НАУКИ И МОЛОДЁЖИ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«КРЫМСКИЙ РЕСПУБЛИКАНСКИЙ ИНСТИТУТ ПОСТДИПЛОМНОГО ПЕДАГОГИЧЕСКОГО ОБРАЗОВАНИЯ»</a:t>
            </a: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азвание 2"/>
          <p:cNvSpPr>
            <a:spLocks noGrp="1"/>
          </p:cNvSpPr>
          <p:nvPr>
            <p:ph type="ctrTitle"/>
          </p:nvPr>
        </p:nvSpPr>
        <p:spPr>
          <a:xfrm>
            <a:off x="236333" y="1789091"/>
            <a:ext cx="8560724" cy="307882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Реализация деятельности региональных инновационных площадок в системе образования Республики Крым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6" name="Рисунок 9" descr="C:\Users\User\Desktop\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8097" y="1148593"/>
            <a:ext cx="1406958" cy="58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22853" y="5349083"/>
            <a:ext cx="71211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Гриневич Ленира Таировна</a:t>
            </a:r>
            <a:r>
              <a:rPr lang="ru-RU" sz="2400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методист Центра по воспитательной работе и основам здоровья </a:t>
            </a:r>
            <a:br>
              <a:rPr lang="ru-RU" sz="2400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ГБОУ ДПО РК КРИППО</a:t>
            </a:r>
            <a:br>
              <a:rPr lang="ru-RU" sz="2400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1657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2"/>
          <a:srcRect l="18846" t="6838" r="19197" b="4817"/>
          <a:stretch/>
        </p:blipFill>
        <p:spPr>
          <a:xfrm>
            <a:off x="6891266" y="3003296"/>
            <a:ext cx="2252734" cy="3854703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36457" y="338667"/>
            <a:ext cx="7344816" cy="1224136"/>
          </a:xfrm>
          <a:solidFill>
            <a:srgbClr val="D4E5F7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Направления деятельности РИП: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0003" y="2723445"/>
            <a:ext cx="4071263" cy="1509888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ru-RU" sz="2000" b="1" dirty="0">
                <a:latin typeface="Helvetica CY"/>
                <a:cs typeface="Helvetica CY"/>
              </a:rPr>
              <a:t>н</a:t>
            </a:r>
            <a:r>
              <a:rPr lang="ru-RU" sz="2000" b="1" dirty="0" smtClean="0">
                <a:latin typeface="Helvetica CY"/>
                <a:cs typeface="Helvetica CY"/>
              </a:rPr>
              <a:t>аправленная на совершенствование </a:t>
            </a:r>
            <a:r>
              <a:rPr lang="ru-RU" sz="2000" b="1" dirty="0">
                <a:latin typeface="Helvetica CY"/>
                <a:cs typeface="Helvetica CY"/>
              </a:rPr>
              <a:t>учебно-методического, организационного, правового, финансово-экономического, кадрового, материально- технического обеспечения системы образования Республики Крым </a:t>
            </a:r>
          </a:p>
        </p:txBody>
      </p:sp>
      <p:sp>
        <p:nvSpPr>
          <p:cNvPr id="4" name="Название 1"/>
          <p:cNvSpPr txBox="1">
            <a:spLocks/>
          </p:cNvSpPr>
          <p:nvPr/>
        </p:nvSpPr>
        <p:spPr>
          <a:xfrm>
            <a:off x="98778" y="1853127"/>
            <a:ext cx="2441092" cy="29460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2. Инновационная деятельность в сфере образования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506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31954"/>
            <a:ext cx="3563442" cy="30858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398944" y="1439168"/>
            <a:ext cx="5637552" cy="3490749"/>
          </a:xfrm>
        </p:spPr>
        <p:txBody>
          <a:bodyPr>
            <a:noAutofit/>
          </a:bodyPr>
          <a:lstStyle/>
          <a:p>
            <a:r>
              <a:rPr lang="ru-RU" sz="3200" dirty="0">
                <a:effectLst/>
                <a:latin typeface="Helvetica CY"/>
                <a:cs typeface="Helvetica CY"/>
              </a:rPr>
              <a:t>В целях формирования и функционирования инновационной инфраструктуры </a:t>
            </a:r>
            <a:r>
              <a:rPr lang="ru-RU" sz="3200" dirty="0" smtClean="0">
                <a:effectLst/>
                <a:latin typeface="Helvetica CY"/>
                <a:cs typeface="Helvetica CY"/>
              </a:rPr>
              <a:t>МОНМ РК создан региональный </a:t>
            </a:r>
            <a:r>
              <a:rPr lang="ru-RU" sz="3200" b="1" dirty="0" smtClean="0">
                <a:effectLst/>
                <a:latin typeface="Helvetica CY"/>
                <a:cs typeface="Helvetica CY"/>
              </a:rPr>
              <a:t>КООРДИНАЦИОННЫЙ СОВЕТ</a:t>
            </a:r>
            <a:endParaRPr lang="ru-RU" sz="3200" b="1" dirty="0">
              <a:latin typeface="Helvetica CY"/>
              <a:cs typeface="Helvetica CY"/>
            </a:endParaRPr>
          </a:p>
        </p:txBody>
      </p:sp>
      <p:sp>
        <p:nvSpPr>
          <p:cNvPr id="5" name="Название 1"/>
          <p:cNvSpPr txBox="1">
            <a:spLocks/>
          </p:cNvSpPr>
          <p:nvPr/>
        </p:nvSpPr>
        <p:spPr>
          <a:xfrm>
            <a:off x="0" y="7818"/>
            <a:ext cx="7344816" cy="1224136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latin typeface="Helvetica CY"/>
                <a:cs typeface="Helvetica CY"/>
              </a:rPr>
              <a:t>Порядок признания организации РИП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71791" y="5476115"/>
            <a:ext cx="6664705" cy="1200328"/>
          </a:xfrm>
          <a:prstGeom prst="rect">
            <a:avLst/>
          </a:prstGeom>
          <a:solidFill>
            <a:srgbClr val="ACCBF9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400" dirty="0">
                <a:latin typeface="Helvetica CY"/>
                <a:cs typeface="Helvetica CY"/>
              </a:rPr>
              <a:t>Статус РИП присваивается организациям на период реализации инновационной программы, не более чем на 5 лет </a:t>
            </a:r>
          </a:p>
        </p:txBody>
      </p:sp>
    </p:spTree>
    <p:extLst>
      <p:ext uri="{BB962C8B-B14F-4D97-AF65-F5344CB8AC3E}">
        <p14:creationId xmlns:p14="http://schemas.microsoft.com/office/powerpoint/2010/main" val="20896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Изображение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970" y="0"/>
            <a:ext cx="2982029" cy="2530323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1612" y="191549"/>
            <a:ext cx="7344816" cy="1224136"/>
          </a:xfrm>
          <a:solidFill>
            <a:srgbClr val="ACCBF9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Порядок признания организации РИП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141612" y="1792697"/>
            <a:ext cx="2435609" cy="1381871"/>
          </a:xfrm>
          <a:prstGeom prst="rightArrowCallou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с 1 ФЕВРАЛЯ по 15 МАРТА текущего года</a:t>
            </a:r>
            <a:endParaRPr lang="ru-RU" sz="1600" b="1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2620068" y="1587284"/>
            <a:ext cx="4866360" cy="3099872"/>
          </a:xfrm>
          <a:prstGeom prst="rightArrowCallou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charset="2"/>
              <a:buChar char="ü"/>
            </a:pPr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заявку </a:t>
            </a:r>
            <a:r>
              <a:rPr lang="ru-RU" sz="1600" i="1" dirty="0" smtClean="0">
                <a:solidFill>
                  <a:srgbClr val="000000"/>
                </a:solidFill>
                <a:latin typeface="Helvetica CY"/>
                <a:cs typeface="Helvetica CY"/>
              </a:rPr>
              <a:t>(приложение 1 приказа МОНМ РК № 1536)</a:t>
            </a:r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;</a:t>
            </a:r>
          </a:p>
          <a:p>
            <a:pPr marL="285750" indent="-285750" algn="ctr">
              <a:buFont typeface="Wingdings" charset="2"/>
              <a:buChar char="ü"/>
            </a:pPr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решение (выписку из протокола) управляющего совета; </a:t>
            </a:r>
          </a:p>
          <a:p>
            <a:pPr marL="285750" indent="-285750" algn="ctr">
              <a:buFont typeface="Wingdings" charset="2"/>
              <a:buChar char="ü"/>
            </a:pPr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согласование с кратким обоснованием значимости инновационного проекта;</a:t>
            </a:r>
          </a:p>
          <a:p>
            <a:pPr marL="285750" indent="-285750" algn="ctr">
              <a:buFont typeface="Wingdings" charset="2"/>
              <a:buChar char="ü"/>
            </a:pPr>
            <a:r>
              <a:rPr lang="ru-RU" sz="1600" b="1" dirty="0">
                <a:solidFill>
                  <a:srgbClr val="000000"/>
                </a:solidFill>
                <a:latin typeface="Helvetica CY"/>
                <a:cs typeface="Helvetica CY"/>
              </a:rPr>
              <a:t>р</a:t>
            </a:r>
            <a:r>
              <a:rPr lang="ru-RU" sz="1600" b="1" dirty="0" smtClean="0">
                <a:solidFill>
                  <a:srgbClr val="000000"/>
                </a:solidFill>
                <a:latin typeface="Helvetica CY"/>
                <a:cs typeface="Helvetica CY"/>
              </a:rPr>
              <a:t>азмещение полного текста ИП на сайте организации-соискателя</a:t>
            </a:r>
            <a:endParaRPr lang="ru-RU" sz="1600" b="1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6317" y="2261619"/>
            <a:ext cx="88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90"/>
                </a:solidFill>
                <a:latin typeface="Helvetica CY"/>
                <a:cs typeface="Helvetica CY"/>
              </a:rPr>
              <a:t>подать</a:t>
            </a:r>
            <a:endParaRPr lang="ru-RU" b="1" dirty="0">
              <a:solidFill>
                <a:srgbClr val="000090"/>
              </a:solidFill>
              <a:latin typeface="Helvetica CY"/>
              <a:cs typeface="Helvetica CY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2325" y="2630951"/>
            <a:ext cx="5770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0"/>
                </a:solidFill>
                <a:latin typeface="Helvetica CY"/>
                <a:cs typeface="Helvetica CY"/>
              </a:rPr>
              <a:t>на</a:t>
            </a:r>
            <a:endParaRPr lang="ru-RU" sz="3200" b="1" dirty="0">
              <a:solidFill>
                <a:srgbClr val="000090"/>
              </a:solidFill>
              <a:latin typeface="Helvetica CY"/>
              <a:cs typeface="Helvetica CY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7486428" y="2261618"/>
            <a:ext cx="1657572" cy="2276145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Helvetica CY"/>
                <a:cs typeface="Helvetica CY"/>
              </a:rPr>
              <a:t>экспертизу </a:t>
            </a:r>
            <a:r>
              <a:rPr lang="ru-RU" sz="2000" b="1" dirty="0">
                <a:solidFill>
                  <a:schemeClr val="tx1"/>
                </a:solidFill>
                <a:latin typeface="Helvetica CY"/>
                <a:cs typeface="Helvetica CY"/>
              </a:rPr>
              <a:t>экспертной </a:t>
            </a:r>
            <a:r>
              <a:rPr lang="ru-RU" sz="2000" b="1" dirty="0" smtClean="0">
                <a:solidFill>
                  <a:schemeClr val="tx1"/>
                </a:solidFill>
                <a:latin typeface="Helvetica CY"/>
                <a:cs typeface="Helvetica CY"/>
              </a:rPr>
              <a:t>комиссии</a:t>
            </a:r>
            <a:endParaRPr lang="ru-RU" sz="2000" dirty="0"/>
          </a:p>
        </p:txBody>
      </p:sp>
      <p:sp>
        <p:nvSpPr>
          <p:cNvPr id="11" name="Выноска со стрелкой влево 10"/>
          <p:cNvSpPr/>
          <p:nvPr/>
        </p:nvSpPr>
        <p:spPr>
          <a:xfrm>
            <a:off x="5901463" y="4537762"/>
            <a:ext cx="3242536" cy="2320237"/>
          </a:xfrm>
          <a:prstGeom prst="leftArrowCallou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Helvetica CY"/>
              <a:cs typeface="Helvetica CY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59345" y="4599631"/>
            <a:ext cx="2084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Helvetica CY"/>
                <a:cs typeface="Helvetica CY"/>
              </a:rPr>
              <a:t>состав экспертной комиссии сформирован и утвержден приказом </a:t>
            </a:r>
            <a:r>
              <a:rPr lang="ru-RU" sz="1600" i="1" dirty="0" smtClean="0">
                <a:latin typeface="Helvetica CY"/>
                <a:cs typeface="Helvetica CY"/>
              </a:rPr>
              <a:t>ГБОУ ДПО РК КРИППО от 31.10.2022 № 149</a:t>
            </a:r>
            <a:endParaRPr lang="ru-RU" sz="1600" i="1" dirty="0">
              <a:latin typeface="Helvetica CY"/>
              <a:cs typeface="Helvetica CY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612" y="4999740"/>
            <a:ext cx="2043423" cy="1200329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Helvetica CY"/>
                <a:cs typeface="Helvetica CY"/>
              </a:rPr>
              <a:t>Статус РИП утверждается приказом </a:t>
            </a:r>
          </a:p>
          <a:p>
            <a:pPr algn="ctr"/>
            <a:r>
              <a:rPr lang="ru-RU" b="1" dirty="0" smtClean="0">
                <a:latin typeface="Helvetica CY"/>
                <a:cs typeface="Helvetica CY"/>
              </a:rPr>
              <a:t>МОНМ РК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15" name="Выноска со стрелкой влево 14"/>
          <p:cNvSpPr/>
          <p:nvPr/>
        </p:nvSpPr>
        <p:spPr>
          <a:xfrm>
            <a:off x="2185035" y="4855222"/>
            <a:ext cx="3716430" cy="1549936"/>
          </a:xfrm>
          <a:prstGeom prst="leftArrowCallout">
            <a:avLst/>
          </a:prstGeom>
          <a:solidFill>
            <a:srgbClr val="ACCBF9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0090"/>
                </a:solidFill>
                <a:latin typeface="Helvetica CY"/>
                <a:cs typeface="Helvetica CY"/>
              </a:rPr>
              <a:t>РЕГИОНАЛЬНЫЙ КООРДИНАЦИОННЫЙ СОВЕТ</a:t>
            </a:r>
          </a:p>
        </p:txBody>
      </p:sp>
    </p:spTree>
    <p:extLst>
      <p:ext uri="{BB962C8B-B14F-4D97-AF65-F5344CB8AC3E}">
        <p14:creationId xmlns:p14="http://schemas.microsoft.com/office/powerpoint/2010/main" val="141163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45829" y="191549"/>
            <a:ext cx="7990667" cy="1582474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РИП оформляют результаты инновационной деятельности в </a:t>
            </a:r>
            <a:r>
              <a:rPr lang="ru-RU" dirty="0" smtClean="0">
                <a:effectLst/>
              </a:rPr>
              <a:t>виде:</a:t>
            </a:r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/>
          <a:srcRect l="3046" r="3046"/>
          <a:stretch>
            <a:fillRect/>
          </a:stretch>
        </p:blipFill>
        <p:spPr>
          <a:xfrm>
            <a:off x="4081020" y="3533821"/>
            <a:ext cx="5062980" cy="3324179"/>
          </a:xfrm>
        </p:spPr>
      </p:pic>
      <p:sp>
        <p:nvSpPr>
          <p:cNvPr id="7" name="Прямоугольник 6"/>
          <p:cNvSpPr/>
          <p:nvPr/>
        </p:nvSpPr>
        <p:spPr>
          <a:xfrm>
            <a:off x="915100" y="2142573"/>
            <a:ext cx="386959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000" b="1" dirty="0">
                <a:latin typeface="Helvetica CY"/>
                <a:cs typeface="Helvetica CY"/>
              </a:rPr>
              <a:t>учебных планов и программ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21330" y="1775057"/>
            <a:ext cx="3118812" cy="1015663"/>
          </a:xfrm>
          <a:prstGeom prst="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Helvetica CY"/>
                <a:cs typeface="Helvetica CY"/>
              </a:rPr>
              <a:t>учебно-методических материалов, пособий, рекомендаций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87139" y="3074450"/>
            <a:ext cx="2820284" cy="1015663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Helvetica CY"/>
                <a:cs typeface="Helvetica CY"/>
              </a:rPr>
              <a:t>разработок статей в периодических изданиях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56826" y="2825935"/>
            <a:ext cx="447967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Helvetica CY"/>
                <a:cs typeface="Helvetica CY"/>
              </a:rPr>
              <a:t>участие </a:t>
            </a:r>
            <a:r>
              <a:rPr lang="ru-RU" sz="2000" b="1" dirty="0">
                <a:latin typeface="Helvetica CY"/>
                <a:cs typeface="Helvetica CY"/>
              </a:rPr>
              <a:t>в научно-практических конференциях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0910" y="4618423"/>
            <a:ext cx="3420110" cy="1015663"/>
          </a:xfrm>
          <a:prstGeom prst="rect">
            <a:avLst/>
          </a:prstGeom>
          <a:solidFill>
            <a:srgbClr val="FF66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Helvetica CY"/>
                <a:cs typeface="Helvetica CY"/>
              </a:rPr>
              <a:t>творческих отчётов </a:t>
            </a:r>
            <a:r>
              <a:rPr lang="ru-RU" sz="2000" b="1" dirty="0">
                <a:latin typeface="Helvetica CY"/>
                <a:cs typeface="Helvetica CY"/>
              </a:rPr>
              <a:t>(презентации, семинары, мастер-классы) </a:t>
            </a:r>
          </a:p>
        </p:txBody>
      </p:sp>
    </p:spTree>
    <p:extLst>
      <p:ext uri="{BB962C8B-B14F-4D97-AF65-F5344CB8AC3E}">
        <p14:creationId xmlns:p14="http://schemas.microsoft.com/office/powerpoint/2010/main" val="91121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6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0729" y="4687156"/>
            <a:ext cx="717139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Helvetica CY"/>
                <a:cs typeface="Helvetica CY"/>
              </a:rPr>
              <a:t>По вопросам открытия РИП на базе образовательной организации, её функционирования обращаться:</a:t>
            </a:r>
          </a:p>
          <a:p>
            <a:r>
              <a:rPr lang="ru-RU" sz="2000" b="1" dirty="0" smtClean="0">
                <a:latin typeface="Helvetica CY"/>
                <a:cs typeface="Helvetica CY"/>
              </a:rPr>
              <a:t>Шостак Елена Николаевна, тел. +7(978) 718-75-00</a:t>
            </a:r>
          </a:p>
          <a:p>
            <a:r>
              <a:rPr lang="ru-RU" sz="2000" b="1" dirty="0" smtClean="0">
                <a:latin typeface="Helvetica CY"/>
                <a:cs typeface="Helvetica CY"/>
              </a:rPr>
              <a:t>Гриневич Ленира </a:t>
            </a:r>
            <a:r>
              <a:rPr lang="ru-RU" sz="2000" b="1" dirty="0" err="1" smtClean="0">
                <a:latin typeface="Helvetica CY"/>
                <a:cs typeface="Helvetica CY"/>
              </a:rPr>
              <a:t>Таировна</a:t>
            </a:r>
            <a:r>
              <a:rPr lang="ru-RU" sz="2000" b="1" dirty="0" smtClean="0">
                <a:latin typeface="Helvetica CY"/>
                <a:cs typeface="Helvetica CY"/>
              </a:rPr>
              <a:t>, тел. +7(978) 873-43-14</a:t>
            </a:r>
            <a:endParaRPr lang="ru-RU" sz="2000" b="1" dirty="0">
              <a:latin typeface="Helvetica CY"/>
              <a:cs typeface="Helvetica CY"/>
            </a:endParaRPr>
          </a:p>
        </p:txBody>
      </p:sp>
    </p:spTree>
    <p:extLst>
      <p:ext uri="{BB962C8B-B14F-4D97-AF65-F5344CB8AC3E}">
        <p14:creationId xmlns:p14="http://schemas.microsoft.com/office/powerpoint/2010/main" val="27055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00664" y="3249263"/>
            <a:ext cx="7582259" cy="3342634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Условия </a:t>
            </a:r>
            <a:r>
              <a:rPr lang="ru-RU" b="1" dirty="0">
                <a:solidFill>
                  <a:schemeClr val="tx1"/>
                </a:solidFill>
              </a:rPr>
              <a:t>успешности инновационной </a:t>
            </a:r>
            <a:r>
              <a:rPr lang="ru-RU" b="1" dirty="0" smtClean="0">
                <a:solidFill>
                  <a:schemeClr val="tx1"/>
                </a:solidFill>
              </a:rPr>
              <a:t>деятельности: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>
                <a:solidFill>
                  <a:schemeClr val="tx1"/>
                </a:solidFill>
              </a:rPr>
              <a:t>психологическая готовность педагогов к принятию системного нововедения;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 smtClean="0">
                <a:solidFill>
                  <a:schemeClr val="tx1"/>
                </a:solidFill>
              </a:rPr>
              <a:t>совершенствование </a:t>
            </a:r>
            <a:r>
              <a:rPr lang="ru-RU" i="1" dirty="0">
                <a:solidFill>
                  <a:schemeClr val="tx1"/>
                </a:solidFill>
              </a:rPr>
              <a:t>содержания образования</a:t>
            </a:r>
            <a:r>
              <a:rPr lang="ru-RU" i="1" dirty="0" smtClean="0">
                <a:solidFill>
                  <a:schemeClr val="tx1"/>
                </a:solidFill>
              </a:rPr>
              <a:t>;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>
                <a:solidFill>
                  <a:schemeClr val="tx1"/>
                </a:solidFill>
              </a:rPr>
              <a:t>изучение и внедрение в практику современных технологий;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>
                <a:solidFill>
                  <a:schemeClr val="tx1"/>
                </a:solidFill>
              </a:rPr>
              <a:t>создание системы работы с одаренными детьми;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>
                <a:solidFill>
                  <a:schemeClr val="tx1"/>
                </a:solidFill>
              </a:rPr>
              <a:t>совершенствование системы управления;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l">
              <a:buFont typeface="Wingdings" charset="2"/>
              <a:buChar char="ü"/>
            </a:pPr>
            <a:r>
              <a:rPr lang="ru-RU" i="1" dirty="0">
                <a:solidFill>
                  <a:schemeClr val="tx1"/>
                </a:solidFill>
              </a:rPr>
              <a:t>информатизация, цифровизация образовательного </a:t>
            </a:r>
            <a:r>
              <a:rPr lang="ru-RU" i="1" dirty="0" smtClean="0">
                <a:solidFill>
                  <a:schemeClr val="tx1"/>
                </a:solidFill>
              </a:rPr>
              <a:t>процесса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азвание 2"/>
          <p:cNvSpPr>
            <a:spLocks noGrp="1"/>
          </p:cNvSpPr>
          <p:nvPr>
            <p:ph type="ctrTitle"/>
          </p:nvPr>
        </p:nvSpPr>
        <p:spPr>
          <a:xfrm>
            <a:off x="528169" y="634914"/>
            <a:ext cx="7413584" cy="242761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i="1" dirty="0">
                <a:solidFill>
                  <a:srgbClr val="000090"/>
                </a:solidFill>
                <a:effectLst/>
                <a:latin typeface="Helvetica CY"/>
                <a:cs typeface="Helvetica CY"/>
              </a:rPr>
              <a:t>Школа как социально-педагогический организм – это система развивающаяся. То есть происходит осуществление целеустремленных и планомерных позитивных качественных изменений. </a:t>
            </a:r>
            <a:endParaRPr lang="ru-RU" sz="2800" i="1" dirty="0">
              <a:solidFill>
                <a:srgbClr val="000090"/>
              </a:solidFill>
              <a:latin typeface="Helvetica CY"/>
              <a:cs typeface="Helvetica CY"/>
            </a:endParaRPr>
          </a:p>
        </p:txBody>
      </p:sp>
    </p:spTree>
    <p:extLst>
      <p:ext uri="{BB962C8B-B14F-4D97-AF65-F5344CB8AC3E}">
        <p14:creationId xmlns:p14="http://schemas.microsoft.com/office/powerpoint/2010/main" val="187586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/>
          <p:cNvPicPr>
            <a:picLocks noChangeAspect="1"/>
          </p:cNvPicPr>
          <p:nvPr/>
        </p:nvPicPr>
        <p:blipFill rotWithShape="1">
          <a:blip r:embed="rId2"/>
          <a:srcRect l="6899" r="5235"/>
          <a:stretch/>
        </p:blipFill>
        <p:spPr>
          <a:xfrm>
            <a:off x="0" y="0"/>
            <a:ext cx="3203451" cy="2174047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670599" y="191549"/>
            <a:ext cx="6365897" cy="10654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Нормативно-правовая база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310098"/>
            <a:ext cx="4176464" cy="639762"/>
          </a:xfrm>
          <a:solidFill>
            <a:srgbClr val="60B5CC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Helvetica CY"/>
                <a:cs typeface="Helvetica CY"/>
              </a:rPr>
              <a:t>Федерального уровня</a:t>
            </a:r>
            <a:endParaRPr lang="ru-RU" sz="2800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1949860"/>
            <a:ext cx="4176464" cy="4558022"/>
          </a:xfr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Helvetica CY"/>
                <a:cs typeface="Helvetica CY"/>
              </a:rPr>
              <a:t>Федеральный закон «Об образовании в Российской Федерации» (ч. 4, ст. 20 № 273-ФЗ от 29.12.2012)</a:t>
            </a:r>
          </a:p>
          <a:p>
            <a:pPr>
              <a:buFont typeface="Wingdings" charset="2"/>
              <a:buChar char="q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Helvetica CY"/>
                <a:cs typeface="Helvetica CY"/>
              </a:rPr>
              <a:t>Приказ Министерства науки и высшего образования Российской Федерации «Об утверждении Порядка формирования и функционирования инновационной инфраструктуры в системе образования» (№ 21Н от 22.03.2019)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Helvetica CY"/>
              <a:cs typeface="Helvetica CY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257010"/>
            <a:ext cx="4248472" cy="639762"/>
          </a:xfrm>
          <a:solidFill>
            <a:srgbClr val="60B5CC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Helvetica CY"/>
                <a:cs typeface="Helvetica CY"/>
              </a:rPr>
              <a:t>Регионального уровня</a:t>
            </a:r>
            <a:endParaRPr lang="ru-RU" sz="2800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1916832"/>
            <a:ext cx="4248472" cy="4591050"/>
          </a:xfrm>
          <a:solidFill>
            <a:srgbClr val="E5E9EE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>
              <a:buFont typeface="Wingdings" charset="2"/>
              <a:buChar char="q"/>
            </a:pPr>
            <a:r>
              <a:rPr lang="ru-RU" sz="1600" dirty="0" smtClean="0">
                <a:solidFill>
                  <a:srgbClr val="1B1E3E"/>
                </a:solidFill>
                <a:latin typeface="Helvetica CY"/>
                <a:cs typeface="Helvetica CY"/>
              </a:rPr>
              <a:t>Закон Республики Крым «Об образовании в Республике Крым» (ч. 3, ст. 12 № 131-ЗРК от 06.07.2015)</a:t>
            </a:r>
          </a:p>
          <a:p>
            <a:pPr>
              <a:buFont typeface="Wingdings" charset="2"/>
              <a:buChar char="q"/>
            </a:pPr>
            <a:r>
              <a:rPr lang="ru-RU" sz="1600" dirty="0" smtClean="0">
                <a:solidFill>
                  <a:srgbClr val="1B1E3E"/>
                </a:solidFill>
                <a:latin typeface="Helvetica CY"/>
                <a:cs typeface="Helvetica CY"/>
              </a:rPr>
              <a:t>Приказ МОНМ РК «Об утверждении Порядка признания образовательных организаций региональными инновационными площадками» (№ 1536 от 07.10.2022)</a:t>
            </a:r>
          </a:p>
          <a:p>
            <a:pPr>
              <a:buFont typeface="Wingdings" charset="2"/>
              <a:buChar char="q"/>
            </a:pPr>
            <a:r>
              <a:rPr lang="ru-RU" sz="1600" dirty="0" smtClean="0">
                <a:solidFill>
                  <a:srgbClr val="1B1E3E"/>
                </a:solidFill>
                <a:latin typeface="Helvetica CY"/>
                <a:cs typeface="Helvetica CY"/>
              </a:rPr>
              <a:t>Приказ МОНМ РК «Об утверждении основных направлений деятельности региональных инновационных площадок Республики Крым в сфере образования» (№ 1684 от 31.10.2022)</a:t>
            </a:r>
          </a:p>
          <a:p>
            <a:pPr>
              <a:buFont typeface="Wingdings" charset="2"/>
              <a:buChar char="q"/>
            </a:pPr>
            <a:r>
              <a:rPr lang="ru-RU" sz="1600" dirty="0" smtClean="0">
                <a:solidFill>
                  <a:srgbClr val="1B1E3E"/>
                </a:solidFill>
                <a:latin typeface="Helvetica CY"/>
                <a:cs typeface="Helvetica CY"/>
              </a:rPr>
              <a:t>Приказ ГБОУ ДПО РК КРИППО «О внесении изменений в приказ ГБОУ ДПО РК КРИППО от 02.12.2016 № 333» (№ 149 от 31.10.2022)</a:t>
            </a:r>
            <a:endParaRPr lang="ru-RU" sz="1600" dirty="0">
              <a:solidFill>
                <a:srgbClr val="1B1E3E"/>
              </a:solidFill>
              <a:latin typeface="Helvetica CY"/>
              <a:cs typeface="Helvetica CY"/>
            </a:endParaRPr>
          </a:p>
        </p:txBody>
      </p:sp>
    </p:spTree>
    <p:extLst>
      <p:ext uri="{BB962C8B-B14F-4D97-AF65-F5344CB8AC3E}">
        <p14:creationId xmlns:p14="http://schemas.microsoft.com/office/powerpoint/2010/main" val="355210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Стрелка вправо 4"/>
          <p:cNvSpPr/>
          <p:nvPr/>
        </p:nvSpPr>
        <p:spPr>
          <a:xfrm>
            <a:off x="5386432" y="3198244"/>
            <a:ext cx="1434815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75009" y="0"/>
            <a:ext cx="25248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krippo.ru</a:t>
            </a:r>
            <a:r>
              <a:rPr lang="en-US" dirty="0"/>
              <a:t>/</a:t>
            </a:r>
            <a:r>
              <a:rPr lang="en-US" dirty="0" err="1"/>
              <a:t>institut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66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81"/>
            <a:ext cx="8908222" cy="18388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В Республике Крым функционируют </a:t>
            </a:r>
            <a:br>
              <a:rPr lang="ru-RU" b="1" dirty="0" smtClean="0">
                <a:latin typeface="Helvetica CY"/>
                <a:cs typeface="Helvetica CY"/>
              </a:rPr>
            </a:br>
            <a:r>
              <a:rPr lang="ru-RU" b="1" dirty="0" smtClean="0">
                <a:latin typeface="Helvetica CY"/>
                <a:cs typeface="Helvetica CY"/>
              </a:rPr>
              <a:t>25 региональных инновационных площадок (РИП)</a:t>
            </a:r>
            <a:endParaRPr lang="ru-RU" b="1" dirty="0">
              <a:latin typeface="Helvetica CY"/>
              <a:cs typeface="Helvetica CY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515308"/>
              </p:ext>
            </p:extLst>
          </p:nvPr>
        </p:nvGraphicFramePr>
        <p:xfrm>
          <a:off x="863865" y="2577001"/>
          <a:ext cx="5769210" cy="359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27563" y="2774947"/>
            <a:ext cx="32459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Helvetica CY"/>
                <a:cs typeface="Helvetica CY"/>
              </a:rPr>
              <a:t>    Продолжают работу в статусе РИП</a:t>
            </a:r>
          </a:p>
          <a:p>
            <a:endParaRPr lang="ru-RU" sz="2400" dirty="0" smtClean="0">
              <a:latin typeface="Helvetica CY"/>
              <a:cs typeface="Helvetica CY"/>
            </a:endParaRPr>
          </a:p>
          <a:p>
            <a:r>
              <a:rPr lang="ru-RU" sz="2400" dirty="0" smtClean="0">
                <a:latin typeface="Helvetica CY"/>
                <a:cs typeface="Helvetica CY"/>
              </a:rPr>
              <a:t>    Начали работу в статусе РИП в 2022 году</a:t>
            </a:r>
            <a:endParaRPr lang="ru-RU" sz="2400" dirty="0">
              <a:latin typeface="Helvetica CY"/>
              <a:cs typeface="Helvetica CY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86434" y="3950772"/>
            <a:ext cx="329301" cy="305714"/>
          </a:xfrm>
          <a:prstGeom prst="rect">
            <a:avLst/>
          </a:prstGeom>
          <a:solidFill>
            <a:srgbClr val="5C64B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86434" y="2798463"/>
            <a:ext cx="329301" cy="305714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0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9510989"/>
              </p:ext>
            </p:extLst>
          </p:nvPr>
        </p:nvGraphicFramePr>
        <p:xfrm>
          <a:off x="3128365" y="235164"/>
          <a:ext cx="6015635" cy="662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057132" y="1340441"/>
            <a:ext cx="705646" cy="1693188"/>
          </a:xfrm>
          <a:prstGeom prst="line">
            <a:avLst/>
          </a:pr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4245858">
            <a:off x="4956397" y="1529966"/>
            <a:ext cx="11154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FF"/>
                </a:solidFill>
              </a:rPr>
              <a:t>2 школы</a:t>
            </a:r>
          </a:p>
          <a:p>
            <a:pPr algn="ctr"/>
            <a:r>
              <a:rPr lang="ru-RU" sz="2000" dirty="0" smtClean="0">
                <a:solidFill>
                  <a:srgbClr val="FFFFFF"/>
                </a:solidFill>
              </a:rPr>
              <a:t>- РИП</a:t>
            </a:r>
            <a:endParaRPr lang="ru-RU" sz="2000" dirty="0">
              <a:solidFill>
                <a:srgbClr val="FFFFFF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04442" y="1763738"/>
            <a:ext cx="1458336" cy="1269891"/>
          </a:xfrm>
          <a:prstGeom prst="line">
            <a:avLst/>
          </a:pr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810490" y="2140002"/>
            <a:ext cx="1952288" cy="893627"/>
          </a:xfrm>
          <a:prstGeom prst="line">
            <a:avLst/>
          </a:pr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4710" y="2680881"/>
            <a:ext cx="2258068" cy="352748"/>
          </a:xfrm>
          <a:prstGeom prst="line">
            <a:avLst/>
          </a:pr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504710" y="3033629"/>
            <a:ext cx="2258068" cy="152400"/>
          </a:xfrm>
          <a:prstGeom prst="line">
            <a:avLst/>
          </a:pr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Выноска 3 24"/>
          <p:cNvSpPr/>
          <p:nvPr/>
        </p:nvSpPr>
        <p:spPr>
          <a:xfrm>
            <a:off x="3810490" y="0"/>
            <a:ext cx="2076236" cy="1034726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97410"/>
              <a:gd name="adj8" fmla="val 5441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Helvetica CY"/>
                <a:cs typeface="Helvetica CY"/>
              </a:rPr>
              <a:t>Формирование функциональной грамотности</a:t>
            </a:r>
            <a:endParaRPr lang="ru-RU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26" name="TextBox 25"/>
          <p:cNvSpPr txBox="1"/>
          <p:nvPr/>
        </p:nvSpPr>
        <p:spPr>
          <a:xfrm rot="2975094">
            <a:off x="4668574" y="2002368"/>
            <a:ext cx="945804" cy="369332"/>
          </a:xfrm>
          <a:prstGeom prst="rect">
            <a:avLst/>
          </a:prstGeom>
          <a:solidFill>
            <a:srgbClr val="C9CBE7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25 школ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27" name="Выноска 3 26"/>
          <p:cNvSpPr/>
          <p:nvPr/>
        </p:nvSpPr>
        <p:spPr>
          <a:xfrm>
            <a:off x="1348168" y="423298"/>
            <a:ext cx="1991891" cy="915166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74283"/>
              <a:gd name="adj8" fmla="val 13471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0000"/>
                </a:solidFill>
                <a:latin typeface="Helvetica CY"/>
                <a:cs typeface="Helvetica CY"/>
              </a:rPr>
              <a:t>Киноуроки</a:t>
            </a:r>
            <a:r>
              <a:rPr lang="ru-RU" dirty="0" smtClean="0">
                <a:solidFill>
                  <a:srgbClr val="000000"/>
                </a:solidFill>
                <a:latin typeface="Helvetica CY"/>
                <a:cs typeface="Helvetica CY"/>
              </a:rPr>
              <a:t> в ВС школы</a:t>
            </a:r>
            <a:endParaRPr lang="ru-RU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28" name="TextBox 27"/>
          <p:cNvSpPr txBox="1"/>
          <p:nvPr/>
        </p:nvSpPr>
        <p:spPr>
          <a:xfrm rot="1431214">
            <a:off x="4146946" y="2124613"/>
            <a:ext cx="96098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Helvetica CY"/>
                <a:cs typeface="Helvetica CY"/>
              </a:rPr>
              <a:t>4 </a:t>
            </a:r>
            <a:r>
              <a:rPr lang="ru-RU" dirty="0" smtClean="0">
                <a:latin typeface="Helvetica CY"/>
                <a:cs typeface="Helvetica CY"/>
              </a:rPr>
              <a:t>школы</a:t>
            </a:r>
            <a:endParaRPr lang="ru-RU" dirty="0">
              <a:latin typeface="Helvetica CY"/>
              <a:cs typeface="Helvetica CY"/>
            </a:endParaRPr>
          </a:p>
        </p:txBody>
      </p:sp>
      <p:sp>
        <p:nvSpPr>
          <p:cNvPr id="29" name="Выноска 3 28"/>
          <p:cNvSpPr/>
          <p:nvPr/>
        </p:nvSpPr>
        <p:spPr>
          <a:xfrm>
            <a:off x="588040" y="1707259"/>
            <a:ext cx="2375674" cy="620876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35741"/>
              <a:gd name="adj8" fmla="val 13379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 CY"/>
                <a:cs typeface="Helvetica CY"/>
              </a:rPr>
              <a:t>STEM</a:t>
            </a:r>
            <a:r>
              <a:rPr lang="ru-RU" dirty="0" smtClean="0">
                <a:solidFill>
                  <a:srgbClr val="000000"/>
                </a:solidFill>
                <a:latin typeface="Helvetica CY"/>
                <a:cs typeface="Helvetica CY"/>
              </a:rPr>
              <a:t>-образование</a:t>
            </a:r>
            <a:endParaRPr lang="ru-RU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30" name="TextBox 29"/>
          <p:cNvSpPr txBox="1"/>
          <p:nvPr/>
        </p:nvSpPr>
        <p:spPr>
          <a:xfrm rot="1029075">
            <a:off x="3824488" y="2396028"/>
            <a:ext cx="76174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Helvetica CY"/>
                <a:cs typeface="Helvetica CY"/>
              </a:rPr>
              <a:t>5 ДОУ</a:t>
            </a:r>
            <a:endParaRPr lang="ru-RU" dirty="0">
              <a:latin typeface="Helvetica CY"/>
              <a:cs typeface="Helvetica CY"/>
            </a:endParaRPr>
          </a:p>
        </p:txBody>
      </p:sp>
      <p:sp>
        <p:nvSpPr>
          <p:cNvPr id="31" name="Выноска 3 30"/>
          <p:cNvSpPr/>
          <p:nvPr/>
        </p:nvSpPr>
        <p:spPr>
          <a:xfrm>
            <a:off x="588040" y="2612639"/>
            <a:ext cx="2375674" cy="620876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63776"/>
              <a:gd name="adj8" fmla="val 13676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 CY"/>
                <a:cs typeface="Helvetica CY"/>
              </a:rPr>
              <a:t>STEM</a:t>
            </a:r>
            <a:r>
              <a:rPr lang="ru-RU" dirty="0" smtClean="0">
                <a:solidFill>
                  <a:srgbClr val="000000"/>
                </a:solidFill>
                <a:latin typeface="Helvetica CY"/>
                <a:cs typeface="Helvetica CY"/>
              </a:rPr>
              <a:t>-образование: </a:t>
            </a:r>
            <a:r>
              <a:rPr lang="en-US" dirty="0" smtClean="0">
                <a:solidFill>
                  <a:srgbClr val="000000"/>
                </a:solidFill>
                <a:latin typeface="Helvetica CY"/>
                <a:cs typeface="Helvetica CY"/>
              </a:rPr>
              <a:t>LEGO</a:t>
            </a:r>
            <a:endParaRPr lang="ru-RU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34011" y="2816697"/>
            <a:ext cx="76174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 CY"/>
                <a:cs typeface="Helvetica CY"/>
              </a:rPr>
              <a:t>4 </a:t>
            </a:r>
            <a:r>
              <a:rPr lang="ru-RU" dirty="0" smtClean="0">
                <a:latin typeface="Helvetica CY"/>
                <a:cs typeface="Helvetica CY"/>
              </a:rPr>
              <a:t>ДОУ</a:t>
            </a:r>
            <a:endParaRPr lang="ru-RU" dirty="0">
              <a:latin typeface="Helvetica CY"/>
              <a:cs typeface="Helvetica CY"/>
            </a:endParaRPr>
          </a:p>
        </p:txBody>
      </p:sp>
      <p:sp>
        <p:nvSpPr>
          <p:cNvPr id="33" name="Выноска 3 32"/>
          <p:cNvSpPr/>
          <p:nvPr/>
        </p:nvSpPr>
        <p:spPr>
          <a:xfrm>
            <a:off x="964385" y="4051416"/>
            <a:ext cx="2375674" cy="934081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-61307"/>
              <a:gd name="adj8" fmla="val 12091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Helvetica CY"/>
                <a:cs typeface="Helvetica CY"/>
              </a:rPr>
              <a:t>Дидактическая система Фридриха </a:t>
            </a:r>
            <a:r>
              <a:rPr lang="ru-RU" dirty="0" err="1" smtClean="0">
                <a:solidFill>
                  <a:srgbClr val="000000"/>
                </a:solidFill>
                <a:latin typeface="Helvetica CY"/>
                <a:cs typeface="Helvetica CY"/>
              </a:rPr>
              <a:t>Фрёбеля</a:t>
            </a:r>
            <a:endParaRPr lang="ru-RU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28497" y="3233515"/>
            <a:ext cx="76174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Helvetica CY"/>
                <a:cs typeface="Helvetica CY"/>
              </a:rPr>
              <a:t>4 ДОУ</a:t>
            </a:r>
            <a:endParaRPr lang="ru-RU" dirty="0">
              <a:latin typeface="Helvetica CY"/>
              <a:cs typeface="Helvetica CY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3362" y="5519172"/>
            <a:ext cx="667883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Helvetica CY"/>
                <a:cs typeface="Helvetica CY"/>
              </a:rPr>
              <a:t>    Продолжают работу в статусе РИП</a:t>
            </a:r>
          </a:p>
          <a:p>
            <a:endParaRPr lang="ru-RU" sz="2400" dirty="0" smtClean="0">
              <a:latin typeface="Helvetica CY"/>
              <a:cs typeface="Helvetica CY"/>
            </a:endParaRPr>
          </a:p>
          <a:p>
            <a:r>
              <a:rPr lang="ru-RU" sz="2400" dirty="0" smtClean="0">
                <a:latin typeface="Helvetica CY"/>
                <a:cs typeface="Helvetica CY"/>
              </a:rPr>
              <a:t>    Начали работу в статусе РИП в 2022 году</a:t>
            </a:r>
            <a:endParaRPr lang="ru-RU" sz="2400" dirty="0">
              <a:latin typeface="Helvetica CY"/>
              <a:cs typeface="Helvetica CY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58711" y="5632055"/>
            <a:ext cx="329301" cy="305714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258711" y="6394286"/>
            <a:ext cx="329301" cy="305714"/>
          </a:xfrm>
          <a:prstGeom prst="rect">
            <a:avLst/>
          </a:prstGeom>
          <a:solidFill>
            <a:srgbClr val="5C64B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6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9F3B94B7-19D2-4BBA-9C3E-D1C302247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940" y="69461"/>
            <a:ext cx="2946060" cy="271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81988" y="1882579"/>
            <a:ext cx="5770735" cy="833841"/>
          </a:xfrm>
          <a:solidFill>
            <a:srgbClr val="D4E5F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Helvetica CY"/>
                <a:cs typeface="Helvetica CY"/>
              </a:rPr>
              <a:t>Инновационная инфраструктура в сфере образования РК</a:t>
            </a:r>
            <a:endParaRPr lang="ru-RU" b="1" dirty="0">
              <a:solidFill>
                <a:srgbClr val="0000FF"/>
              </a:solidFill>
              <a:latin typeface="Helvetica CY"/>
              <a:cs typeface="Helvetica CY"/>
            </a:endParaRPr>
          </a:p>
        </p:txBody>
      </p:sp>
      <p:sp>
        <p:nvSpPr>
          <p:cNvPr id="3" name="Название 2"/>
          <p:cNvSpPr>
            <a:spLocks noGrp="1"/>
          </p:cNvSpPr>
          <p:nvPr>
            <p:ph type="ctrTitle"/>
          </p:nvPr>
        </p:nvSpPr>
        <p:spPr>
          <a:xfrm>
            <a:off x="2907140" y="69461"/>
            <a:ext cx="2728499" cy="989865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Helvetica CY"/>
                <a:cs typeface="Helvetica CY"/>
              </a:rPr>
              <a:t>РИП</a:t>
            </a:r>
            <a:endParaRPr lang="ru-RU" dirty="0">
              <a:solidFill>
                <a:srgbClr val="0000FF"/>
              </a:solidFill>
              <a:latin typeface="Helvetica CY"/>
              <a:cs typeface="Helvetica CY"/>
            </a:endParaRPr>
          </a:p>
        </p:txBody>
      </p:sp>
      <p:sp>
        <p:nvSpPr>
          <p:cNvPr id="7" name="Подзаголовок 1"/>
          <p:cNvSpPr txBox="1">
            <a:spLocks/>
          </p:cNvSpPr>
          <p:nvPr/>
        </p:nvSpPr>
        <p:spPr>
          <a:xfrm>
            <a:off x="47308" y="3539675"/>
            <a:ext cx="4816460" cy="2921504"/>
          </a:xfrm>
          <a:prstGeom prst="rect">
            <a:avLst/>
          </a:prstGeom>
          <a:solidFill>
            <a:srgbClr val="D4E5F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00FF"/>
                </a:solidFill>
                <a:latin typeface="Helvetica CY"/>
                <a:cs typeface="Helvetica CY"/>
              </a:rPr>
              <a:t>обеспечение модернизации и развития системы образования Республики Крым с учетом перспектив и основных направлений социально-экономического развития, реализация приоритетных направлений государственной политики в сфере образования</a:t>
            </a:r>
            <a:endParaRPr lang="ru-RU" sz="2000" b="1" dirty="0">
              <a:solidFill>
                <a:srgbClr val="0000FF"/>
              </a:solidFill>
              <a:latin typeface="Helvetica CY"/>
              <a:cs typeface="Helvetica CY"/>
            </a:endParaRPr>
          </a:p>
        </p:txBody>
      </p:sp>
      <p:sp>
        <p:nvSpPr>
          <p:cNvPr id="8" name="Нашивка 7"/>
          <p:cNvSpPr/>
          <p:nvPr/>
        </p:nvSpPr>
        <p:spPr>
          <a:xfrm rot="5400000" flipV="1">
            <a:off x="3915912" y="968737"/>
            <a:ext cx="823254" cy="10044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 flipV="1">
            <a:off x="2312106" y="2625832"/>
            <a:ext cx="823254" cy="10044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>
          <a:xfrm>
            <a:off x="5153571" y="3539674"/>
            <a:ext cx="3667008" cy="2921505"/>
          </a:xfrm>
          <a:prstGeom prst="rect">
            <a:avLst/>
          </a:prstGeom>
          <a:solidFill>
            <a:srgbClr val="D4E5F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00FF"/>
                </a:solidFill>
                <a:latin typeface="Helvetica CY"/>
                <a:cs typeface="Helvetica CY"/>
              </a:rPr>
              <a:t>совершенствование учебно-методического, организационного, правового, финансово-экономического, кадрового, материально-технического обеспечения системы образования республики</a:t>
            </a:r>
            <a:endParaRPr lang="ru-RU" sz="2000" b="1" dirty="0">
              <a:solidFill>
                <a:srgbClr val="0000FF"/>
              </a:solidFill>
              <a:latin typeface="Helvetica CY"/>
              <a:cs typeface="Helvetica CY"/>
            </a:endParaRPr>
          </a:p>
        </p:txBody>
      </p:sp>
      <p:sp>
        <p:nvSpPr>
          <p:cNvPr id="11" name="Нашивка 10"/>
          <p:cNvSpPr/>
          <p:nvPr/>
        </p:nvSpPr>
        <p:spPr>
          <a:xfrm rot="5400000" flipV="1">
            <a:off x="5451742" y="2562017"/>
            <a:ext cx="823254" cy="10044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00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9F3B94B7-19D2-4BBA-9C3E-D1C302247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81" y="4139150"/>
            <a:ext cx="2946060" cy="271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звание 2"/>
          <p:cNvSpPr>
            <a:spLocks noGrp="1"/>
          </p:cNvSpPr>
          <p:nvPr>
            <p:ph type="ctrTitle"/>
          </p:nvPr>
        </p:nvSpPr>
        <p:spPr>
          <a:xfrm>
            <a:off x="1331640" y="1101762"/>
            <a:ext cx="6480720" cy="4892569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Присвоение статуса РИП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не </a:t>
            </a:r>
            <a:r>
              <a:rPr lang="ru-RU" dirty="0">
                <a:effectLst/>
              </a:rPr>
              <a:t>влечет за собой изменения статуса организации,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её </a:t>
            </a:r>
            <a:r>
              <a:rPr lang="ru-RU" dirty="0">
                <a:effectLst/>
              </a:rPr>
              <a:t>организационно-правовой формы и подчиненности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38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240124" y="0"/>
            <a:ext cx="7344816" cy="1224136"/>
          </a:xfrm>
          <a:solidFill>
            <a:srgbClr val="D4E5F7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Helvetica CY"/>
                <a:cs typeface="Helvetica CY"/>
              </a:rPr>
              <a:t>Направления деятельности РИП:</a:t>
            </a:r>
            <a:endParaRPr lang="ru-RU" b="1" dirty="0">
              <a:latin typeface="Helvetica CY"/>
              <a:cs typeface="Helvetica CY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6597" y="1224136"/>
            <a:ext cx="6839899" cy="5407518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ru-RU" sz="1400" dirty="0" smtClean="0">
                <a:latin typeface="Helvetica CY"/>
                <a:cs typeface="Helvetica CY"/>
              </a:rPr>
              <a:t>новых </a:t>
            </a:r>
            <a:r>
              <a:rPr lang="ru-RU" sz="1400" dirty="0">
                <a:latin typeface="Helvetica CY"/>
                <a:cs typeface="Helvetica CY"/>
              </a:rPr>
              <a:t>элементов содержания образования и систем воспитания, новых педагогических технологий, учебно-методических и учебно-лабораторных материалов, форм, методов и средств обучения и воспитания</a:t>
            </a:r>
            <a:r>
              <a:rPr lang="ru-RU" sz="1400" dirty="0" smtClean="0">
                <a:latin typeface="Helvetica CY"/>
                <a:cs typeface="Helvetica CY"/>
              </a:rPr>
              <a:t>;</a:t>
            </a:r>
            <a:endParaRPr lang="ru-RU" sz="1400" dirty="0">
              <a:latin typeface="Helvetica CY"/>
              <a:cs typeface="Helvetica CY"/>
            </a:endParaRPr>
          </a:p>
          <a:p>
            <a:pPr>
              <a:buFont typeface="Wingdings" charset="2"/>
              <a:buChar char="Ø"/>
            </a:pPr>
            <a:r>
              <a:rPr lang="ru-RU" sz="1400" dirty="0" smtClean="0">
                <a:latin typeface="Helvetica CY"/>
                <a:cs typeface="Helvetica CY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Helvetica CY"/>
                <a:cs typeface="Helvetica CY"/>
              </a:rPr>
              <a:t>примерных основных образовательных программ, инновационных образовательных программ, программ развития образовательных организаций, работающих в сложных социальных условиях</a:t>
            </a:r>
            <a:r>
              <a:rPr lang="ru-RU" sz="1400" dirty="0" smtClean="0">
                <a:solidFill>
                  <a:srgbClr val="000000"/>
                </a:solidFill>
                <a:latin typeface="Helvetica CY"/>
                <a:cs typeface="Helvetica CY"/>
              </a:rPr>
              <a:t>;</a:t>
            </a:r>
            <a:endParaRPr lang="ru-RU" sz="1400" dirty="0">
              <a:solidFill>
                <a:srgbClr val="000000"/>
              </a:solidFill>
              <a:latin typeface="Helvetica CY"/>
              <a:cs typeface="Helvetica CY"/>
            </a:endParaRPr>
          </a:p>
          <a:p>
            <a:pPr>
              <a:buFont typeface="Wingdings" charset="2"/>
              <a:buChar char="Ø"/>
            </a:pPr>
            <a:r>
              <a:rPr lang="ru-RU" sz="1400" dirty="0" smtClean="0">
                <a:latin typeface="Helvetica CY"/>
                <a:cs typeface="Helvetica CY"/>
              </a:rPr>
              <a:t>новых </a:t>
            </a:r>
            <a:r>
              <a:rPr lang="ru-RU" sz="1400" dirty="0">
                <a:latin typeface="Helvetica CY"/>
                <a:cs typeface="Helvetica CY"/>
              </a:rPr>
              <a:t>профилей (специализаций) подготовки в сфере профессионального образования, обеспечивающих формирование кадрового потенциала в соответствии с основными направлениями социально- экономического развития Республики Крым</a:t>
            </a:r>
            <a:r>
              <a:rPr lang="ru-RU" sz="1400" dirty="0" smtClean="0">
                <a:latin typeface="Helvetica CY"/>
                <a:cs typeface="Helvetica CY"/>
              </a:rPr>
              <a:t>;</a:t>
            </a:r>
            <a:endParaRPr lang="ru-RU" sz="1400" dirty="0">
              <a:latin typeface="Helvetica CY"/>
              <a:cs typeface="Helvetica CY"/>
            </a:endParaRPr>
          </a:p>
          <a:p>
            <a:pPr>
              <a:buFont typeface="Wingdings" charset="2"/>
              <a:buChar char="Ø"/>
            </a:pPr>
            <a:r>
              <a:rPr lang="ru-RU" sz="1400" dirty="0" smtClean="0">
                <a:solidFill>
                  <a:srgbClr val="000000"/>
                </a:solidFill>
                <a:latin typeface="Helvetica CY"/>
                <a:cs typeface="Helvetica CY"/>
              </a:rPr>
              <a:t>методик </a:t>
            </a:r>
            <a:r>
              <a:rPr lang="ru-RU" sz="1400" dirty="0">
                <a:solidFill>
                  <a:srgbClr val="000000"/>
                </a:solidFill>
                <a:latin typeface="Helvetica CY"/>
                <a:cs typeface="Helvetica CY"/>
              </a:rPr>
              <a:t>подготовки, профессиональной переподготовки и (или) повышения квалификации кадров, в том числе педагогических и руководящих работников сферы образования, на основе применения современных образовательных технологий;</a:t>
            </a:r>
          </a:p>
          <a:p>
            <a:pPr>
              <a:buFont typeface="Wingdings" charset="2"/>
              <a:buChar char="Ø"/>
            </a:pPr>
            <a:r>
              <a:rPr lang="ru-RU" sz="1400" dirty="0" smtClean="0">
                <a:latin typeface="Helvetica CY"/>
                <a:cs typeface="Helvetica CY"/>
              </a:rPr>
              <a:t>новых </a:t>
            </a:r>
            <a:r>
              <a:rPr lang="ru-RU" sz="1400" dirty="0">
                <a:latin typeface="Helvetica CY"/>
                <a:cs typeface="Helvetica CY"/>
              </a:rPr>
              <a:t>механизмов, форм и методов управления образованием на разных уровнях, в том числе с использованием современных технологий;</a:t>
            </a:r>
          </a:p>
          <a:p>
            <a:pPr>
              <a:buFont typeface="Wingdings" charset="2"/>
              <a:buChar char="Ø"/>
            </a:pPr>
            <a:r>
              <a:rPr lang="ru-RU" sz="1400" dirty="0" smtClean="0">
                <a:solidFill>
                  <a:srgbClr val="000000"/>
                </a:solidFill>
                <a:latin typeface="Helvetica CY"/>
                <a:cs typeface="Helvetica CY"/>
              </a:rPr>
              <a:t>новых институтов общественного участия в управлении образованием;</a:t>
            </a:r>
          </a:p>
          <a:p>
            <a:pPr>
              <a:buFont typeface="Wingdings" charset="2"/>
              <a:buChar char="Ø"/>
            </a:pPr>
            <a:r>
              <a:rPr lang="ru-RU" sz="1400" dirty="0" smtClean="0">
                <a:solidFill>
                  <a:srgbClr val="000000"/>
                </a:solidFill>
                <a:latin typeface="Helvetica CY"/>
                <a:cs typeface="Helvetica CY"/>
              </a:rPr>
              <a:t>новых </a:t>
            </a:r>
            <a:r>
              <a:rPr lang="ru-RU" sz="1400" dirty="0">
                <a:solidFill>
                  <a:srgbClr val="000000"/>
                </a:solidFill>
                <a:latin typeface="Helvetica CY"/>
                <a:cs typeface="Helvetica CY"/>
              </a:rPr>
              <a:t>механизмов саморегулирования деятельности объединений образовательных организаций и </a:t>
            </a:r>
            <a:r>
              <a:rPr lang="ru-RU" sz="1400" dirty="0" smtClean="0">
                <a:solidFill>
                  <a:srgbClr val="000000"/>
                </a:solidFill>
                <a:latin typeface="Helvetica CY"/>
                <a:cs typeface="Helvetica CY"/>
              </a:rPr>
              <a:t>работников сферы образования, а также сетевого взаимодействия образовательных организаций</a:t>
            </a:r>
            <a:endParaRPr lang="ru-RU" sz="1400" dirty="0">
              <a:solidFill>
                <a:srgbClr val="000000"/>
              </a:solidFill>
              <a:latin typeface="Helvetica CY"/>
              <a:cs typeface="Helvetica CY"/>
            </a:endParaRPr>
          </a:p>
        </p:txBody>
      </p:sp>
      <p:sp>
        <p:nvSpPr>
          <p:cNvPr id="4" name="Название 1"/>
          <p:cNvSpPr txBox="1">
            <a:spLocks/>
          </p:cNvSpPr>
          <p:nvPr/>
        </p:nvSpPr>
        <p:spPr>
          <a:xfrm>
            <a:off x="0" y="1415683"/>
            <a:ext cx="2196597" cy="28606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Helvetica CY"/>
                <a:cs typeface="Helvetica CY"/>
              </a:rPr>
              <a:t>1. Разработка</a:t>
            </a:r>
            <a:r>
              <a:rPr lang="ru-RU" sz="2400" b="1" dirty="0">
                <a:latin typeface="Helvetica CY"/>
                <a:cs typeface="Helvetica CY"/>
              </a:rPr>
              <a:t>, апробация, внедрение и </a:t>
            </a:r>
            <a:r>
              <a:rPr lang="ru-RU" sz="2400" b="1" dirty="0" smtClean="0">
                <a:latin typeface="Helvetica CY"/>
                <a:cs typeface="Helvetica CY"/>
              </a:rPr>
              <a:t>совершенствование</a:t>
            </a:r>
            <a:endParaRPr lang="ru-RU" sz="2400" dirty="0">
              <a:latin typeface="Helvetica CY"/>
              <a:cs typeface="Helvetica CY"/>
            </a:endParaRPr>
          </a:p>
        </p:txBody>
      </p:sp>
    </p:spTree>
    <p:extLst>
      <p:ext uri="{BB962C8B-B14F-4D97-AF65-F5344CB8AC3E}">
        <p14:creationId xmlns:p14="http://schemas.microsoft.com/office/powerpoint/2010/main" val="319788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оковые стороны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боковые стороны.thmx</Template>
  <TotalTime>386</TotalTime>
  <Words>811</Words>
  <Application>Microsoft Macintosh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боковые стороны</vt:lpstr>
      <vt:lpstr>Реализация деятельности региональных инновационных площадок в системе образования Республики Крым</vt:lpstr>
      <vt:lpstr>Школа как социально-педагогический организм – это система развивающаяся. То есть происходит осуществление целеустремленных и планомерных позитивных качественных изменений. </vt:lpstr>
      <vt:lpstr>Нормативно-правовая база</vt:lpstr>
      <vt:lpstr>Презентация PowerPoint</vt:lpstr>
      <vt:lpstr>В Республике Крым функционируют  25 региональных инновационных площадок (РИП)</vt:lpstr>
      <vt:lpstr>Презентация PowerPoint</vt:lpstr>
      <vt:lpstr>РИП</vt:lpstr>
      <vt:lpstr>Присвоение статуса РИП  не влечет за собой изменения статуса организации,  её организационно-правовой формы и подчиненности </vt:lpstr>
      <vt:lpstr>Направления деятельности РИП:</vt:lpstr>
      <vt:lpstr>Направления деятельности РИП:</vt:lpstr>
      <vt:lpstr>В целях формирования и функционирования инновационной инфраструктуры МОНМ РК создан региональный КООРДИНАЦИОННЫЙ СОВЕТ</vt:lpstr>
      <vt:lpstr>Порядок признания организации РИП</vt:lpstr>
      <vt:lpstr>РИП оформляют результаты инновационной деятельности в виде: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деятельности региональных инновационных площадок в системе образования Республики Крым</dc:title>
  <dc:creator>Ленира Гриневич</dc:creator>
  <cp:lastModifiedBy>Ленира Гриневич</cp:lastModifiedBy>
  <cp:revision>9</cp:revision>
  <dcterms:created xsi:type="dcterms:W3CDTF">2022-11-15T07:47:23Z</dcterms:created>
  <dcterms:modified xsi:type="dcterms:W3CDTF">2022-11-16T10:42:43Z</dcterms:modified>
</cp:coreProperties>
</file>