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7" r:id="rId2"/>
    <p:sldId id="290" r:id="rId3"/>
    <p:sldId id="419" r:id="rId4"/>
    <p:sldId id="420" r:id="rId5"/>
    <p:sldId id="421" r:id="rId6"/>
    <p:sldId id="418" r:id="rId7"/>
    <p:sldId id="309" r:id="rId8"/>
    <p:sldId id="443" r:id="rId9"/>
    <p:sldId id="505" r:id="rId10"/>
    <p:sldId id="481" r:id="rId11"/>
    <p:sldId id="482" r:id="rId12"/>
    <p:sldId id="496" r:id="rId13"/>
    <p:sldId id="492" r:id="rId14"/>
    <p:sldId id="509" r:id="rId15"/>
    <p:sldId id="507" r:id="rId16"/>
    <p:sldId id="487" r:id="rId17"/>
    <p:sldId id="488" r:id="rId18"/>
    <p:sldId id="489" r:id="rId19"/>
    <p:sldId id="494" r:id="rId20"/>
    <p:sldId id="327" r:id="rId21"/>
    <p:sldId id="480" r:id="rId22"/>
    <p:sldId id="479" r:id="rId23"/>
    <p:sldId id="422" r:id="rId24"/>
  </p:sldIdLst>
  <p:sldSz cx="18288000" cy="10287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Montserrat Classic Bold" panose="020B0604020202020204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36BEF99-8170-4010-AC64-B5299EABA2BB}">
          <p14:sldIdLst>
            <p14:sldId id="257"/>
            <p14:sldId id="290"/>
            <p14:sldId id="419"/>
            <p14:sldId id="420"/>
            <p14:sldId id="421"/>
            <p14:sldId id="418"/>
            <p14:sldId id="309"/>
            <p14:sldId id="443"/>
            <p14:sldId id="505"/>
            <p14:sldId id="481"/>
            <p14:sldId id="482"/>
            <p14:sldId id="496"/>
            <p14:sldId id="492"/>
            <p14:sldId id="509"/>
            <p14:sldId id="507"/>
            <p14:sldId id="487"/>
            <p14:sldId id="488"/>
            <p14:sldId id="489"/>
            <p14:sldId id="494"/>
            <p14:sldId id="327"/>
            <p14:sldId id="480"/>
            <p14:sldId id="479"/>
            <p14:sldId id="4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CC"/>
    <a:srgbClr val="0066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7" d="100"/>
          <a:sy n="67" d="100"/>
        </p:scale>
        <p:origin x="87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9740D-E173-4C3F-853F-604E56F77EE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64D18-D2D2-41BE-8421-D8A2ED4C6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653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054777-41F0-4366-9761-0A92F88A401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522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054777-41F0-4366-9761-0A92F88A401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845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054777-41F0-4366-9761-0A92F88A401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384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054777-41F0-4366-9761-0A92F88A401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4749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15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dpo@krippo.r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/>
          <p:cNvPicPr>
            <a:picLocks noChangeAspect="1"/>
          </p:cNvPicPr>
          <p:nvPr/>
        </p:nvPicPr>
        <p:blipFill rotWithShape="1">
          <a:blip r:embed="rId2"/>
          <a:srcRect l="1967" t="11011" b="12523"/>
          <a:stretch/>
        </p:blipFill>
        <p:spPr>
          <a:xfrm>
            <a:off x="15163800" y="190500"/>
            <a:ext cx="2713703" cy="2116687"/>
          </a:xfrm>
          <a:prstGeom prst="rect">
            <a:avLst/>
          </a:prstGeom>
        </p:spPr>
      </p:pic>
      <p:grpSp>
        <p:nvGrpSpPr>
          <p:cNvPr id="17" name="Group 2">
            <a:extLst>
              <a:ext uri="{FF2B5EF4-FFF2-40B4-BE49-F238E27FC236}">
                <a16:creationId xmlns:a16="http://schemas.microsoft.com/office/drawing/2014/main" id="{1C829D65-F696-43C0-BE03-7D65C6C17936}"/>
              </a:ext>
            </a:extLst>
          </p:cNvPr>
          <p:cNvGrpSpPr/>
          <p:nvPr/>
        </p:nvGrpSpPr>
        <p:grpSpPr>
          <a:xfrm>
            <a:off x="-7374" y="0"/>
            <a:ext cx="14553054" cy="10277448"/>
            <a:chOff x="190205" y="-7159"/>
            <a:chExt cx="7239225" cy="5112381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3B5FE1E5-525D-4365-8EB4-032963E1122D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  <a:ln>
              <a:solidFill>
                <a:srgbClr val="0070C0"/>
              </a:solidFill>
            </a:ln>
          </p:spPr>
        </p:sp>
      </p:grpSp>
      <p:sp>
        <p:nvSpPr>
          <p:cNvPr id="20" name="TextBox 10">
            <a:extLst>
              <a:ext uri="{FF2B5EF4-FFF2-40B4-BE49-F238E27FC236}">
                <a16:creationId xmlns:a16="http://schemas.microsoft.com/office/drawing/2014/main" id="{6ED1C5D0-E75F-4D80-8312-AAFEA21B233A}"/>
              </a:ext>
            </a:extLst>
          </p:cNvPr>
          <p:cNvSpPr txBox="1"/>
          <p:nvPr/>
        </p:nvSpPr>
        <p:spPr>
          <a:xfrm>
            <a:off x="6705600" y="7788147"/>
            <a:ext cx="6640455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00"/>
              </a:lnSpc>
            </a:pPr>
            <a:r>
              <a:rPr lang="ru-RU" sz="2800" b="1" spc="32" dirty="0" err="1">
                <a:solidFill>
                  <a:schemeClr val="bg1"/>
                </a:solidFill>
                <a:latin typeface="Montserrat Classic Bold"/>
              </a:rPr>
              <a:t>Лопашова</a:t>
            </a:r>
            <a:r>
              <a:rPr lang="ru-RU" sz="2800" b="1" spc="32" dirty="0">
                <a:solidFill>
                  <a:schemeClr val="bg1"/>
                </a:solidFill>
                <a:latin typeface="Montserrat Classic Bold"/>
              </a:rPr>
              <a:t> Ю.А.</a:t>
            </a:r>
            <a:r>
              <a:rPr lang="ru-RU" sz="2800" spc="32" dirty="0">
                <a:solidFill>
                  <a:schemeClr val="bg1"/>
                </a:solidFill>
                <a:latin typeface="Montserrat Classic Bold"/>
              </a:rPr>
              <a:t>, </a:t>
            </a:r>
          </a:p>
          <a:p>
            <a:pPr algn="r">
              <a:lnSpc>
                <a:spcPts val="3000"/>
              </a:lnSpc>
            </a:pPr>
            <a:r>
              <a:rPr lang="ru-RU" sz="2800" spc="32" dirty="0">
                <a:solidFill>
                  <a:schemeClr val="bg1"/>
                </a:solidFill>
                <a:latin typeface="Montserrat Classic Bold"/>
              </a:rPr>
              <a:t>кандидат педагогических наук, проректор </a:t>
            </a:r>
            <a:r>
              <a:rPr lang="ru-RU" sz="2800" spc="32" dirty="0">
                <a:solidFill>
                  <a:schemeClr val="bg1"/>
                </a:solidFill>
              </a:rPr>
              <a:t>по</a:t>
            </a:r>
            <a:r>
              <a:rPr lang="ru-RU" sz="2800" spc="32" dirty="0">
                <a:solidFill>
                  <a:schemeClr val="bg1"/>
                </a:solidFill>
                <a:latin typeface="Montserrat Classic Bold"/>
              </a:rPr>
              <a:t> учебной работе и непрерывному образованию</a:t>
            </a:r>
            <a:endParaRPr lang="en-US" sz="2800" spc="32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id="{D6EEC062-CAF1-4032-9548-29CFC91E21E4}"/>
              </a:ext>
            </a:extLst>
          </p:cNvPr>
          <p:cNvSpPr txBox="1"/>
          <p:nvPr/>
        </p:nvSpPr>
        <p:spPr>
          <a:xfrm>
            <a:off x="381000" y="727117"/>
            <a:ext cx="13783696" cy="13336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69"/>
              </a:lnSpc>
            </a:pPr>
            <a:r>
              <a:rPr lang="en-US" sz="2800" dirty="0">
                <a:solidFill>
                  <a:srgbClr val="FFFFFF"/>
                </a:solidFill>
                <a:latin typeface="+mj-lt"/>
              </a:rPr>
              <a:t>ГОСУДАРСТВЕННОЕ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 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БЮДЖЕТНОЕ 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ОБРАЗОВАТЕЛЬНОЕ 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УЧРЕЖДЕНИЕ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</a:p>
          <a:p>
            <a:pPr algn="ctr">
              <a:lnSpc>
                <a:spcPts val="2569"/>
              </a:lnSpc>
            </a:pPr>
            <a:r>
              <a:rPr lang="ru-RU" sz="2800" dirty="0">
                <a:solidFill>
                  <a:srgbClr val="FFFFFF"/>
                </a:solidFill>
                <a:latin typeface="+mj-lt"/>
              </a:rPr>
              <a:t>ДОПОЛНИТЕЛЬНОГО ПРОФЕССИОНАЛЬНОГО ОБРАЗОВАНИЯ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РЕСПУБЛИКИ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КРЫМ </a:t>
            </a:r>
          </a:p>
          <a:p>
            <a:pPr algn="ctr">
              <a:lnSpc>
                <a:spcPts val="2569"/>
              </a:lnSpc>
            </a:pP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"КРЫМСКИЙ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РЕСПУБЛИКАНСКИЙ ИНСТИТУТ ПОСТДИПЛОМНОГО 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</a:p>
          <a:p>
            <a:pPr algn="ctr">
              <a:lnSpc>
                <a:spcPts val="2569"/>
              </a:lnSpc>
            </a:pP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ПЕДАГОГИЧЕСКОГО ОБРАЗОВАНИЯ"</a:t>
            </a:r>
            <a:endParaRPr lang="en-US" sz="2569" dirty="0">
              <a:solidFill>
                <a:srgbClr val="FFFFFF"/>
              </a:solidFill>
              <a:latin typeface="Montserrat Classic Bold" panose="020B0604020202020204" charset="0"/>
            </a:endParaRP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6930A4C3-44D3-4212-AC44-43DEE766B48A}"/>
              </a:ext>
            </a:extLst>
          </p:cNvPr>
          <p:cNvSpPr txBox="1"/>
          <p:nvPr/>
        </p:nvSpPr>
        <p:spPr>
          <a:xfrm>
            <a:off x="225386" y="2680277"/>
            <a:ext cx="14087534" cy="44884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ru-RU" sz="6000" b="1" dirty="0">
                <a:solidFill>
                  <a:srgbClr val="FFFFFF"/>
                </a:solidFill>
                <a:latin typeface="+mj-lt"/>
              </a:rPr>
              <a:t>Профессиональные стандарты </a:t>
            </a:r>
          </a:p>
          <a:p>
            <a:pPr algn="ctr">
              <a:lnSpc>
                <a:spcPts val="7000"/>
              </a:lnSpc>
            </a:pPr>
            <a:r>
              <a:rPr lang="ru-RU" sz="6000" b="1" dirty="0">
                <a:solidFill>
                  <a:srgbClr val="FFFFFF"/>
                </a:solidFill>
                <a:latin typeface="+mj-lt"/>
              </a:rPr>
              <a:t>в сфере образования как ориентиры профессионального развития педагогических и руководящих работников</a:t>
            </a:r>
            <a:endParaRPr lang="en-US" sz="6000" b="1" dirty="0">
              <a:solidFill>
                <a:srgbClr val="FFFFFF"/>
              </a:solidFill>
              <a:latin typeface="Montserrat Classic Bold" panose="020B06040202020202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lvl="0" algn="ctr"/>
            <a:endParaRPr lang="ru-RU" sz="1400" b="1" dirty="0">
              <a:solidFill>
                <a:schemeClr val="bg1"/>
              </a:solidFill>
              <a:latin typeface="Montserrat Classic Bold" panose="020B0604020202020204" charset="0"/>
            </a:endParaRPr>
          </a:p>
          <a:p>
            <a:pPr lvl="0" algn="ctr"/>
            <a:r>
              <a:rPr lang="ru-RU" sz="4800" b="1" dirty="0">
                <a:solidFill>
                  <a:schemeClr val="bg1"/>
                </a:solidFill>
                <a:latin typeface="Montserrat Classic Bold" panose="020B0604020202020204" charset="0"/>
              </a:rPr>
              <a:t>Профессиональные  стандарты  в  сфере образования</a:t>
            </a:r>
          </a:p>
          <a:p>
            <a:pPr lvl="0" algn="ctr"/>
            <a:endParaRPr lang="ru-RU" sz="2000" b="1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E3042F-B76F-4C82-9975-EECED5826C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" t="12267" r="1249" b="4815"/>
          <a:stretch/>
        </p:blipFill>
        <p:spPr>
          <a:xfrm>
            <a:off x="396240" y="2974158"/>
            <a:ext cx="10210800" cy="4826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C360E7-1C6E-4C37-874F-FF942610CE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84" t="12268" r="10833" b="11465"/>
          <a:stretch/>
        </p:blipFill>
        <p:spPr>
          <a:xfrm>
            <a:off x="8138160" y="4678481"/>
            <a:ext cx="9753600" cy="525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>
            <a:extLst>
              <a:ext uri="{FF2B5EF4-FFF2-40B4-BE49-F238E27FC236}">
                <a16:creationId xmlns:a16="http://schemas.microsoft.com/office/drawing/2014/main" id="{FA1C7296-4B4C-40FD-83F9-70EE23B6F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1920" y="2019300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2B0A056B-2B70-42F1-B0B6-63FCAE7DA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542" y="7884343"/>
            <a:ext cx="2402658" cy="240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4920FED4-B5B5-4694-8147-7533CE9CB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8688" y="2150892"/>
            <a:ext cx="2802606" cy="164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9E537D-1EC0-4C07-9998-14F947B419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760" y="1261884"/>
            <a:ext cx="6267231" cy="152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877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lvl="0" algn="ctr"/>
            <a:endParaRPr lang="ru-RU" sz="1400" b="1" dirty="0">
              <a:solidFill>
                <a:schemeClr val="bg1"/>
              </a:solidFill>
              <a:latin typeface="Montserrat Classic Bold" panose="020B0604020202020204" charset="0"/>
            </a:endParaRPr>
          </a:p>
          <a:p>
            <a:pPr lvl="0" algn="ctr"/>
            <a:r>
              <a:rPr lang="ru-RU" sz="4800" b="1" dirty="0">
                <a:solidFill>
                  <a:schemeClr val="bg1"/>
                </a:solidFill>
                <a:latin typeface="Montserrat Classic Bold" panose="020B0604020202020204" charset="0"/>
              </a:rPr>
              <a:t>Профессиональные  стандарты  в  сфере образования</a:t>
            </a:r>
          </a:p>
          <a:p>
            <a:pPr lvl="0" algn="ctr"/>
            <a:endParaRPr lang="ru-RU" sz="2000" b="1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E754013-6AAF-4CE1-9A64-3AE8272E4F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333" t="12267" r="14167" b="9260"/>
          <a:stretch/>
        </p:blipFill>
        <p:spPr>
          <a:xfrm>
            <a:off x="381000" y="1345704"/>
            <a:ext cx="14249400" cy="8675743"/>
          </a:xfrm>
          <a:prstGeom prst="rect">
            <a:avLst/>
          </a:prstGeom>
        </p:spPr>
      </p:pic>
      <p:pic>
        <p:nvPicPr>
          <p:cNvPr id="17410" name="Picture 2">
            <a:extLst>
              <a:ext uri="{FF2B5EF4-FFF2-40B4-BE49-F238E27FC236}">
                <a16:creationId xmlns:a16="http://schemas.microsoft.com/office/drawing/2014/main" id="{4931314A-7DEC-4CE8-97E1-0069BE0F0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6200" y="7005816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81B615-B965-4DD8-BC46-6E45DFEE8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92574" y="1345704"/>
            <a:ext cx="3707657" cy="90219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0C705A0-D655-47A6-8B17-94A0FE897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6200" y="2487318"/>
            <a:ext cx="2802606" cy="164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66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Профессиональные  стандарты  в  сфере образования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C2FBD6D-5091-4CFD-9742-C68712E730FC}"/>
              </a:ext>
            </a:extLst>
          </p:cNvPr>
          <p:cNvSpPr/>
          <p:nvPr/>
        </p:nvSpPr>
        <p:spPr>
          <a:xfrm>
            <a:off x="11315700" y="1485900"/>
            <a:ext cx="6629400" cy="8297656"/>
          </a:xfrm>
          <a:prstGeom prst="rect">
            <a:avLst/>
          </a:prstGeom>
          <a:ln w="12700">
            <a:solidFill>
              <a:srgbClr val="134EB9"/>
            </a:solidFill>
          </a:ln>
        </p:spPr>
        <p:txBody>
          <a:bodyPr wrap="square">
            <a:spAutoFit/>
          </a:bodyPr>
          <a:lstStyle/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134EB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«Руководитель образовательной организации»</a:t>
            </a:r>
          </a:p>
          <a:p>
            <a:pPr marL="265113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(Приказ Минтруда и соцзащиты РФ </a:t>
            </a:r>
          </a:p>
          <a:p>
            <a:pPr marL="265113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 19.04.2021  № 250н). </a:t>
            </a:r>
          </a:p>
          <a:p>
            <a:pPr marL="265113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Срок действия с 01.03.2022 по 01.03.2028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134EB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«Педагог дополнительного образования детей и взрослых»</a:t>
            </a:r>
          </a:p>
          <a:p>
            <a:pPr marL="2667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(Приказ Минтруда и соцзащиты РФ </a:t>
            </a:r>
          </a:p>
          <a:p>
            <a:pPr marL="2667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 22.09.21  № 652н)  </a:t>
            </a:r>
          </a:p>
          <a:p>
            <a:pPr marL="2667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Срок действия с 01.09.2022 по 01.09.2028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E0CDED-3624-4018-8079-6D511BE06A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433" t="19630" r="25417" b="5556"/>
          <a:stretch/>
        </p:blipFill>
        <p:spPr>
          <a:xfrm>
            <a:off x="4648200" y="4610100"/>
            <a:ext cx="6362700" cy="5339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480E3A3-349B-4ACA-BC12-9DC9267776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750" t="19338" r="25417" b="3282"/>
          <a:stretch/>
        </p:blipFill>
        <p:spPr>
          <a:xfrm>
            <a:off x="342900" y="1550059"/>
            <a:ext cx="6553200" cy="5611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087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2354491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Профессиональный стандарт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«Руководитель образовательной организации»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(управление дошкольной образовательной организацией и общеобразовательной организацией)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3F1249B-6B9B-4056-9ACB-6877CC495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6272814" cy="62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533997-BD33-4B9B-8C29-32EAA5B88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135" y="2477601"/>
            <a:ext cx="2026596" cy="1195311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5F8CB28-1FBC-41A8-9DE2-62260B345052}"/>
              </a:ext>
            </a:extLst>
          </p:cNvPr>
          <p:cNvSpPr/>
          <p:nvPr/>
        </p:nvSpPr>
        <p:spPr>
          <a:xfrm>
            <a:off x="10009400" y="6696346"/>
            <a:ext cx="42372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Должности: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Руководитель (директор, заведующий) образовательной организацией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2C7742F-EE1A-4353-9039-B7F21D9EE393}"/>
              </a:ext>
            </a:extLst>
          </p:cNvPr>
          <p:cNvSpPr/>
          <p:nvPr/>
        </p:nvSpPr>
        <p:spPr>
          <a:xfrm>
            <a:off x="9902016" y="2845945"/>
            <a:ext cx="62728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143FB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Утвержден приказом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143FB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Министерства труда и социальной защиты Российской Федерации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143FB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 19.04.2021 № 250н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rgbClr val="143FB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866897-005B-437B-AAE2-124A73F189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584" t="15185" r="72916" b="70000"/>
          <a:stretch/>
        </p:blipFill>
        <p:spPr>
          <a:xfrm>
            <a:off x="15913506" y="3954228"/>
            <a:ext cx="2011854" cy="1341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07C2A2E-8A02-4A3E-A8FE-253E4CC27E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750" t="17980" r="26000" b="11355"/>
          <a:stretch/>
        </p:blipFill>
        <p:spPr>
          <a:xfrm>
            <a:off x="307368" y="2710869"/>
            <a:ext cx="9209440" cy="7320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10063B7-1444-48A3-AED6-74A0A0A81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39205" y="6560484"/>
            <a:ext cx="3195984" cy="3195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973DEA4-D6DF-44B8-8EB3-562F4601942A}"/>
              </a:ext>
            </a:extLst>
          </p:cNvPr>
          <p:cNvSpPr/>
          <p:nvPr/>
        </p:nvSpPr>
        <p:spPr>
          <a:xfrm>
            <a:off x="9929055" y="5016496"/>
            <a:ext cx="5014771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Срок действия 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профстандарта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 01.03.2022 по 01.03.2028</a:t>
            </a:r>
          </a:p>
        </p:txBody>
      </p:sp>
    </p:spTree>
    <p:extLst>
      <p:ext uri="{BB962C8B-B14F-4D97-AF65-F5344CB8AC3E}">
        <p14:creationId xmlns:p14="http://schemas.microsoft.com/office/powerpoint/2010/main" val="36397675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0" y="-9148"/>
            <a:ext cx="18288000" cy="1446550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                  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Профессиональный стандарт 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«Руководитель образовательной организации»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3F1249B-6B9B-4056-9ACB-6877CC495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6272814" cy="62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C22E0A-7340-45B1-B5CA-5C901E1EFF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50" t="18148" r="30834" b="5157"/>
          <a:stretch/>
        </p:blipFill>
        <p:spPr>
          <a:xfrm>
            <a:off x="9372600" y="-9148"/>
            <a:ext cx="8915400" cy="10230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7E050B-A9B1-49A4-82A5-E5E55F4617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667" t="27037" r="32083" b="9259"/>
          <a:stretch/>
        </p:blipFill>
        <p:spPr>
          <a:xfrm>
            <a:off x="363795" y="1638300"/>
            <a:ext cx="8534400" cy="8436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5289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877437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Профессиональный стандарт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«Педагог дополнительного образования детей и взрослых»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533997-BD33-4B9B-8C29-32EAA5B88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135" y="2009843"/>
            <a:ext cx="2026596" cy="119531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D62AB4-EA13-4B54-9B4E-919D9F15F4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16" t="25337" r="26666" b="5556"/>
          <a:stretch/>
        </p:blipFill>
        <p:spPr>
          <a:xfrm>
            <a:off x="355269" y="2117015"/>
            <a:ext cx="9191917" cy="7867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5F8CB28-1FBC-41A8-9DE2-62260B345052}"/>
              </a:ext>
            </a:extLst>
          </p:cNvPr>
          <p:cNvSpPr/>
          <p:nvPr/>
        </p:nvSpPr>
        <p:spPr>
          <a:xfrm>
            <a:off x="9852413" y="5569696"/>
            <a:ext cx="827532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Должности: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Педагог дополнительного образования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Старший педагог дополнительного образования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Тренер-преподаватель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Старший тренер-преподаватель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Преподаватель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Методист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Старший методист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Педагог-организатор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436EA54-939A-4A3C-82BD-2962B7CB15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64414" y="7219910"/>
            <a:ext cx="2764506" cy="2764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2C7742F-EE1A-4353-9039-B7F21D9EE393}"/>
              </a:ext>
            </a:extLst>
          </p:cNvPr>
          <p:cNvSpPr/>
          <p:nvPr/>
        </p:nvSpPr>
        <p:spPr>
          <a:xfrm>
            <a:off x="9852413" y="2226519"/>
            <a:ext cx="62728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143FB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Утвержден приказом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143FB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Министерства труда и социальной защиты Российской Федерации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143FB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 22.09.2021 № 652н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rgbClr val="143FB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866897-005B-437B-AAE2-124A73F189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584" t="15185" r="72916" b="70000"/>
          <a:stretch/>
        </p:blipFill>
        <p:spPr>
          <a:xfrm>
            <a:off x="15871722" y="3376069"/>
            <a:ext cx="2011854" cy="1341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31F0133-AEA5-4FDB-94AA-F36B85250D98}"/>
              </a:ext>
            </a:extLst>
          </p:cNvPr>
          <p:cNvSpPr/>
          <p:nvPr/>
        </p:nvSpPr>
        <p:spPr>
          <a:xfrm>
            <a:off x="9898414" y="4310306"/>
            <a:ext cx="5014771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Срок действия 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профстандарта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 01.09.2022 по 01.09.2028</a:t>
            </a:r>
          </a:p>
        </p:txBody>
      </p:sp>
    </p:spTree>
    <p:extLst>
      <p:ext uri="{BB962C8B-B14F-4D97-AF65-F5344CB8AC3E}">
        <p14:creationId xmlns:p14="http://schemas.microsoft.com/office/powerpoint/2010/main" val="4160337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323439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Проекты  профессиональных  стандартов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B7D3C9E-9E54-4F3D-A312-6A758619A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3400" y="1561049"/>
            <a:ext cx="2274196" cy="133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B3F1249B-6B9B-4056-9ACB-6877CC495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6272814" cy="62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C02BDF-DA2F-4482-AD61-E01B5A76A2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600" y="2871679"/>
            <a:ext cx="4831615" cy="117569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FA523E-9647-493D-9942-EC54EBFC7F51}"/>
              </a:ext>
            </a:extLst>
          </p:cNvPr>
          <p:cNvSpPr/>
          <p:nvPr/>
        </p:nvSpPr>
        <p:spPr>
          <a:xfrm>
            <a:off x="158856" y="1568669"/>
            <a:ext cx="15614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профессионального стандарта «Педагог (педагогическая деятельность в сфере начального общего, основного общего, среднего общего образования) (учитель)»</a:t>
            </a: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27D49DE8-462E-42D5-A544-49A71EFE8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4414" y="3544573"/>
            <a:ext cx="2656477" cy="265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C1F36B6-F724-407F-9550-B004A03AEEF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750" t="29507" r="24583" b="35926"/>
          <a:stretch/>
        </p:blipFill>
        <p:spPr>
          <a:xfrm>
            <a:off x="52273" y="2912873"/>
            <a:ext cx="9448800" cy="35559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9D68D21-52E1-4790-AEF1-018C99F6FD8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3333" t="35185" r="24584" b="15926"/>
          <a:stretch/>
        </p:blipFill>
        <p:spPr>
          <a:xfrm>
            <a:off x="2758343" y="4376831"/>
            <a:ext cx="9525000" cy="50292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EB6CBDD-648F-4664-9B6C-94B2A1DD19E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3834" t="34790" r="24500" b="23333"/>
          <a:stretch/>
        </p:blipFill>
        <p:spPr>
          <a:xfrm>
            <a:off x="9826767" y="6429363"/>
            <a:ext cx="8461233" cy="3857637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7DC11491-A5A5-4C24-A6C6-C55E37F0B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3400" y="1648094"/>
            <a:ext cx="2274196" cy="133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894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Проекты  профессиональных  стандартов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3F1249B-6B9B-4056-9ACB-6877CC495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6272814" cy="62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C02BDF-DA2F-4482-AD61-E01B5A76A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6949" y="1270248"/>
            <a:ext cx="3598761" cy="8756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FA523E-9647-493D-9942-EC54EBFC7F51}"/>
              </a:ext>
            </a:extLst>
          </p:cNvPr>
          <p:cNvSpPr/>
          <p:nvPr/>
        </p:nvSpPr>
        <p:spPr>
          <a:xfrm>
            <a:off x="228600" y="1415201"/>
            <a:ext cx="146304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профессионального стандарта «Педагог дошкольного образования»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4F196C-BB56-4ACC-8D7E-D8BB599730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250" t="17514" r="25834" b="8519"/>
          <a:stretch/>
        </p:blipFill>
        <p:spPr>
          <a:xfrm>
            <a:off x="228600" y="2234643"/>
            <a:ext cx="8305800" cy="80523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AC9F6BB-1E26-44B5-A9B6-38CBE8D3F1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666" t="20458" r="26250" b="13703"/>
          <a:stretch/>
        </p:blipFill>
        <p:spPr>
          <a:xfrm>
            <a:off x="8991600" y="2322124"/>
            <a:ext cx="8839200" cy="758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364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323439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Проекты  профессиональных  стандартов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3F1249B-6B9B-4056-9ACB-6877CC495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6272814" cy="62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C02BDF-DA2F-4482-AD61-E01B5A76A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6600" y="2732517"/>
            <a:ext cx="5557332" cy="135228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FA523E-9647-493D-9942-EC54EBFC7F51}"/>
              </a:ext>
            </a:extLst>
          </p:cNvPr>
          <p:cNvSpPr/>
          <p:nvPr/>
        </p:nvSpPr>
        <p:spPr>
          <a:xfrm>
            <a:off x="152400" y="1591574"/>
            <a:ext cx="1577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профессионального стандарта «Педагог дошкольного образования»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8EE9C27-2B2D-488A-86F4-1F304AD408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250" t="35926" r="25834" b="35185"/>
          <a:stretch/>
        </p:blipFill>
        <p:spPr>
          <a:xfrm>
            <a:off x="304799" y="2487458"/>
            <a:ext cx="9623497" cy="364384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DFEDBBB-12BB-4146-9D41-8AB202D877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250" t="29259" r="26250" b="32078"/>
          <a:stretch/>
        </p:blipFill>
        <p:spPr>
          <a:xfrm>
            <a:off x="8382000" y="5981700"/>
            <a:ext cx="9433875" cy="4172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533997-BD33-4B9B-8C29-32EAA5B885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78716" y="1692064"/>
            <a:ext cx="2274005" cy="1341236"/>
          </a:xfrm>
          <a:prstGeom prst="rect">
            <a:avLst/>
          </a:prstGeom>
        </p:spPr>
      </p:pic>
      <p:pic>
        <p:nvPicPr>
          <p:cNvPr id="21508" name="Picture 4">
            <a:extLst>
              <a:ext uri="{FF2B5EF4-FFF2-40B4-BE49-F238E27FC236}">
                <a16:creationId xmlns:a16="http://schemas.microsoft.com/office/drawing/2014/main" id="{8931F304-6A56-48BA-A4A3-614C24566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6380859"/>
            <a:ext cx="3261675" cy="326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1841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600" y="289561"/>
            <a:ext cx="17068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Профессиональная переподготовка в КРИППО</a:t>
            </a: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63865AEA-FA54-46BE-9D82-4F6121A4BC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43" b="12523"/>
          <a:stretch/>
        </p:blipFill>
        <p:spPr>
          <a:xfrm>
            <a:off x="14070038" y="1638300"/>
            <a:ext cx="3610820" cy="2615440"/>
          </a:xfrm>
          <a:prstGeom prst="rect">
            <a:avLst/>
          </a:prstGeom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92FE0DDD-83F7-4B9D-AAB2-1244383A87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6" t="15452" r="246" b="13558"/>
          <a:stretch/>
        </p:blipFill>
        <p:spPr bwMode="auto">
          <a:xfrm>
            <a:off x="381000" y="1388152"/>
            <a:ext cx="7162800" cy="3810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B0151A-1ADC-4F4F-8DC7-A8DC318212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282" t="957" r="10956" b="1112"/>
          <a:stretch/>
        </p:blipFill>
        <p:spPr>
          <a:xfrm>
            <a:off x="6856252" y="2757173"/>
            <a:ext cx="6582620" cy="4663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A85150B-26B0-4E94-B0A7-E5BB4C16E45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281" t="957" r="10956" b="1112"/>
          <a:stretch/>
        </p:blipFill>
        <p:spPr>
          <a:xfrm>
            <a:off x="11582400" y="5474900"/>
            <a:ext cx="6354020" cy="45011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>
            <a:extLst>
              <a:ext uri="{FF2B5EF4-FFF2-40B4-BE49-F238E27FC236}">
                <a16:creationId xmlns:a16="http://schemas.microsoft.com/office/drawing/2014/main" id="{CD24D6B7-1D21-43C9-86DE-FFD0E03DB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142" y="5374368"/>
            <a:ext cx="4497974" cy="4497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756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21" name="Объект 2">
            <a:extLst>
              <a:ext uri="{FF2B5EF4-FFF2-40B4-BE49-F238E27FC236}">
                <a16:creationId xmlns:a16="http://schemas.microsoft.com/office/drawing/2014/main" id="{D7F7E9A0-BCBF-4820-BEA3-3FAE4E6DACBB}"/>
              </a:ext>
            </a:extLst>
          </p:cNvPr>
          <p:cNvSpPr txBox="1">
            <a:spLocks/>
          </p:cNvSpPr>
          <p:nvPr/>
        </p:nvSpPr>
        <p:spPr>
          <a:xfrm>
            <a:off x="685800" y="647700"/>
            <a:ext cx="13666476" cy="921888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76275">
              <a:spcBef>
                <a:spcPts val="0"/>
              </a:spcBef>
              <a:buClr>
                <a:srgbClr val="2DA2BF"/>
              </a:buClr>
              <a:buSzPct val="68000"/>
              <a:buFont typeface="Arial" pitchFamily="34" charset="0"/>
              <a:buNone/>
              <a:defRPr/>
            </a:pPr>
            <a:r>
              <a:rPr lang="ru-RU" sz="4200" b="1" dirty="0">
                <a:solidFill>
                  <a:srgbClr val="FF0000"/>
                </a:solidFill>
              </a:rPr>
              <a:t>Профессиональный стандарт</a:t>
            </a:r>
            <a:r>
              <a:rPr lang="ru-RU" sz="4200" b="1" dirty="0">
                <a:solidFill>
                  <a:srgbClr val="C00000"/>
                </a:solidFill>
              </a:rPr>
              <a:t> </a:t>
            </a:r>
            <a:r>
              <a:rPr lang="ru-RU" sz="4200" b="1" dirty="0">
                <a:solidFill>
                  <a:srgbClr val="002060"/>
                </a:solidFill>
              </a:rPr>
              <a:t>– </a:t>
            </a:r>
            <a:r>
              <a:rPr lang="ru-RU" sz="4200" dirty="0">
                <a:solidFill>
                  <a:srgbClr val="002060"/>
                </a:solidFill>
              </a:rPr>
              <a:t>характеристика квалификации, необходимой работнику для осуществления определенного вида профессиональной деятельности.</a:t>
            </a:r>
          </a:p>
          <a:p>
            <a:pPr marL="0" indent="676275">
              <a:spcBef>
                <a:spcPts val="0"/>
              </a:spcBef>
              <a:spcAft>
                <a:spcPts val="1800"/>
              </a:spcAft>
              <a:buClr>
                <a:srgbClr val="2DA2BF"/>
              </a:buClr>
              <a:buSzPct val="68000"/>
              <a:buFont typeface="Arial" pitchFamily="34" charset="0"/>
              <a:buNone/>
              <a:defRPr/>
            </a:pPr>
            <a:r>
              <a:rPr lang="ru-RU" sz="4200" b="1" dirty="0">
                <a:solidFill>
                  <a:srgbClr val="FF0000"/>
                </a:solidFill>
              </a:rPr>
              <a:t>Квалификация работника</a:t>
            </a:r>
            <a:r>
              <a:rPr lang="ru-RU" sz="4200" dirty="0"/>
              <a:t> – уровень знаний, умений, профессиональных навыков и опыта работы работника.</a:t>
            </a:r>
          </a:p>
          <a:p>
            <a:pPr marL="0" indent="0" algn="r">
              <a:spcBef>
                <a:spcPts val="0"/>
              </a:spcBef>
              <a:buClr>
                <a:srgbClr val="2DA2BF"/>
              </a:buClr>
              <a:buSzPct val="68000"/>
              <a:buFont typeface="Arial" pitchFamily="34" charset="0"/>
              <a:buNone/>
              <a:defRPr/>
            </a:pPr>
            <a:r>
              <a:rPr lang="ru-RU" sz="4200" b="1" i="1" dirty="0">
                <a:solidFill>
                  <a:srgbClr val="0000FF"/>
                </a:solidFill>
              </a:rPr>
              <a:t>Статья 195 (1) Трудового кодекса РФ </a:t>
            </a:r>
          </a:p>
          <a:p>
            <a:pPr marL="0" indent="676275">
              <a:spcBef>
                <a:spcPts val="0"/>
              </a:spcBef>
              <a:buClr>
                <a:srgbClr val="2DA2BF"/>
              </a:buClr>
              <a:buSzPct val="68000"/>
              <a:buFont typeface="Arial" pitchFamily="34" charset="0"/>
              <a:buNone/>
              <a:defRPr/>
            </a:pPr>
            <a:endParaRPr lang="ru-RU" sz="4200" b="1" dirty="0">
              <a:solidFill>
                <a:srgbClr val="C00000"/>
              </a:solidFill>
            </a:endParaRPr>
          </a:p>
          <a:p>
            <a:pPr marL="0" indent="676275">
              <a:spcBef>
                <a:spcPts val="0"/>
              </a:spcBef>
              <a:buClr>
                <a:srgbClr val="2DA2BF"/>
              </a:buClr>
              <a:buSzPct val="68000"/>
              <a:buNone/>
              <a:defRPr/>
            </a:pPr>
            <a:r>
              <a:rPr lang="ru-RU" sz="4200" b="1" dirty="0">
                <a:solidFill>
                  <a:srgbClr val="FF0000"/>
                </a:solidFill>
              </a:rPr>
              <a:t>Профессиональный стандарт</a:t>
            </a:r>
            <a:r>
              <a:rPr lang="ru-RU" sz="4200" dirty="0">
                <a:solidFill>
                  <a:srgbClr val="C00000"/>
                </a:solidFill>
              </a:rPr>
              <a:t> </a:t>
            </a:r>
            <a:r>
              <a:rPr lang="ru-RU" sz="4200" dirty="0">
                <a:solidFill>
                  <a:srgbClr val="000000"/>
                </a:solidFill>
              </a:rPr>
              <a:t>– </a:t>
            </a:r>
            <a:r>
              <a:rPr lang="ru-RU" sz="4200" dirty="0">
                <a:solidFill>
                  <a:srgbClr val="002060"/>
                </a:solidFill>
              </a:rPr>
              <a:t>это нормативный документ, системно раскрывающий содержание трудовой деятельности работников и требования к их квалификации и компетенциям для конкретной области профессиональной деятельности.</a:t>
            </a:r>
            <a:endParaRPr lang="ru-RU" sz="1800" b="1" dirty="0">
              <a:solidFill>
                <a:srgbClr val="0000FF"/>
              </a:solidFill>
              <a:cs typeface="Arial" charset="0"/>
            </a:endParaRPr>
          </a:p>
          <a:p>
            <a:pPr marL="0" indent="676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ru-RU" altLang="ru-RU" sz="1500" dirty="0">
              <a:cs typeface="Arial" charset="0"/>
            </a:endParaRPr>
          </a:p>
          <a:p>
            <a:pPr marL="0" indent="676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ru-RU" sz="4200" dirty="0"/>
          </a:p>
        </p:txBody>
      </p:sp>
    </p:spTree>
    <p:extLst>
      <p:ext uri="{BB962C8B-B14F-4D97-AF65-F5344CB8AC3E}">
        <p14:creationId xmlns:p14="http://schemas.microsoft.com/office/powerpoint/2010/main" val="1945315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4569" y="289560"/>
            <a:ext cx="14935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Профессиональная переподготовка в КРИППО</a:t>
            </a:r>
          </a:p>
        </p:txBody>
      </p:sp>
      <p:graphicFrame>
        <p:nvGraphicFramePr>
          <p:cNvPr id="2" name="Таблица 4">
            <a:extLst>
              <a:ext uri="{FF2B5EF4-FFF2-40B4-BE49-F238E27FC236}">
                <a16:creationId xmlns:a16="http://schemas.microsoft.com/office/drawing/2014/main" id="{60A4247A-E793-4810-B7D2-D23FB521D99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28600" y="1485900"/>
          <a:ext cx="15887512" cy="8328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0762">
                  <a:extLst>
                    <a:ext uri="{9D8B030D-6E8A-4147-A177-3AD203B41FA5}">
                      <a16:colId xmlns:a16="http://schemas.microsoft.com/office/drawing/2014/main" val="1829996640"/>
                    </a:ext>
                  </a:extLst>
                </a:gridCol>
                <a:gridCol w="12377352">
                  <a:extLst>
                    <a:ext uri="{9D8B030D-6E8A-4147-A177-3AD203B41FA5}">
                      <a16:colId xmlns:a16="http://schemas.microsoft.com/office/drawing/2014/main" val="245508646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554992849"/>
                    </a:ext>
                  </a:extLst>
                </a:gridCol>
                <a:gridCol w="1219198">
                  <a:extLst>
                    <a:ext uri="{9D8B030D-6E8A-4147-A177-3AD203B41FA5}">
                      <a16:colId xmlns:a16="http://schemas.microsoft.com/office/drawing/2014/main" val="2339587400"/>
                    </a:ext>
                  </a:extLst>
                </a:gridCol>
              </a:tblGrid>
              <a:tr h="1056102"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№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Наименование программы</a:t>
                      </a:r>
                      <a:endParaRPr lang="en-US" sz="32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 err="1"/>
                        <a:t>ОбЪем</a:t>
                      </a:r>
                      <a:r>
                        <a:rPr lang="ru-RU" sz="3000" dirty="0"/>
                        <a:t>, ч.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Срок, мес.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577072584"/>
                  </a:ext>
                </a:extLst>
              </a:tr>
              <a:tr h="716979"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ДОШКОЛЬНОЕ ОБРАЗОВАНИЕ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483648482"/>
                  </a:ext>
                </a:extLst>
              </a:tr>
              <a:tr h="730497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1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 (дошкольное образование) 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785629864"/>
                  </a:ext>
                </a:extLst>
              </a:tr>
              <a:tr h="779865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2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педагогика. Теория и методика дошкольного образования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029751397"/>
                  </a:ext>
                </a:extLst>
              </a:tr>
              <a:tr h="708968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Теория и методика физического воспитания детей дошкольного возраста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943090648"/>
                  </a:ext>
                </a:extLst>
              </a:tr>
              <a:tr h="77714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Музыкальный руководитель. Музыкальное развитие детей дошкольного возраста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747437436"/>
                  </a:ext>
                </a:extLst>
              </a:tr>
              <a:tr h="689572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НАЧАЛЬНОЕ ОБЩЕЕ ОБРАЗОВАНИЕ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3584587470"/>
                  </a:ext>
                </a:extLst>
              </a:tr>
              <a:tr h="623891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Педагогика и методика начального образования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999224630"/>
                  </a:ext>
                </a:extLst>
              </a:tr>
              <a:tr h="708968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6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педагогика. Теория и методика начального образования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6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596283973"/>
                  </a:ext>
                </a:extLst>
              </a:tr>
              <a:tr h="828018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 b="1" dirty="0"/>
                        <a:t>ДОПОЛНИТЕЛЬНОЕ ОБРАЗОВАНИЕ ДЕТЕЙ</a:t>
                      </a:r>
                      <a:endParaRPr lang="en-US" sz="3000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3736611370"/>
                  </a:ext>
                </a:extLst>
              </a:tr>
              <a:tr h="708968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 (дополнительное образование детей)</a:t>
                      </a:r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07265497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DD76C5C-B979-4D19-A56A-091E9043B9A2}"/>
              </a:ext>
            </a:extLst>
          </p:cNvPr>
          <p:cNvSpPr/>
          <p:nvPr/>
        </p:nvSpPr>
        <p:spPr>
          <a:xfrm>
            <a:off x="16284314" y="0"/>
            <a:ext cx="2026170" cy="10287000"/>
          </a:xfrm>
          <a:prstGeom prst="rect">
            <a:avLst/>
          </a:prstGeom>
          <a:solidFill>
            <a:srgbClr val="0066CC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63865AEA-FA54-46BE-9D82-4F6121A4BC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43" b="12523"/>
          <a:stretch/>
        </p:blipFill>
        <p:spPr>
          <a:xfrm>
            <a:off x="16257831" y="-1770"/>
            <a:ext cx="2079135" cy="1505989"/>
          </a:xfrm>
          <a:prstGeom prst="rect">
            <a:avLst/>
          </a:prstGeom>
        </p:spPr>
      </p:pic>
      <p:pic>
        <p:nvPicPr>
          <p:cNvPr id="12296" name="Picture 8">
            <a:extLst>
              <a:ext uri="{FF2B5EF4-FFF2-40B4-BE49-F238E27FC236}">
                <a16:creationId xmlns:a16="http://schemas.microsoft.com/office/drawing/2014/main" id="{65BE1B7D-B3CE-49C0-B6F9-C439FA30C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314" y="6994976"/>
            <a:ext cx="2079134" cy="207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5882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4569" y="289560"/>
            <a:ext cx="14935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Профессиональная переподготовка в КРИППО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DD76C5C-B979-4D19-A56A-091E9043B9A2}"/>
              </a:ext>
            </a:extLst>
          </p:cNvPr>
          <p:cNvSpPr/>
          <p:nvPr/>
        </p:nvSpPr>
        <p:spPr>
          <a:xfrm>
            <a:off x="16284314" y="0"/>
            <a:ext cx="2026170" cy="10287000"/>
          </a:xfrm>
          <a:prstGeom prst="rect">
            <a:avLst/>
          </a:prstGeom>
          <a:solidFill>
            <a:srgbClr val="0066CC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63865AEA-FA54-46BE-9D82-4F6121A4BC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43" b="12523"/>
          <a:stretch/>
        </p:blipFill>
        <p:spPr>
          <a:xfrm>
            <a:off x="16257831" y="-1770"/>
            <a:ext cx="2079135" cy="1505989"/>
          </a:xfrm>
          <a:prstGeom prst="rect">
            <a:avLst/>
          </a:prstGeom>
        </p:spPr>
      </p:pic>
      <p:graphicFrame>
        <p:nvGraphicFramePr>
          <p:cNvPr id="8" name="Таблица 4">
            <a:extLst>
              <a:ext uri="{FF2B5EF4-FFF2-40B4-BE49-F238E27FC236}">
                <a16:creationId xmlns:a16="http://schemas.microsoft.com/office/drawing/2014/main" id="{8AAF7A8D-9E73-48E3-BFA9-DB3B0E65C3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5738135"/>
              </p:ext>
            </p:extLst>
          </p:nvPr>
        </p:nvGraphicFramePr>
        <p:xfrm>
          <a:off x="285655" y="1264827"/>
          <a:ext cx="15773402" cy="8892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491">
                  <a:extLst>
                    <a:ext uri="{9D8B030D-6E8A-4147-A177-3AD203B41FA5}">
                      <a16:colId xmlns:a16="http://schemas.microsoft.com/office/drawing/2014/main" val="1829996640"/>
                    </a:ext>
                  </a:extLst>
                </a:gridCol>
                <a:gridCol w="12157060">
                  <a:extLst>
                    <a:ext uri="{9D8B030D-6E8A-4147-A177-3AD203B41FA5}">
                      <a16:colId xmlns:a16="http://schemas.microsoft.com/office/drawing/2014/main" val="2455086462"/>
                    </a:ext>
                  </a:extLst>
                </a:gridCol>
                <a:gridCol w="1615812">
                  <a:extLst>
                    <a:ext uri="{9D8B030D-6E8A-4147-A177-3AD203B41FA5}">
                      <a16:colId xmlns:a16="http://schemas.microsoft.com/office/drawing/2014/main" val="1554992849"/>
                    </a:ext>
                  </a:extLst>
                </a:gridCol>
                <a:gridCol w="1308039">
                  <a:extLst>
                    <a:ext uri="{9D8B030D-6E8A-4147-A177-3AD203B41FA5}">
                      <a16:colId xmlns:a16="http://schemas.microsoft.com/office/drawing/2014/main" val="2339587400"/>
                    </a:ext>
                  </a:extLst>
                </a:gridCol>
              </a:tblGrid>
              <a:tr h="1051560"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№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Наименование программы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3000" dirty="0" err="1"/>
                        <a:t>ОбЪем</a:t>
                      </a:r>
                      <a:r>
                        <a:rPr lang="ru-RU" sz="3000" dirty="0"/>
                        <a:t>, ч.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Срок, мес.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577072584"/>
                  </a:ext>
                </a:extLst>
              </a:tr>
              <a:tr h="678180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ПРОГРАММЫ ПО УЧЕБНЫМ ПРЕДМЕТАМ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785629864"/>
                  </a:ext>
                </a:extLst>
              </a:tr>
              <a:tr h="215646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1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педагогика. Теория и методика преподавания </a:t>
                      </a:r>
                    </a:p>
                    <a:p>
                      <a:r>
                        <a:rPr lang="ru-RU" sz="2700" dirty="0"/>
                        <a:t>(по предметным областям и учебным предметам - </a:t>
                      </a:r>
                      <a:r>
                        <a:rPr lang="ru-RU" sz="2700" b="1" i="1" dirty="0"/>
                        <a:t>английский язык, родные языки, история, обществознание, математика, информатика, физика, химия, биология, география, основы безопасности жизнедеятельности, физическая культура, технология, изобразительное искусство, музыка)</a:t>
                      </a:r>
                      <a:endParaRPr lang="en-US" sz="2700" b="1" i="1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029751397"/>
                  </a:ext>
                </a:extLst>
              </a:tr>
              <a:tr h="96012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2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педагогика. Теория и методика преподавания </a:t>
                      </a:r>
                    </a:p>
                    <a:p>
                      <a:r>
                        <a:rPr lang="ru-RU" sz="2700" dirty="0"/>
                        <a:t>(по двум учебным предметам)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432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943090648"/>
                  </a:ext>
                </a:extLst>
              </a:tr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Теория и методика обучения иностранным языкам (английский язык)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14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747437436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Теория и методика преподавания русского языка и литературы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720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9992246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Теория и методика преподавания истории и обществознания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720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59628397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6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Теория и методика преподавания (математика, физика, биология, химия, география, информатика)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720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922677052"/>
                  </a:ext>
                </a:extLst>
              </a:tr>
              <a:tr h="86106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Физическая культура и спорт. Организация и проведение учебного и  тренировочного процессов. Руководство состязательной деятельностью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720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3775642648"/>
                  </a:ext>
                </a:extLst>
              </a:tr>
            </a:tbl>
          </a:graphicData>
        </a:graphic>
      </p:graphicFrame>
      <p:pic>
        <p:nvPicPr>
          <p:cNvPr id="12" name="Picture 8">
            <a:extLst>
              <a:ext uri="{FF2B5EF4-FFF2-40B4-BE49-F238E27FC236}">
                <a16:creationId xmlns:a16="http://schemas.microsoft.com/office/drawing/2014/main" id="{2EEADB3C-BBE1-4A99-BB9C-48B396DD5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314" y="6994976"/>
            <a:ext cx="2079134" cy="207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8669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600" y="289561"/>
            <a:ext cx="14935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Профессиональная переподготовка в КРИППО</a:t>
            </a:r>
          </a:p>
        </p:txBody>
      </p:sp>
      <p:graphicFrame>
        <p:nvGraphicFramePr>
          <p:cNvPr id="2" name="Таблица 4">
            <a:extLst>
              <a:ext uri="{FF2B5EF4-FFF2-40B4-BE49-F238E27FC236}">
                <a16:creationId xmlns:a16="http://schemas.microsoft.com/office/drawing/2014/main" id="{60A4247A-E793-4810-B7D2-D23FB521D9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5950343"/>
              </p:ext>
            </p:extLst>
          </p:nvPr>
        </p:nvGraphicFramePr>
        <p:xfrm>
          <a:off x="190688" y="1293252"/>
          <a:ext cx="15773398" cy="8915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4169">
                  <a:extLst>
                    <a:ext uri="{9D8B030D-6E8A-4147-A177-3AD203B41FA5}">
                      <a16:colId xmlns:a16="http://schemas.microsoft.com/office/drawing/2014/main" val="1829996640"/>
                    </a:ext>
                  </a:extLst>
                </a:gridCol>
                <a:gridCol w="12180082">
                  <a:extLst>
                    <a:ext uri="{9D8B030D-6E8A-4147-A177-3AD203B41FA5}">
                      <a16:colId xmlns:a16="http://schemas.microsoft.com/office/drawing/2014/main" val="2455086462"/>
                    </a:ext>
                  </a:extLst>
                </a:gridCol>
                <a:gridCol w="1588706">
                  <a:extLst>
                    <a:ext uri="{9D8B030D-6E8A-4147-A177-3AD203B41FA5}">
                      <a16:colId xmlns:a16="http://schemas.microsoft.com/office/drawing/2014/main" val="1554992849"/>
                    </a:ext>
                  </a:extLst>
                </a:gridCol>
                <a:gridCol w="1210441">
                  <a:extLst>
                    <a:ext uri="{9D8B030D-6E8A-4147-A177-3AD203B41FA5}">
                      <a16:colId xmlns:a16="http://schemas.microsoft.com/office/drawing/2014/main" val="2339587400"/>
                    </a:ext>
                  </a:extLst>
                </a:gridCol>
              </a:tblGrid>
              <a:tr h="1032220">
                <a:tc>
                  <a:txBody>
                    <a:bodyPr/>
                    <a:lstStyle/>
                    <a:p>
                      <a:pPr algn="ctr"/>
                      <a:endParaRPr lang="ru-RU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Наименование программы</a:t>
                      </a:r>
                      <a:endParaRPr lang="en-US" sz="32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 err="1"/>
                        <a:t>ОбЪем</a:t>
                      </a:r>
                      <a:r>
                        <a:rPr lang="ru-RU" sz="3000" dirty="0"/>
                        <a:t>, ч.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Срок, мес.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577072584"/>
                  </a:ext>
                </a:extLst>
              </a:tr>
              <a:tr h="583429"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УПРАВЛЕНИЕ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483648482"/>
                  </a:ext>
                </a:extLst>
              </a:tr>
              <a:tr h="59745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1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Менеджмент в образовании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785629864"/>
                  </a:ext>
                </a:extLst>
              </a:tr>
              <a:tr h="59745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2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Государственное и муниципальное управление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3299533258"/>
                  </a:ext>
                </a:extLst>
              </a:tr>
              <a:tr h="583429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ПСИХОЛОГИЯ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3584587470"/>
                  </a:ext>
                </a:extLst>
              </a:tr>
              <a:tr h="55351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3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Практическая психология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6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999224630"/>
                  </a:ext>
                </a:extLst>
              </a:tr>
              <a:tr h="583429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БИБЛИОТЕЧНО-ПЕДАГОГИЧЕСКАЯ  ДЕЯТЕЛЬНОСТЬ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023096797"/>
                  </a:ext>
                </a:extLst>
              </a:tr>
              <a:tr h="9723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4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Библиотечно-педагогическая деятельность. Информационно-библиографическое обслуживание обучающихся и педагогов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596283973"/>
                  </a:ext>
                </a:extLst>
              </a:tr>
              <a:tr h="583429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000" b="1" dirty="0"/>
                        <a:t>СПЕЦИАЛЬНОЕ (</a:t>
                      </a:r>
                      <a:r>
                        <a:rPr lang="uk-UA" sz="3000" b="1" dirty="0" err="1"/>
                        <a:t>дефектологическое</a:t>
                      </a:r>
                      <a:r>
                        <a:rPr lang="uk-UA" sz="3000" b="1" dirty="0"/>
                        <a:t>) ОБРАЗОВАНИЕ</a:t>
                      </a:r>
                      <a:endParaRPr lang="en-US" sz="3000" b="1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662962683"/>
                  </a:ext>
                </a:extLst>
              </a:tr>
              <a:tr h="97238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/>
                        <a:t>5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Специальное (дефектологическое) образование. Олигофренопедагогика. Логопедия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700" dirty="0"/>
                        <a:t>720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700" dirty="0"/>
                        <a:t>9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629606898"/>
                  </a:ext>
                </a:extLst>
              </a:tr>
              <a:tr h="553510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/>
                        <a:t>6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 err="1"/>
                        <a:t>Тьюторское</a:t>
                      </a:r>
                      <a:r>
                        <a:rPr lang="ru-RU" sz="2800" dirty="0"/>
                        <a:t> сопровождение обучающихся с ОВЗ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703078121"/>
                  </a:ext>
                </a:extLst>
              </a:tr>
              <a:tr h="583429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СОЦИАЛЬНАЯ РАБОТА 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728450201"/>
                  </a:ext>
                </a:extLst>
              </a:tr>
              <a:tr h="58848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7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Социальная работа в системе социальных 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703863245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DD76C5C-B979-4D19-A56A-091E9043B9A2}"/>
              </a:ext>
            </a:extLst>
          </p:cNvPr>
          <p:cNvSpPr/>
          <p:nvPr/>
        </p:nvSpPr>
        <p:spPr>
          <a:xfrm>
            <a:off x="16284314" y="0"/>
            <a:ext cx="2026170" cy="10287000"/>
          </a:xfrm>
          <a:prstGeom prst="rect">
            <a:avLst/>
          </a:prstGeom>
          <a:solidFill>
            <a:srgbClr val="0066CC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63865AEA-FA54-46BE-9D82-4F6121A4BC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43" b="12523"/>
          <a:stretch/>
        </p:blipFill>
        <p:spPr>
          <a:xfrm>
            <a:off x="16284314" y="-1769"/>
            <a:ext cx="2079135" cy="1505989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374500CA-ED13-41A5-AFA7-86DC827C2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314" y="6994976"/>
            <a:ext cx="2079134" cy="207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933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FABE3051-17DE-415B-9EFF-F3DE611F075B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  <a:solidFill>
            <a:srgbClr val="0075CC"/>
          </a:solidFill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E1DDE972-E411-4ECD-A946-23068B6E6716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grpFill/>
          </p:spPr>
        </p:sp>
      </p:grpSp>
      <p:pic>
        <p:nvPicPr>
          <p:cNvPr id="7" name="Picture 12">
            <a:extLst>
              <a:ext uri="{FF2B5EF4-FFF2-40B4-BE49-F238E27FC236}">
                <a16:creationId xmlns:a16="http://schemas.microsoft.com/office/drawing/2014/main" id="{4D22E97B-0DDB-4E39-A4B6-A3698E7FC7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0160B7D9-316A-458E-AA4F-2164DFDFF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9300"/>
            <a:ext cx="13716000" cy="67056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5200" b="1" dirty="0"/>
              <a:t>БЛАГОДАРЮ ЗА ВНИМАНИЕ!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ГБОУ ДПО РК КРИППО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г. Симферополь, ул. Ленина, 15.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Факультет профессиональной переподготовки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(кабинет № 5).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8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Тел.:  +7 (978) 815-81-67</a:t>
            </a:r>
            <a:r>
              <a:rPr kumimoji="0" lang="en-US" sz="58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 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(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Viber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,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WhatsApp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E-mail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dpo@krippo.ru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indent="0" algn="ctr">
              <a:buNone/>
            </a:pP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374668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248965" y="0"/>
            <a:ext cx="3036969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166732" y="2171700"/>
            <a:ext cx="3201433" cy="2800506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228600" y="952500"/>
            <a:ext cx="15204141" cy="876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3716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</a:rPr>
              <a:t>Постановления Правительства РФ  от 27.06.2016 г. N 584 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2060"/>
                </a:solidFill>
              </a:rPr>
              <a:t>«Об особенностях применения профессиональных стандартов 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2060"/>
                </a:solidFill>
              </a:rPr>
              <a:t>в части требований, обязательных для применения государственными внебюджетными фондами РФ, государственными или муниципальными учреждениями …..»</a:t>
            </a:r>
          </a:p>
          <a:p>
            <a:pPr marL="0" lvl="0" indent="727075">
              <a:spcBef>
                <a:spcPts val="1200"/>
              </a:spcBef>
              <a:buNone/>
            </a:pPr>
            <a:endParaRPr lang="ru-RU" sz="2000" i="1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Профессиональные стандарты в части требований к квалификации</a:t>
            </a:r>
            <a:r>
              <a:rPr lang="ru-RU" sz="3600" i="1" dirty="0">
                <a:solidFill>
                  <a:srgbClr val="002060"/>
                </a:solidFill>
              </a:rPr>
              <a:t>, необходимой работнику для выполнения определенной трудовой функции, </a:t>
            </a:r>
            <a:r>
              <a:rPr lang="ru-RU" sz="3600" b="1" i="1" dirty="0">
                <a:solidFill>
                  <a:srgbClr val="002060"/>
                </a:solidFill>
              </a:rPr>
              <a:t>применяются</a:t>
            </a:r>
            <a:r>
              <a:rPr lang="ru-RU" sz="3600" i="1" dirty="0">
                <a:solidFill>
                  <a:srgbClr val="002060"/>
                </a:solidFill>
              </a:rPr>
              <a:t> …. государственными учреждениями </a:t>
            </a:r>
            <a:r>
              <a:rPr lang="ru-RU" sz="3600" b="1" i="1" dirty="0">
                <a:solidFill>
                  <a:srgbClr val="002060"/>
                </a:solidFill>
              </a:rPr>
              <a:t>поэтапно на основе утвержденных указанными организациями </a:t>
            </a:r>
            <a:r>
              <a:rPr lang="ru-RU" sz="3600" i="1" dirty="0">
                <a:solidFill>
                  <a:srgbClr val="002060"/>
                </a:solidFill>
              </a:rPr>
              <a:t>с учетом мнений представительных органов работников </a:t>
            </a:r>
            <a:r>
              <a:rPr lang="ru-RU" sz="3600" b="1" i="1" dirty="0">
                <a:solidFill>
                  <a:srgbClr val="002060"/>
                </a:solidFill>
              </a:rPr>
              <a:t>планов по организации применения профессиональных стандартов ….</a:t>
            </a:r>
            <a:r>
              <a:rPr lang="ru-RU" sz="3600" i="1" dirty="0">
                <a:solidFill>
                  <a:srgbClr val="002060"/>
                </a:solidFill>
              </a:rPr>
              <a:t> (реализацию мероприятий планов завершить </a:t>
            </a:r>
            <a:r>
              <a:rPr lang="ru-RU" sz="3600" b="1" i="1" dirty="0">
                <a:solidFill>
                  <a:srgbClr val="FF0000"/>
                </a:solidFill>
              </a:rPr>
              <a:t>не позднее 1 января 2020 г</a:t>
            </a:r>
            <a:r>
              <a:rPr lang="ru-RU" sz="3600" b="1" i="1" dirty="0">
                <a:solidFill>
                  <a:srgbClr val="002060"/>
                </a:solidFill>
              </a:rPr>
              <a:t>)</a:t>
            </a:r>
            <a:r>
              <a:rPr lang="ru-RU" sz="3600" i="1" dirty="0">
                <a:solidFill>
                  <a:srgbClr val="002060"/>
                </a:solidFill>
              </a:rPr>
              <a:t>.</a:t>
            </a:r>
          </a:p>
          <a:p>
            <a:pPr marL="0" lvl="0" indent="727075">
              <a:spcBef>
                <a:spcPts val="1200"/>
              </a:spcBef>
              <a:buNone/>
            </a:pPr>
            <a:r>
              <a:rPr lang="ru-RU" sz="4000" b="1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187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304800" y="728203"/>
            <a:ext cx="14780734" cy="952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</a:rPr>
              <a:t>Постановление Правительства РФ от 28.10.2013 № 966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2060"/>
                </a:solidFill>
              </a:rPr>
              <a:t>«О лицензировании образовательной деятельности»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000" dirty="0">
                <a:solidFill>
                  <a:srgbClr val="002060"/>
                </a:solidFill>
              </a:rPr>
              <a:t>(в ред. от 29.11.2018)</a:t>
            </a:r>
          </a:p>
          <a:p>
            <a:pPr marL="0" lvl="0" indent="727075">
              <a:spcBef>
                <a:spcPts val="1200"/>
              </a:spcBef>
              <a:buNone/>
            </a:pPr>
            <a:r>
              <a:rPr lang="ru-RU" sz="3600" dirty="0">
                <a:solidFill>
                  <a:srgbClr val="002060"/>
                </a:solidFill>
              </a:rPr>
              <a:t>6. Лицензионными требованиями к лицензиату при осуществлении образовательной деятельности являются:</a:t>
            </a:r>
          </a:p>
          <a:p>
            <a:pPr marL="0" lvl="0" indent="727075">
              <a:spcBef>
                <a:spcPts val="1200"/>
              </a:spcBef>
              <a:buNone/>
            </a:pPr>
            <a:r>
              <a:rPr lang="ru-RU" sz="3600" dirty="0">
                <a:solidFill>
                  <a:srgbClr val="002060"/>
                </a:solidFill>
              </a:rPr>
              <a:t>д) </a:t>
            </a:r>
            <a:r>
              <a:rPr lang="ru-RU" sz="3600" dirty="0">
                <a:solidFill>
                  <a:srgbClr val="C00000"/>
                </a:solidFill>
              </a:rPr>
              <a:t>наличие в штате </a:t>
            </a:r>
            <a:r>
              <a:rPr lang="ru-RU" sz="3600" dirty="0">
                <a:solidFill>
                  <a:srgbClr val="002060"/>
                </a:solidFill>
              </a:rPr>
              <a:t>лицензиата </a:t>
            </a:r>
            <a:r>
              <a:rPr lang="ru-RU" sz="3600" dirty="0">
                <a:solidFill>
                  <a:srgbClr val="C00000"/>
                </a:solidFill>
              </a:rPr>
              <a:t>или привлечение им на ином законном основании педагогических работников</a:t>
            </a:r>
            <a:r>
              <a:rPr lang="ru-RU" sz="3600" dirty="0">
                <a:solidFill>
                  <a:srgbClr val="002060"/>
                </a:solidFill>
              </a:rPr>
              <a:t>, имеющих профессиональное образование, обладающих соответствующей квалификацией, имеющих стаж работы, необходимый для осуществления образовательной деятельности по реализуемым образовательным программам, и </a:t>
            </a:r>
            <a:r>
              <a:rPr lang="ru-RU" sz="3600" dirty="0">
                <a:solidFill>
                  <a:srgbClr val="C00000"/>
                </a:solidFill>
              </a:rPr>
              <a:t>соответствующих требованиями статьи 46  </a:t>
            </a:r>
            <a:r>
              <a:rPr lang="ru-RU" sz="3600" dirty="0">
                <a:solidFill>
                  <a:srgbClr val="002060"/>
                </a:solidFill>
              </a:rPr>
              <a:t>Федерального закона «Об образовании в Российской Федерации», а также требованиям федеральных государственных образовательных стандартов, федеральным государственным требованиям и (или) образовательным стандартам.</a:t>
            </a:r>
            <a:endParaRPr lang="ru-RU" sz="40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159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304800" y="376224"/>
            <a:ext cx="14935200" cy="952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727075">
              <a:spcBef>
                <a:spcPts val="1200"/>
              </a:spcBef>
              <a:buNone/>
            </a:pPr>
            <a:r>
              <a:rPr lang="ru-RU" sz="3600" b="1" dirty="0">
                <a:solidFill>
                  <a:srgbClr val="002060"/>
                </a:solidFill>
              </a:rPr>
              <a:t>Статья 331 ТК РФ</a:t>
            </a:r>
          </a:p>
          <a:p>
            <a:pPr marL="0" lvl="0" indent="727075">
              <a:spcBef>
                <a:spcPts val="0"/>
              </a:spcBef>
              <a:buNone/>
            </a:pPr>
            <a:r>
              <a:rPr lang="ru-RU" sz="3400" dirty="0">
                <a:solidFill>
                  <a:srgbClr val="002060"/>
                </a:solidFill>
              </a:rPr>
              <a:t>К педагогической деятельности допускаются лица, имеющие образовательный ценз, который определяется в порядке, установленном законодательством в сфере образования.</a:t>
            </a:r>
          </a:p>
          <a:p>
            <a:pPr marL="0" lvl="0" indent="727075">
              <a:spcBef>
                <a:spcPts val="0"/>
              </a:spcBef>
              <a:buNone/>
            </a:pPr>
            <a:endParaRPr lang="ru-RU" sz="3600" b="1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</a:rPr>
              <a:t>Статья 46 Федерального закона «Об образовании в РФ»</a:t>
            </a:r>
          </a:p>
          <a:p>
            <a:pPr marL="0" marR="0" lvl="0" indent="714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ru-RU" sz="3400" dirty="0">
                <a:solidFill>
                  <a:srgbClr val="002060"/>
                </a:solidFill>
              </a:rPr>
              <a:t>1.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Право на занятие педагогической деятельностью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имеют лица, имеющие среднее профессиональное или высшее образование и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отвечающие квалификационным требованиям, указанным в квалификационных справочниках, и (или) профессиональным стандартам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если иное не установлено настоящим Федеральным законом.</a:t>
            </a:r>
          </a:p>
          <a:p>
            <a:pPr marL="0" lvl="0" indent="727075">
              <a:spcBef>
                <a:spcPts val="0"/>
              </a:spcBef>
              <a:buNone/>
            </a:pPr>
            <a:endParaRPr lang="ru-RU" sz="3600" b="1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</a:rPr>
              <a:t>ФГОС</a:t>
            </a:r>
          </a:p>
          <a:p>
            <a:pPr marL="0" lvl="0" indent="727075">
              <a:spcBef>
                <a:spcPts val="600"/>
              </a:spcBef>
              <a:buNone/>
            </a:pPr>
            <a:r>
              <a:rPr lang="ru-RU" sz="3400" dirty="0">
                <a:solidFill>
                  <a:srgbClr val="002060"/>
                </a:solidFill>
              </a:rPr>
              <a:t>Квалификация педагогических работников образовательной организации должна отвечать квалификационным требованиям, указанным в квалификационных справочниках, и (или) профессиональных стандартах (при наличии).</a:t>
            </a: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49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463549" y="1257300"/>
            <a:ext cx="14552134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4800" b="1" dirty="0">
                <a:solidFill>
                  <a:srgbClr val="C00000"/>
                </a:solidFill>
                <a:latin typeface="+mj-lt"/>
              </a:rPr>
              <a:t>ПРОФЕССИОНАЛЬНЫЙ СТАНДАРТ «ПЕДАГОГ»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393697" y="3103154"/>
            <a:ext cx="14552134" cy="4071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3716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Приказ Министерства труда и социальной защиты РФ </a:t>
            </a:r>
          </a:p>
          <a:p>
            <a:pPr marL="0" lv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 18.10.2013 г. № 544 н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«Об утверждении профессионального </a:t>
            </a:r>
            <a:r>
              <a:rPr lang="ru-RU" sz="4000" dirty="0">
                <a:solidFill>
                  <a:srgbClr val="002060"/>
                </a:solidFill>
              </a:rPr>
              <a:t>стандарта «Педагог (педагогическая деятельность в сфере дошкольного, начального общего, основного общего, среднего общего образования) (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воспитатель, учитель)».</a:t>
            </a:r>
          </a:p>
          <a:p>
            <a:pPr marL="0" lvl="0" indent="0" algn="ctr">
              <a:spcBef>
                <a:spcPts val="0"/>
              </a:spcBef>
              <a:buNone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42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1634105"/>
              </p:ext>
            </p:extLst>
          </p:nvPr>
        </p:nvGraphicFramePr>
        <p:xfrm>
          <a:off x="457200" y="2645450"/>
          <a:ext cx="14325600" cy="7349169"/>
        </p:xfrm>
        <a:graphic>
          <a:graphicData uri="http://schemas.openxmlformats.org/drawingml/2006/table">
            <a:tbl>
              <a:tblPr/>
              <a:tblGrid>
                <a:gridCol w="3655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9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49169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dirty="0">
                          <a:solidFill>
                            <a:srgbClr val="0000FF"/>
                          </a:solidFill>
                          <a:effectLst/>
                          <a:latin typeface="inherit"/>
                        </a:rPr>
                        <a:t>Требования к образованию и обучению</a:t>
                      </a:r>
                    </a:p>
                  </a:txBody>
                  <a:tcPr marL="41355" marR="41355" marT="68924" marB="6892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l" fontAlgn="base"/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inherit"/>
                        </a:rPr>
                        <a:t>Учитель: </a:t>
                      </a: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  <a:latin typeface="inherit"/>
                        </a:rPr>
                        <a:t>высшее образование или среднее профессиональное образование в рамках укрупненных групп направлений подготовки высшего образования и специальностей среднего профессионального образования "Образование и педагогические науки" или в области, соответствующей преподаваемому предмету, либо высшее образование или среднее профессиональное образование и дополнительное профессиональное образование по направлению деятельности в образовательной организации;</a:t>
                      </a:r>
                    </a:p>
                    <a:p>
                      <a:pPr indent="179705" algn="l" fontAlgn="base"/>
                      <a:endParaRPr lang="ru-RU" sz="2800" dirty="0">
                        <a:solidFill>
                          <a:srgbClr val="002060"/>
                        </a:solidFill>
                        <a:effectLst/>
                        <a:latin typeface="inherit"/>
                      </a:endParaRPr>
                    </a:p>
                    <a:p>
                      <a:pPr indent="179705" algn="l" fontAlgn="base"/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inherit"/>
                        </a:rPr>
                        <a:t>Воспитатель: </a:t>
                      </a: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  <a:latin typeface="inherit"/>
                        </a:rPr>
                        <a:t>высшее образование или среднее профессиональное образование в рамках укрупненных групп направлений подготовки высшего образования и специальностей среднего профессионального образования "Образование и педагогические науки" либо высшее образование или среднее профессиональное образование и дополнительное профессиональное образование по направлению деятельности в образовательной организации.</a:t>
                      </a:r>
                    </a:p>
                  </a:txBody>
                  <a:tcPr marL="41355" marR="41355" marT="68924" marB="6892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23274" y="377679"/>
            <a:ext cx="13393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МИНИСТЕРСТВО ТРУДА И СОЦИАЛЬНОЙ ЗАЩИТЫ РОССИЙСКОЙ ФЕДЕРАЦИИ</a:t>
            </a:r>
          </a:p>
          <a:p>
            <a:pPr algn="ctr"/>
            <a:endParaRPr lang="ru-RU" sz="2400" b="1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ПРИКАЗ от 5 августа 2016 г. N 422н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</a:rPr>
              <a:t>«О ВНЕСЕНИИ ИЗМЕНЕНИЙ  В ПРОФЕССИОНАЛЬНЫЙ СТАНДАРТ "ПЕДАГОГ "  …. ,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</a:rPr>
              <a:t>УТВЕРЖДЕННЫЙ ПРИКАЗОМ МИНТРУДА И СОЦИАЛЬНОЙ ЗАЩИТЫ РФ ОТ 18 ОКТЯБРЯ 2013 Г. N 544Н</a:t>
            </a: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FABE3051-17DE-415B-9EFF-F3DE611F075B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E1DDE972-E411-4ECD-A946-23068B6E6716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7" name="Picture 12">
            <a:extLst>
              <a:ext uri="{FF2B5EF4-FFF2-40B4-BE49-F238E27FC236}">
                <a16:creationId xmlns:a16="http://schemas.microsoft.com/office/drawing/2014/main" id="{4D22E97B-0DDB-4E39-A4B6-A3698E7FC7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94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lvl="0" algn="ctr"/>
            <a:endParaRPr lang="ru-RU" sz="1400" b="1" dirty="0">
              <a:solidFill>
                <a:schemeClr val="bg1"/>
              </a:solidFill>
              <a:latin typeface="Montserrat Classic Bold" panose="020B0604020202020204" charset="0"/>
            </a:endParaRPr>
          </a:p>
          <a:p>
            <a:pPr lvl="0" algn="ctr"/>
            <a:r>
              <a:rPr lang="ru-RU" sz="4800" b="1" dirty="0">
                <a:solidFill>
                  <a:schemeClr val="bg1"/>
                </a:solidFill>
                <a:latin typeface="Montserrat Classic Bold" panose="020B0604020202020204" charset="0"/>
              </a:rPr>
              <a:t>Профессиональные  стандарты  в  сфере образования</a:t>
            </a:r>
          </a:p>
          <a:p>
            <a:pPr lvl="0" algn="ctr"/>
            <a:endParaRPr lang="ru-RU" sz="2000" b="1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C2FBD6D-5091-4CFD-9742-C68712E730FC}"/>
              </a:ext>
            </a:extLst>
          </p:cNvPr>
          <p:cNvSpPr/>
          <p:nvPr/>
        </p:nvSpPr>
        <p:spPr>
          <a:xfrm>
            <a:off x="342900" y="1485900"/>
            <a:ext cx="17602200" cy="8602355"/>
          </a:xfrm>
          <a:prstGeom prst="rect">
            <a:avLst/>
          </a:prstGeom>
          <a:ln w="12700">
            <a:solidFill>
              <a:srgbClr val="134EB9"/>
            </a:solidFill>
          </a:ln>
        </p:spPr>
        <p:txBody>
          <a:bodyPr wrap="square">
            <a:spAutoFit/>
          </a:bodyPr>
          <a:lstStyle/>
          <a:p>
            <a:pPr marL="266700" lvl="0" indent="-2667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134EB9"/>
                </a:solidFill>
              </a:rPr>
              <a:t>Педагог (педагогическая деятельность в сфере дошкольного, начального общего, основного общего, среднего общего образования) (воспитатель, учитель)</a:t>
            </a:r>
          </a:p>
          <a:p>
            <a:pPr marL="269082" lvl="0">
              <a:spcBef>
                <a:spcPct val="20000"/>
              </a:spcBef>
            </a:pPr>
            <a:r>
              <a:rPr lang="ru-RU" sz="3100" dirty="0">
                <a:solidFill>
                  <a:prstClr val="black"/>
                </a:solidFill>
              </a:rPr>
              <a:t>(Приказ Минтруда и соцзащиты РФ от 18.10.13   № 544н, ред. от 05.08.16)</a:t>
            </a:r>
          </a:p>
          <a:p>
            <a:pPr marL="266700" lvl="0" indent="-2667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134EB9"/>
                </a:solidFill>
              </a:rPr>
              <a:t>Педагог-психолог (психолог в сфере образования)</a:t>
            </a:r>
          </a:p>
          <a:p>
            <a:pPr marL="266700" lvl="0">
              <a:spcBef>
                <a:spcPct val="20000"/>
              </a:spcBef>
              <a:spcAft>
                <a:spcPts val="900"/>
              </a:spcAft>
            </a:pPr>
            <a:r>
              <a:rPr lang="ru-RU" sz="3100" dirty="0">
                <a:solidFill>
                  <a:prstClr val="black"/>
                </a:solidFill>
              </a:rPr>
              <a:t>(Приказ Минтруда и соцзащиты РФ от 24.07.15  № 514н)</a:t>
            </a:r>
            <a:endParaRPr lang="ru-RU" sz="4000" dirty="0">
              <a:solidFill>
                <a:prstClr val="black"/>
              </a:solidFill>
            </a:endParaRPr>
          </a:p>
          <a:p>
            <a:pPr marL="266700" lvl="0" indent="-2667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134EB9"/>
                </a:solidFill>
              </a:rPr>
              <a:t>Специалист в области воспитания</a:t>
            </a:r>
          </a:p>
          <a:p>
            <a:pPr marL="266700" lvl="0">
              <a:spcBef>
                <a:spcPct val="20000"/>
              </a:spcBef>
            </a:pPr>
            <a:r>
              <a:rPr lang="ru-RU" sz="3100" dirty="0">
                <a:solidFill>
                  <a:prstClr val="black"/>
                </a:solidFill>
              </a:rPr>
              <a:t>(Приказ Минтруда и соцзащиты РФ от 10.01.17  № 10н)</a:t>
            </a:r>
            <a:endParaRPr lang="ru-RU" sz="4000" b="1" dirty="0">
              <a:solidFill>
                <a:srgbClr val="0000FF"/>
              </a:solidFill>
            </a:endParaRPr>
          </a:p>
          <a:p>
            <a:pPr marL="266700" lvl="0" indent="-2667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134EB9"/>
                </a:solidFill>
              </a:rPr>
              <a:t>Руководитель образовательной организации (управление дошкольной образовательной организацией и общеобразовательной организацией)</a:t>
            </a:r>
          </a:p>
          <a:p>
            <a:pPr marL="269082" lvl="0">
              <a:spcBef>
                <a:spcPct val="20000"/>
              </a:spcBef>
              <a:spcAft>
                <a:spcPts val="900"/>
              </a:spcAft>
            </a:pPr>
            <a:r>
              <a:rPr lang="ru-RU" sz="3100" dirty="0">
                <a:solidFill>
                  <a:prstClr val="black"/>
                </a:solidFill>
              </a:rPr>
              <a:t>(Приказ Минтруда и соцзащиты РФ от 19.04.2021  № 250н). </a:t>
            </a:r>
            <a:r>
              <a:rPr lang="ru-RU" sz="3100" b="1" dirty="0">
                <a:solidFill>
                  <a:srgbClr val="C00000"/>
                </a:solidFill>
              </a:rPr>
              <a:t>Срок действия с 01.03.2022 по 01.03.2028</a:t>
            </a:r>
          </a:p>
          <a:p>
            <a:pPr marL="266700" lvl="0" indent="-2667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134EB9"/>
                </a:solidFill>
              </a:rPr>
              <a:t>Педагог дополнительного образования детей и взрослых</a:t>
            </a:r>
          </a:p>
          <a:p>
            <a:pPr marL="266700" lvl="0">
              <a:spcBef>
                <a:spcPct val="20000"/>
              </a:spcBef>
            </a:pPr>
            <a:r>
              <a:rPr lang="ru-RU" sz="3100" dirty="0">
                <a:solidFill>
                  <a:prstClr val="black"/>
                </a:solidFill>
              </a:rPr>
              <a:t>(Приказ Минтруда и соцзащиты РФ от 22.09.21  № 652н)  </a:t>
            </a:r>
            <a:r>
              <a:rPr lang="ru-RU" sz="3100" b="1" dirty="0">
                <a:solidFill>
                  <a:srgbClr val="C00000"/>
                </a:solidFill>
              </a:rPr>
              <a:t>Срок действия с 01.09.2022 по 01.09.2028</a:t>
            </a:r>
          </a:p>
        </p:txBody>
      </p:sp>
    </p:spTree>
    <p:extLst>
      <p:ext uri="{BB962C8B-B14F-4D97-AF65-F5344CB8AC3E}">
        <p14:creationId xmlns:p14="http://schemas.microsoft.com/office/powerpoint/2010/main" val="1731770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Профессиональные  стандарты  в  сфере образования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FA2734-6CAB-466F-BC2A-83D9DB1CB4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51" t="12267" r="11249" b="4894"/>
          <a:stretch/>
        </p:blipFill>
        <p:spPr>
          <a:xfrm>
            <a:off x="533400" y="1943100"/>
            <a:ext cx="12877800" cy="7742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2B9961D-70CE-49B0-8E70-8709358B1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9400" y="3546300"/>
            <a:ext cx="3194400" cy="319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890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2564</TotalTime>
  <Words>1337</Words>
  <Application>Microsoft Office PowerPoint</Application>
  <PresentationFormat>Произвольный</PresentationFormat>
  <Paragraphs>299</Paragraphs>
  <Slides>23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Calibri</vt:lpstr>
      <vt:lpstr>inherit</vt:lpstr>
      <vt:lpstr>Arial</vt:lpstr>
      <vt:lpstr>Montserrat Classic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по ФГ</dc:title>
  <dc:creator>Yuliya</dc:creator>
  <cp:lastModifiedBy>lopashova</cp:lastModifiedBy>
  <cp:revision>81</cp:revision>
  <dcterms:created xsi:type="dcterms:W3CDTF">2006-08-16T00:00:00Z</dcterms:created>
  <dcterms:modified xsi:type="dcterms:W3CDTF">2022-11-16T11:10:31Z</dcterms:modified>
  <dc:identifier>DAE2jOq-xTI</dc:identifier>
</cp:coreProperties>
</file>