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5" r:id="rId1"/>
  </p:sldMasterIdLst>
  <p:notesMasterIdLst>
    <p:notesMasterId r:id="rId14"/>
  </p:notesMasterIdLst>
  <p:sldIdLst>
    <p:sldId id="256" r:id="rId2"/>
    <p:sldId id="282" r:id="rId3"/>
    <p:sldId id="277" r:id="rId4"/>
    <p:sldId id="328" r:id="rId5"/>
    <p:sldId id="287" r:id="rId6"/>
    <p:sldId id="290" r:id="rId7"/>
    <p:sldId id="307" r:id="rId8"/>
    <p:sldId id="327" r:id="rId9"/>
    <p:sldId id="302" r:id="rId10"/>
    <p:sldId id="265" r:id="rId11"/>
    <p:sldId id="266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8"/>
    <p:restoredTop sz="92943"/>
  </p:normalViewPr>
  <p:slideViewPr>
    <p:cSldViewPr snapToGrid="0" snapToObjects="1">
      <p:cViewPr varScale="1">
        <p:scale>
          <a:sx n="124" d="100"/>
          <a:sy n="124" d="100"/>
        </p:scale>
        <p:origin x="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9A487-763E-2A47-B1EA-C3F15A7AE3F1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078F9-7A66-054E-86FC-52F7A66BC2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054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281623C3-69CD-644F-AF86-0BA7487B16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A09543-4BE7-2C48-B8A3-DB64C06099CB}" type="slidenum">
              <a:rPr lang="ru-RU" altLang="ru-RU" smtClean="0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3073A-C37B-CD43-8521-51E0990B92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3154AA8-85C1-1F49-9971-F7DEE6EAA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409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>
            <a:extLst>
              <a:ext uri="{FF2B5EF4-FFF2-40B4-BE49-F238E27FC236}">
                <a16:creationId xmlns:a16="http://schemas.microsoft.com/office/drawing/2014/main" id="{9DCFE6CB-DF6D-764C-9850-07CB3DED8B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4DC21B-AEDC-2E4F-8C1F-5952AE741D8D}" type="slidenum">
              <a:rPr lang="ru-RU" altLang="ru-RU" smtClean="0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B2FBA93E-F7E2-C340-804A-22318733B0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FBCD999-2E95-F840-98DC-EA80ACFD7A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49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>
            <a:extLst>
              <a:ext uri="{FF2B5EF4-FFF2-40B4-BE49-F238E27FC236}">
                <a16:creationId xmlns:a16="http://schemas.microsoft.com/office/drawing/2014/main" id="{36E0E42A-5A9C-C241-BEA6-804B682613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1C479D-8758-D442-A045-DEC8BF6E8FEF}" type="slidenum">
              <a:rPr lang="ru-RU" altLang="ru-RU" smtClean="0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BB773090-A765-9342-A62B-0EDE8457A9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12EA23D-57FF-B34E-8007-B8F93C06E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712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>
            <a:extLst>
              <a:ext uri="{FF2B5EF4-FFF2-40B4-BE49-F238E27FC236}">
                <a16:creationId xmlns:a16="http://schemas.microsoft.com/office/drawing/2014/main" id="{4D2035E0-1C37-D444-85A6-8DC39ACEAC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2771" name="Заметки 2">
            <a:extLst>
              <a:ext uri="{FF2B5EF4-FFF2-40B4-BE49-F238E27FC236}">
                <a16:creationId xmlns:a16="http://schemas.microsoft.com/office/drawing/2014/main" id="{98E2E37B-86BC-9448-8DB0-91CF6E837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32772" name="Номер слайда 3">
            <a:extLst>
              <a:ext uri="{FF2B5EF4-FFF2-40B4-BE49-F238E27FC236}">
                <a16:creationId xmlns:a16="http://schemas.microsoft.com/office/drawing/2014/main" id="{8B702CC2-5156-FE4E-89FB-EADB565A79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fld id="{8DC8E5CA-0E7E-7A47-A906-36A0E78B50BE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7500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457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57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0968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872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9925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731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043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02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54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53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4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08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08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09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76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45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1C9C-3DA1-D94F-BF1A-60A75E472DB5}" type="datetimeFigureOut">
              <a:rPr lang="ru-RU" smtClean="0"/>
              <a:t>05.10.2018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3C82F28-B9ED-1D4A-8DDE-B0708A7C9A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45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  <p:sldLayoutId id="2147483840" r:id="rId15"/>
    <p:sldLayoutId id="21474838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Poes%25252525252525252525252525252525252525C3%25252525252525252525252525252525252525ADa%20latina_%20Horacio,%20Carm.%20III%2030%20(Exegi%20monumentum).flv" TargetMode="External"/><Relationship Id="rId7" Type="http://schemas.openxmlformats.org/officeDocument/2006/relationships/slide" Target="slide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ovopedia.com/22/223/1646904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hyperlink" Target="http://www.slovopedia.com/1/223/767781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eb-web.ru/feben/pushkin/texts/push17/vol13/y1323231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pushkin.niv.ru/pushkin/articles/cyavlovskij/predstavlenie-derevni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6E691E-9845-4E4E-B096-2C89261EE4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2416" y="1476913"/>
            <a:ext cx="6600451" cy="2262781"/>
          </a:xfrm>
        </p:spPr>
        <p:txBody>
          <a:bodyPr/>
          <a:lstStyle/>
          <a:p>
            <a:r>
              <a:rPr lang="ru-RU" dirty="0">
                <a:latin typeface="Georgia" panose="02040502050405020303" pitchFamily="18" charset="0"/>
              </a:rPr>
              <a:t>О чтении </a:t>
            </a:r>
            <a:br>
              <a:rPr lang="ru-RU" dirty="0">
                <a:latin typeface="Georgia" panose="02040502050405020303" pitchFamily="18" charset="0"/>
              </a:rPr>
            </a:br>
            <a:r>
              <a:rPr lang="ru-RU" dirty="0">
                <a:latin typeface="Georgia" panose="02040502050405020303" pitchFamily="18" charset="0"/>
              </a:rPr>
              <a:t>и понимании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8854DA-BC6A-E942-AD88-821BAE9521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i="1" dirty="0">
                <a:latin typeface="Georgia" panose="02040502050405020303" pitchFamily="18" charset="0"/>
              </a:rPr>
              <a:t>Заметки на полях</a:t>
            </a:r>
          </a:p>
        </p:txBody>
      </p:sp>
    </p:spTree>
    <p:extLst>
      <p:ext uri="{BB962C8B-B14F-4D97-AF65-F5344CB8AC3E}">
        <p14:creationId xmlns:p14="http://schemas.microsoft.com/office/powerpoint/2010/main" val="190674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69F299C-0F08-B747-A731-D90775CC2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74489"/>
            <a:ext cx="6858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3000" dirty="0">
                <a:solidFill>
                  <a:schemeClr val="tx2"/>
                </a:solidFill>
                <a:latin typeface="Georgia" panose="02040502050405020303" pitchFamily="18" charset="0"/>
              </a:rPr>
              <a:t>Гипертекст в культуре</a:t>
            </a:r>
          </a:p>
        </p:txBody>
      </p:sp>
      <p:sp>
        <p:nvSpPr>
          <p:cNvPr id="17411" name="TextBox 5">
            <a:extLst>
              <a:ext uri="{FF2B5EF4-FFF2-40B4-BE49-F238E27FC236}">
                <a16:creationId xmlns:a16="http://schemas.microsoft.com/office/drawing/2014/main" id="{AC6C66CB-DFBF-7847-841C-A5BF94DBC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942" y="1185518"/>
            <a:ext cx="681177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/>
              <a:t>Опять увидеть их мне суждено судьбой! </a:t>
            </a:r>
            <a:endParaRPr lang="en-US" altLang="ru-RU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/>
              <a:t>Жить с ними надоест, и в ком не сыщешь пятен? </a:t>
            </a:r>
            <a:endParaRPr lang="en-US" altLang="ru-RU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/>
              <a:t>Когда ж постранствуешь, воротишься домой,  </a:t>
            </a:r>
            <a:endParaRPr lang="en-US" altLang="ru-RU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i="1" dirty="0">
                <a:solidFill>
                  <a:srgbClr val="FF0000"/>
                </a:solidFill>
              </a:rPr>
              <a:t>И дым Отечества нам сладок и приятен!</a:t>
            </a:r>
            <a:r>
              <a:rPr lang="ru-RU" altLang="ru-RU" sz="2400" dirty="0"/>
              <a:t>   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/>
              <a:t>А.С. Грибоедов, «Горе от ума» (Д. </a:t>
            </a:r>
            <a:r>
              <a:rPr lang="en-US" altLang="ru-RU" sz="2400" b="1" dirty="0"/>
              <a:t>I, </a:t>
            </a:r>
            <a:r>
              <a:rPr lang="ru-RU" altLang="ru-RU" sz="2400" b="1" dirty="0"/>
              <a:t>Я. 7)</a:t>
            </a:r>
          </a:p>
        </p:txBody>
      </p:sp>
      <p:sp>
        <p:nvSpPr>
          <p:cNvPr id="17412" name="TextBox 7">
            <a:extLst>
              <a:ext uri="{FF2B5EF4-FFF2-40B4-BE49-F238E27FC236}">
                <a16:creationId xmlns:a16="http://schemas.microsoft.com/office/drawing/2014/main" id="{8E10B292-3B15-8245-BD80-9E30C7562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301" y="3784877"/>
            <a:ext cx="727410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/>
              <a:t>Звучи, о арфа! ты всё о Казани мне!</a:t>
            </a:r>
            <a:br>
              <a:rPr lang="ru-RU" altLang="ru-RU" sz="2400" dirty="0"/>
            </a:br>
            <a:r>
              <a:rPr lang="ru-RU" altLang="ru-RU" sz="2400" dirty="0"/>
              <a:t>Звучи, как Павел в ней явился благодатен!</a:t>
            </a:r>
            <a:br>
              <a:rPr lang="ru-RU" altLang="ru-RU" sz="2400" dirty="0"/>
            </a:br>
            <a:r>
              <a:rPr lang="ru-RU" altLang="ru-RU" sz="2400" dirty="0"/>
              <a:t>Мила нам добра весть о нашей стороне:</a:t>
            </a:r>
            <a:br>
              <a:rPr lang="ru-RU" altLang="ru-RU" sz="2400" dirty="0"/>
            </a:br>
            <a:r>
              <a:rPr lang="ru-RU" altLang="ru-RU" sz="2400" dirty="0">
                <a:solidFill>
                  <a:srgbClr val="FF0000"/>
                </a:solidFill>
              </a:rPr>
              <a:t>Отечества и дым нам сладок и приятен.</a:t>
            </a:r>
            <a:endParaRPr lang="ru-RU" altLang="ru-RU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/>
              <a:t>                 Г. Р. Державин «Арфа»,  1798</a:t>
            </a:r>
          </a:p>
        </p:txBody>
      </p:sp>
    </p:spTree>
    <p:extLst>
      <p:ext uri="{BB962C8B-B14F-4D97-AF65-F5344CB8AC3E}">
        <p14:creationId xmlns:p14="http://schemas.microsoft.com/office/powerpoint/2010/main" val="22420958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F80D2E-C313-7A40-8943-DEF80CCFC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Georgia" panose="02040502050405020303" pitchFamily="18" charset="0"/>
              </a:rPr>
              <a:t>Гипертекст в литературе</a:t>
            </a:r>
          </a:p>
        </p:txBody>
      </p:sp>
      <p:sp>
        <p:nvSpPr>
          <p:cNvPr id="4" name="TextBox 9">
            <a:extLst>
              <a:ext uri="{FF2B5EF4-FFF2-40B4-BE49-F238E27FC236}">
                <a16:creationId xmlns:a16="http://schemas.microsoft.com/office/drawing/2014/main" id="{AEEC3903-00B5-4B4A-95D8-FC18E6CF8837}"/>
              </a:ext>
            </a:extLst>
          </p:cNvPr>
          <p:cNvSpPr txBox="1">
            <a:spLocks noGrp="1" noChangeArrowheads="1"/>
          </p:cNvSpPr>
          <p:nvPr>
            <p:ph sz="half" idx="1"/>
          </p:nvPr>
        </p:nvSpPr>
        <p:spPr bwMode="auto">
          <a:xfrm>
            <a:off x="760292" y="2136706"/>
            <a:ext cx="417417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/>
              <a:t>Я помню чудное мгновенье: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/>
              <a:t>Передо мной явилась ты, </a:t>
            </a:r>
            <a:endParaRPr lang="en-US" altLang="ru-RU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/>
              <a:t>Как мимолетное виденье, </a:t>
            </a:r>
            <a:endParaRPr lang="en-US" altLang="ru-RU" sz="24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solidFill>
                  <a:srgbClr val="FF0000"/>
                </a:solidFill>
              </a:rPr>
              <a:t>Как гений чистой красоты.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/>
              <a:t>                   </a:t>
            </a:r>
            <a:endParaRPr lang="en-US" altLang="ru-RU" sz="2400" b="1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400" b="1" dirty="0"/>
              <a:t> </a:t>
            </a:r>
            <a:r>
              <a:rPr lang="ru-RU" altLang="ru-RU" sz="2400" b="1" dirty="0"/>
              <a:t>А. С. Пушкин «К ***», 1825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1C66CCD-1D2A-8D4F-A8EF-3FCB32A21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4611" y="2136706"/>
            <a:ext cx="3893906" cy="3767397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ru-RU" altLang="ru-RU" sz="2400" dirty="0">
                <a:latin typeface="Georgia" panose="02040502050405020303" pitchFamily="18" charset="0"/>
              </a:rPr>
              <a:t>Ах! не с нами обитает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ru-RU" altLang="ru-RU" sz="2400" dirty="0">
                <a:solidFill>
                  <a:srgbClr val="FF0000"/>
                </a:solidFill>
                <a:latin typeface="Georgia" panose="02040502050405020303" pitchFamily="18" charset="0"/>
              </a:rPr>
              <a:t>Гений чистой красоты;</a:t>
            </a:r>
            <a:r>
              <a:rPr lang="ru-RU" altLang="ru-RU" sz="2400" dirty="0">
                <a:latin typeface="Georgia" panose="02040502050405020303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ru-RU" altLang="ru-RU" sz="2400" dirty="0">
                <a:latin typeface="Georgia" panose="02040502050405020303" pitchFamily="18" charset="0"/>
              </a:rPr>
              <a:t>Лишь порой он навещает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ru-RU" altLang="ru-RU" sz="2400" dirty="0">
                <a:latin typeface="Georgia" panose="02040502050405020303" pitchFamily="18" charset="0"/>
              </a:rPr>
              <a:t>Нас с небесной высоты… 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ru-RU" sz="2400" b="1" dirty="0">
              <a:latin typeface="Georgia" panose="02040502050405020303" pitchFamily="18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ru-RU" sz="2400" b="1" dirty="0">
                <a:latin typeface="Georgia" panose="02040502050405020303" pitchFamily="18" charset="0"/>
              </a:rPr>
              <a:t>      </a:t>
            </a:r>
            <a:r>
              <a:rPr lang="ru-RU" altLang="ru-RU" sz="2400" b="1" dirty="0">
                <a:latin typeface="Georgia" panose="02040502050405020303" pitchFamily="18" charset="0"/>
              </a:rPr>
              <a:t>В. А. Жуковский «</a:t>
            </a:r>
            <a:r>
              <a:rPr lang="ru-RU" altLang="ru-RU" sz="2400" b="1" dirty="0" err="1">
                <a:latin typeface="Georgia" panose="02040502050405020303" pitchFamily="18" charset="0"/>
              </a:rPr>
              <a:t>Лалла</a:t>
            </a:r>
            <a:r>
              <a:rPr lang="ru-RU" altLang="ru-RU" sz="2400" b="1" dirty="0">
                <a:latin typeface="Georgia" panose="02040502050405020303" pitchFamily="18" charset="0"/>
              </a:rPr>
              <a:t> Рук», 1821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85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46120"/>
            <a:ext cx="8229600" cy="5904656"/>
          </a:xfrm>
        </p:spPr>
        <p:txBody>
          <a:bodyPr>
            <a:noAutofit/>
          </a:bodyPr>
          <a:lstStyle/>
          <a:p>
            <a:pPr marL="0" indent="0" algn="ctr" hangingPunct="0">
              <a:lnSpc>
                <a:spcPct val="80000"/>
              </a:lnSpc>
              <a:buNone/>
            </a:pPr>
            <a:r>
              <a:rPr lang="ru-RU" sz="1900" b="1" dirty="0">
                <a:latin typeface="Georgia" pitchFamily="18" charset="0"/>
              </a:rPr>
              <a:t>А.С. Пушкин «Брожу ли я вдоль улиц шумных» </a:t>
            </a:r>
            <a:r>
              <a:rPr lang="ru-RU" sz="1900" b="1" i="1" dirty="0">
                <a:latin typeface="Georgia" pitchFamily="18" charset="0"/>
              </a:rPr>
              <a:t>(Фрагмент)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И где мне смерть пошлет судьбина?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В бою ли, в странствии, в волнах?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Или соседняя долина 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Мой примет охладелый прах?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 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И хоть бесчувственному телу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Равно повсюду истлевать,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Но ближе к милому пределу 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Мне все б хотелось почивать.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 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И пусть у гробового входа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Младая будет жизнь играть,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И равнодушная природа</a:t>
            </a:r>
          </a:p>
          <a:p>
            <a:pPr marL="0" indent="2147888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Красою вечною сиять.</a:t>
            </a:r>
          </a:p>
          <a:p>
            <a:pPr marL="0" indent="360363" hangingPunct="0">
              <a:lnSpc>
                <a:spcPct val="80000"/>
              </a:lnSpc>
              <a:buNone/>
            </a:pPr>
            <a:r>
              <a:rPr lang="ru-RU" sz="1900" b="1" dirty="0">
                <a:latin typeface="Georgia" pitchFamily="18" charset="0"/>
              </a:rPr>
              <a:t>Кондак, глас 8-й</a:t>
            </a:r>
            <a:endParaRPr lang="ru-RU" sz="1900" dirty="0">
              <a:latin typeface="Georgia" pitchFamily="18" charset="0"/>
            </a:endParaRPr>
          </a:p>
          <a:p>
            <a:pPr marL="0" indent="360363" algn="just" hangingPunct="0">
              <a:lnSpc>
                <a:spcPct val="80000"/>
              </a:lnSpc>
              <a:buNone/>
            </a:pPr>
            <a:r>
              <a:rPr lang="ru-RU" sz="1900" dirty="0">
                <a:latin typeface="Georgia" pitchFamily="18" charset="0"/>
              </a:rPr>
              <a:t>Со святыми упокой, Христе, душу раба Твоего, </a:t>
            </a:r>
            <a:r>
              <a:rPr lang="ru-RU" sz="1900" dirty="0" err="1">
                <a:latin typeface="Georgia" pitchFamily="18" charset="0"/>
              </a:rPr>
              <a:t>идеже</a:t>
            </a:r>
            <a:r>
              <a:rPr lang="ru-RU" sz="1900" dirty="0">
                <a:latin typeface="Georgia" pitchFamily="18" charset="0"/>
              </a:rPr>
              <a:t> несть болезнь, ни печаль, ни воздыхание, но жизнь бесконечная. </a:t>
            </a:r>
          </a:p>
          <a:p>
            <a:pPr marL="0" indent="360363">
              <a:lnSpc>
                <a:spcPct val="80000"/>
              </a:lnSpc>
              <a:buNone/>
            </a:pPr>
            <a:endParaRPr lang="ru-RU" sz="1900" dirty="0"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59432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effectLst/>
                <a:latin typeface="Georgia" pitchFamily="18" charset="0"/>
              </a:rPr>
              <a:t>Комментарий к эпилогу</a:t>
            </a:r>
          </a:p>
        </p:txBody>
      </p:sp>
      <p:sp>
        <p:nvSpPr>
          <p:cNvPr id="6" name="Управляющая кнопка: назад 5">
            <a:hlinkClick r:id="rId2" action="ppaction://hlinksldjump" highlightClick="1"/>
          </p:cNvPr>
          <p:cNvSpPr/>
          <p:nvPr/>
        </p:nvSpPr>
        <p:spPr>
          <a:xfrm>
            <a:off x="8404260" y="82193"/>
            <a:ext cx="666539" cy="3338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65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C94F0153-B6A2-6D4F-89AB-7CA0A62A6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7173913"/>
            <a:ext cx="2951162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ru-RU" altLang="ru-RU" sz="1600" b="1" i="1"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600" b="1" i="1">
              <a:latin typeface="Tahoma" panose="020B0604030504040204" pitchFamily="34" charset="0"/>
            </a:endParaRPr>
          </a:p>
        </p:txBody>
      </p:sp>
      <p:sp>
        <p:nvSpPr>
          <p:cNvPr id="28676" name="Rectangle 6">
            <a:extLst>
              <a:ext uri="{FF2B5EF4-FFF2-40B4-BE49-F238E27FC236}">
                <a16:creationId xmlns:a16="http://schemas.microsoft.com/office/drawing/2014/main" id="{EEFD66EE-1B92-D548-9B1D-B616D34BC83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1628775"/>
            <a:ext cx="4464050" cy="3168650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Я памятник себе воздвиг </a:t>
            </a: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" action="ppaction://noaction"/>
              </a:rPr>
              <a:t>нерукотворный</a:t>
            </a: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,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К нему не зарастет народная тропа,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Вознесся выше он главою непокорной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" action="ppaction://noaction"/>
              </a:rPr>
              <a:t>Александрийского столпа</a:t>
            </a: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900" dirty="0">
              <a:latin typeface="Georgia" panose="02040502050405020303" pitchFamily="18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Нет, весь я не умру — душа в </a:t>
            </a: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" action="ppaction://noaction"/>
              </a:rPr>
              <a:t>заветной</a:t>
            </a: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лире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Мой </a:t>
            </a: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" action="ppaction://noaction"/>
              </a:rPr>
              <a:t>прах</a:t>
            </a: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переживет и тленья убежит —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И славен буду я, доколь в </a:t>
            </a: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" action="ppaction://noaction"/>
              </a:rPr>
              <a:t>подлунном мире</a:t>
            </a: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Жив будет хоть один </a:t>
            </a: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" action="ppaction://noaction"/>
              </a:rPr>
              <a:t>пиит</a:t>
            </a:r>
            <a:r>
              <a:rPr lang="ru-RU" altLang="ru-RU" sz="19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6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8677" name="Rectangle 7">
            <a:extLst>
              <a:ext uri="{FF2B5EF4-FFF2-40B4-BE49-F238E27FC236}">
                <a16:creationId xmlns:a16="http://schemas.microsoft.com/office/drawing/2014/main" id="{FCD42284-CF8D-434A-83B4-AAB12CB74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720" y="565061"/>
            <a:ext cx="788027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А.С.</a:t>
            </a:r>
            <a:r>
              <a:rPr lang="en-US" altLang="ru-RU" sz="20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 </a:t>
            </a:r>
            <a:r>
              <a:rPr lang="ru-RU" altLang="ru-RU" sz="20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Пушкин. «Я памятник себе воздвиг нерукотворный…» (гипертекст)</a:t>
            </a:r>
          </a:p>
        </p:txBody>
      </p:sp>
      <p:sp>
        <p:nvSpPr>
          <p:cNvPr id="28678" name="Rectangle 8">
            <a:extLst>
              <a:ext uri="{FF2B5EF4-FFF2-40B4-BE49-F238E27FC236}">
                <a16:creationId xmlns:a16="http://schemas.microsoft.com/office/drawing/2014/main" id="{1FC3CCC6-B2B3-E34A-AC8A-004044069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398" y="1125538"/>
            <a:ext cx="2593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rId3" action="ppaction://hlinkfile"/>
              </a:rPr>
              <a:t>Exegi monumentum</a:t>
            </a:r>
            <a:endParaRPr lang="ru-RU" altLang="ru-RU" sz="1800" b="1" dirty="0">
              <a:latin typeface="Georgia" panose="02040502050405020303" pitchFamily="18" charset="0"/>
              <a:ea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28679" name="Rectangle 9">
            <a:extLst>
              <a:ext uri="{FF2B5EF4-FFF2-40B4-BE49-F238E27FC236}">
                <a16:creationId xmlns:a16="http://schemas.microsoft.com/office/drawing/2014/main" id="{1AE83E98-D6FF-8C4B-B727-9A6386C8A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3029" y="1555750"/>
            <a:ext cx="464343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Слух обо мне пройдет по всей Руси великой,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И назовет меня всяк сущий в ней 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rId4" action="ppaction://hlinksldjump"/>
              </a:rPr>
              <a:t>язык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И 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rId5" action="ppaction://hlinksldjump"/>
              </a:rPr>
              <a:t>гордый внук славян, и финн, и ныне дикой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rId5" action="ppaction://hlinksldjump"/>
              </a:rPr>
              <a:t>Тунгу</a:t>
            </a:r>
            <a:r>
              <a:rPr lang="en-US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rId5" action="ppaction://hlinksldjump"/>
              </a:rPr>
              <a:t>c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rId5" action="ppaction://hlinksldjump"/>
              </a:rPr>
              <a:t>, и друг степей калмык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Georgia" panose="02040502050405020303" pitchFamily="18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И долго буду тем 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rId6" action="ppaction://hlinksldjump"/>
              </a:rPr>
              <a:t>любезен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я народу,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Что 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rId7" action="ppaction://hlinksldjump"/>
              </a:rPr>
              <a:t>чувства добрые 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я 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" action="ppaction://noaction"/>
              </a:rPr>
              <a:t>лирой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пробуждал,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Что в мой жестокий век восславил я Свободу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И милость к падшим призывал.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Georgia" panose="02040502050405020303" pitchFamily="18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Веленью Божию, о муза, будь послушна,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Обиды не страшась, не требуя 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  <a:hlinkClick r:id="" action="ppaction://noaction"/>
              </a:rPr>
              <a:t>венца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Хвалу и клевету приемли равнодушно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И не </a:t>
            </a:r>
            <a:r>
              <a:rPr lang="ru-RU" altLang="ru-RU" sz="1600" dirty="0" err="1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оспоривай</a:t>
            </a: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глупца.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1836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711E4A-3860-AA4A-B272-737EA8DD8C3B}"/>
              </a:ext>
            </a:extLst>
          </p:cNvPr>
          <p:cNvSpPr txBox="1"/>
          <p:nvPr/>
        </p:nvSpPr>
        <p:spPr>
          <a:xfrm>
            <a:off x="1356189" y="92470"/>
            <a:ext cx="7844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Georgia" panose="02040502050405020303" pitchFamily="18" charset="0"/>
              </a:rPr>
              <a:t>Гипертекст в культуре и литературе</a:t>
            </a:r>
          </a:p>
        </p:txBody>
      </p:sp>
    </p:spTree>
    <p:extLst>
      <p:ext uri="{BB962C8B-B14F-4D97-AF65-F5344CB8AC3E}">
        <p14:creationId xmlns:p14="http://schemas.microsoft.com/office/powerpoint/2010/main" val="727159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62679" y="1233972"/>
            <a:ext cx="8481317" cy="5170579"/>
          </a:xfrm>
        </p:spPr>
        <p:txBody>
          <a:bodyPr>
            <a:noAutofit/>
          </a:bodyPr>
          <a:lstStyle/>
          <a:p>
            <a:pPr marL="0" indent="360363" algn="just">
              <a:lnSpc>
                <a:spcPct val="90000"/>
              </a:lnSpc>
              <a:buNone/>
            </a:pPr>
            <a:r>
              <a:rPr lang="ru-RU" sz="2000" dirty="0">
                <a:latin typeface="Georgia" pitchFamily="18" charset="0"/>
              </a:rPr>
              <a:t>Но между ними есть одна, до которой не касается человек, которую не топчет животное: одни птицы садятся на нее и поют на заре. Железная ограда ее окружает; две молодые елки посажены по обоим ее концам: Евгений Базаров похоронен в этой могиле. К ней, из недалекой дер</a:t>
            </a:r>
            <a:r>
              <a:rPr lang="ru-RU" sz="2000" dirty="0">
                <a:solidFill>
                  <a:schemeClr val="tx1"/>
                </a:solidFill>
                <a:latin typeface="Georgia" pitchFamily="18" charset="0"/>
              </a:rPr>
              <a:t>евушки, часто приходят два уже дряхлые старичка – муж с женою.</a:t>
            </a:r>
            <a:r>
              <a:rPr lang="ru-RU" sz="2000" dirty="0">
                <a:latin typeface="Georgia" pitchFamily="18" charset="0"/>
              </a:rPr>
              <a:t> Поддерживая друг друга, идут они отяжелевшею походкой; приблизятся к ограде, припадут и станут на колени, и долго и горько плачут, и долго и внимательно смотрят на немой камень, под которым лежит их сын; поменяются коротким словом, пыль смахнут с камня да ветку елки поправят, и снова молятся, и не могут покинуть это место, откуда им как будто ближе до их сына, до воспоминаний о нем... Неужели их молитвы, их слезы бесплодны? Неужели любовь, святая, преданная любовь не всесильна? О нет! Какое бы страстное, грешное, бунтующее сердце ни скрылось в могиле, цветы, растущие на ней, безмятежно глядят на нас своими невинными глазами: не об одном вечном спокойствии говорят нам они, о том великом спокойствии </a:t>
            </a:r>
            <a:r>
              <a:rPr lang="ru-RU" sz="2000" dirty="0">
                <a:solidFill>
                  <a:srgbClr val="C00000"/>
                </a:solidFill>
                <a:latin typeface="Georgia" pitchFamily="18" charset="0"/>
              </a:rPr>
              <a:t>"равнодушной"</a:t>
            </a:r>
            <a:r>
              <a:rPr lang="ru-RU" sz="2000" dirty="0">
                <a:latin typeface="Georgia" pitchFamily="18" charset="0"/>
              </a:rPr>
              <a:t> природы; они говорят также </a:t>
            </a:r>
            <a:r>
              <a:rPr lang="ru-RU" sz="2000" dirty="0">
                <a:solidFill>
                  <a:srgbClr val="C00000"/>
                </a:solidFill>
                <a:latin typeface="Georgia" pitchFamily="18" charset="0"/>
              </a:rPr>
              <a:t>о вечном примирении и о жизни бесконечной...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effectLst/>
                <a:latin typeface="Georgia" pitchFamily="18" charset="0"/>
                <a:hlinkClick r:id="rId2" action="ppaction://hlinksldjump"/>
              </a:rPr>
              <a:t>Эпилог</a:t>
            </a:r>
            <a:r>
              <a:rPr lang="ru-RU" sz="3200" dirty="0">
                <a:effectLst/>
                <a:latin typeface="Georgia" pitchFamily="18" charset="0"/>
              </a:rPr>
              <a:t>  </a:t>
            </a:r>
            <a:br>
              <a:rPr lang="ru-RU" sz="3200" dirty="0">
                <a:effectLst/>
                <a:latin typeface="Georgia" pitchFamily="18" charset="0"/>
              </a:rPr>
            </a:br>
            <a:r>
              <a:rPr lang="ru-RU" sz="3200" dirty="0">
                <a:effectLst/>
                <a:latin typeface="Georgia" pitchFamily="18" charset="0"/>
              </a:rPr>
              <a:t>романа И.С. Тургенева «Отцы и дети»</a:t>
            </a:r>
          </a:p>
        </p:txBody>
      </p:sp>
    </p:spTree>
    <p:extLst>
      <p:ext uri="{BB962C8B-B14F-4D97-AF65-F5344CB8AC3E}">
        <p14:creationId xmlns:p14="http://schemas.microsoft.com/office/powerpoint/2010/main" val="1147427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0008C1B-28C1-DA45-A735-8FCA3E7BE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640" y="2404144"/>
            <a:ext cx="7798086" cy="16335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>
                <a:latin typeface="Georgia" panose="02040502050405020303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803408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>
            <a:extLst>
              <a:ext uri="{FF2B5EF4-FFF2-40B4-BE49-F238E27FC236}">
                <a16:creationId xmlns:a16="http://schemas.microsoft.com/office/drawing/2014/main" id="{715B3454-04CC-5841-A3DF-D73C44B63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45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</a:rPr>
              <a:t>Язык</a:t>
            </a:r>
          </a:p>
        </p:txBody>
      </p:sp>
      <p:sp>
        <p:nvSpPr>
          <p:cNvPr id="49155" name="Rectangle 4">
            <a:extLst>
              <a:ext uri="{FF2B5EF4-FFF2-40B4-BE49-F238E27FC236}">
                <a16:creationId xmlns:a16="http://schemas.microsoft.com/office/drawing/2014/main" id="{1B280F9C-B34F-6A44-8266-6038684A114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8369" y="1268413"/>
            <a:ext cx="8204806" cy="4681537"/>
          </a:xfrm>
        </p:spPr>
        <p:txBody>
          <a:bodyPr>
            <a:noAutofit/>
          </a:bodyPr>
          <a:lstStyle/>
          <a:p>
            <a:pPr marL="1588" indent="11113" algn="just" eaLnBrk="1" hangingPunct="1">
              <a:buFont typeface="Wingdings" pitchFamily="2" charset="2"/>
              <a:buNone/>
            </a:pP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Ст.-слав., ц.-слав. знач. «народ» представляет собой,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возм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., кальку лат.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linguа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 «народ», которое представлено во франц.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Languedoc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 – название области в Южной Франции; см.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Мейе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 –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Вайан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 515. Любопытно др.-русск.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языкъ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 «переводчик, лазутчик» (напр., в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I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 Соф.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летоп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. под 1342 г., Сказ. Мам.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поб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., 3 ред.; см. Шамбинаго, ПМ 56 и др.;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Срезн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.) </a:t>
            </a:r>
          </a:p>
          <a:p>
            <a:pPr marL="1588" indent="11113" algn="r" eaLnBrk="1" hangingPunct="1">
              <a:buFont typeface="Wingdings" pitchFamily="2" charset="2"/>
              <a:buNone/>
            </a:pPr>
            <a:r>
              <a:rPr lang="ru-RU" altLang="ru-RU" sz="2000" i="1" dirty="0">
                <a:latin typeface="Georgia" panose="02040502050405020303" pitchFamily="18" charset="0"/>
                <a:cs typeface="Tahoma" panose="020B0604030504040204" pitchFamily="34" charset="0"/>
                <a:hlinkClick r:id="rId3"/>
              </a:rPr>
              <a:t>Словарь М. Фасмера</a:t>
            </a:r>
            <a:endParaRPr lang="ru-RU" altLang="ru-RU" sz="2000" i="1" dirty="0">
              <a:latin typeface="Georgia" panose="02040502050405020303" pitchFamily="18" charset="0"/>
              <a:cs typeface="Tahoma" panose="020B0604030504040204" pitchFamily="34" charset="0"/>
            </a:endParaRPr>
          </a:p>
          <a:p>
            <a:pPr marL="1588" indent="11113" algn="r" eaLnBrk="1" hangingPunct="1">
              <a:buFont typeface="Wingdings" pitchFamily="2" charset="2"/>
              <a:buNone/>
            </a:pPr>
            <a:endParaRPr lang="ru-RU" altLang="ru-RU" sz="20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1588" indent="11113" algn="just" eaLnBrk="1" hangingPunct="1">
              <a:buFont typeface="Wingdings" pitchFamily="2" charset="2"/>
              <a:buNone/>
            </a:pPr>
            <a:r>
              <a:rPr lang="en-US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&lt;…&gt; 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Народ, земля, с одноплеменным населеньем своим, с одинаковою речью. Язык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самарийский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,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Деян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. самаритяне.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Рцыте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 во языцех (всем народам), яко Господь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воцарися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, Псалтирь.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Поганыи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 же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половци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свокупиша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 весь язык свой на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рускую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 землю, летопись. Нашествие </a:t>
            </a:r>
            <a:r>
              <a:rPr lang="ru-RU" altLang="ru-RU" sz="2000" dirty="0" err="1">
                <a:latin typeface="Georgia" panose="02040502050405020303" pitchFamily="18" charset="0"/>
                <a:cs typeface="Tahoma" panose="020B0604030504040204" pitchFamily="34" charset="0"/>
              </a:rPr>
              <a:t>дванадесяти</a:t>
            </a:r>
            <a:r>
              <a:rPr lang="ru-RU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 языков на Русь, 1812 год. | Язык, церк. чужой народ, иноверцы, иноплеменники</a:t>
            </a:r>
            <a:r>
              <a:rPr lang="en-US" altLang="ru-RU" sz="2000" dirty="0">
                <a:latin typeface="Georgia" panose="02040502050405020303" pitchFamily="18" charset="0"/>
                <a:cs typeface="Tahoma" panose="020B0604030504040204" pitchFamily="34" charset="0"/>
              </a:rPr>
              <a:t>&lt;…&gt;</a:t>
            </a:r>
            <a:endParaRPr lang="ru-RU" altLang="ru-RU" sz="2000" dirty="0">
              <a:latin typeface="Georgia" panose="02040502050405020303" pitchFamily="18" charset="0"/>
              <a:cs typeface="Tahoma" panose="020B0604030504040204" pitchFamily="34" charset="0"/>
            </a:endParaRPr>
          </a:p>
          <a:p>
            <a:pPr marL="1588" indent="11113" algn="r" eaLnBrk="1" hangingPunct="1">
              <a:buFont typeface="Wingdings" pitchFamily="2" charset="2"/>
              <a:buNone/>
            </a:pPr>
            <a:r>
              <a:rPr lang="ru-RU" altLang="ru-RU" sz="2000" i="1" dirty="0">
                <a:latin typeface="Georgia" panose="02040502050405020303" pitchFamily="18" charset="0"/>
                <a:cs typeface="Tahoma" panose="020B0604030504040204" pitchFamily="34" charset="0"/>
                <a:hlinkClick r:id="rId4"/>
              </a:rPr>
              <a:t>Словарь В. Даля (фрагмент статьи)</a:t>
            </a:r>
            <a:endParaRPr lang="ru-RU" altLang="ru-RU" sz="2000" i="1" dirty="0">
              <a:latin typeface="Georgia" panose="02040502050405020303" pitchFamily="18" charset="0"/>
              <a:cs typeface="Tahoma" panose="020B0604030504040204" pitchFamily="34" charset="0"/>
            </a:endParaRPr>
          </a:p>
        </p:txBody>
      </p:sp>
      <p:sp>
        <p:nvSpPr>
          <p:cNvPr id="49156" name="AutoShape 6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FB02117-51EA-8E4E-A951-6AC2DC95F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8350" y="549275"/>
            <a:ext cx="576263" cy="576263"/>
          </a:xfrm>
          <a:prstGeom prst="actionButtonBackPrevious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</p:spTree>
    <p:extLst>
      <p:ext uri="{BB962C8B-B14F-4D97-AF65-F5344CB8AC3E}">
        <p14:creationId xmlns:p14="http://schemas.microsoft.com/office/powerpoint/2010/main" val="391018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>
            <a:extLst>
              <a:ext uri="{FF2B5EF4-FFF2-40B4-BE49-F238E27FC236}">
                <a16:creationId xmlns:a16="http://schemas.microsoft.com/office/drawing/2014/main" id="{160D8125-6B09-7A4B-A6BF-2E20CD774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3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</a:rPr>
              <a:t>Любезен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3356F0DB-8E59-8D42-B713-A2A81C95DB1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2064" y="3274550"/>
            <a:ext cx="8702210" cy="2468703"/>
          </a:xfrm>
        </p:spPr>
        <p:txBody>
          <a:bodyPr>
            <a:noAutofit/>
          </a:bodyPr>
          <a:lstStyle/>
          <a:p>
            <a:pPr marL="1588" indent="11113" algn="ctr" eaLnBrk="1" hangingPunct="1">
              <a:buFont typeface="Wingdings" pitchFamily="2" charset="2"/>
              <a:buNone/>
            </a:pP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Любезный мой друг </a:t>
            </a:r>
          </a:p>
          <a:p>
            <a:pPr marL="1588" indent="11113" algn="just" eaLnBrk="1" hangingPunct="1">
              <a:buFont typeface="Wingdings" pitchFamily="2" charset="2"/>
              <a:buNone/>
            </a:pP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Александр Сергеевич, я получила ваше письмо и деньги, которые вы мне прислали. За все ваши милости я вам всем сердцем благодарна — вы у меня беспрестанно в сердце и на уме, и только, когда засну, то забуду вас и ваши милости ко мне. Ваша любезная сестрица тоже меня не забывает. Ваше обещание к нам побывать летом меня очень радует. </a:t>
            </a:r>
            <a:r>
              <a:rPr lang="en-US" altLang="ru-RU" dirty="0">
                <a:latin typeface="Georgia" panose="02040502050405020303" pitchFamily="18" charset="0"/>
                <a:cs typeface="Tahoma" panose="020B0604030504040204" pitchFamily="34" charset="0"/>
              </a:rPr>
              <a:t>&lt;…&gt;</a:t>
            </a:r>
          </a:p>
          <a:p>
            <a:pPr marL="1588" indent="11113" algn="just" eaLnBrk="1" hangingPunct="1">
              <a:buFont typeface="Wingdings" pitchFamily="2" charset="2"/>
              <a:buNone/>
            </a:pP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Я слава богу здорова,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цалую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 ваши ручки и остаюсь вас многолюбящая няня ваша Арина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Родивоновна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. </a:t>
            </a:r>
          </a:p>
          <a:p>
            <a:pPr marL="1588" indent="11113" algn="just" eaLnBrk="1" hangingPunct="1">
              <a:buFont typeface="Wingdings" pitchFamily="2" charset="2"/>
              <a:buNone/>
            </a:pP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Тригорское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. </a:t>
            </a:r>
          </a:p>
          <a:p>
            <a:pPr marL="1588" indent="11113" algn="just" eaLnBrk="1" hangingPunct="1">
              <a:buFont typeface="Wingdings" pitchFamily="2" charset="2"/>
              <a:buNone/>
            </a:pP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Марта 6.</a:t>
            </a:r>
            <a:r>
              <a:rPr lang="ru-RU" altLang="ru-RU" i="1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16389" name="Text Box 6">
            <a:extLst>
              <a:ext uri="{FF2B5EF4-FFF2-40B4-BE49-F238E27FC236}">
                <a16:creationId xmlns:a16="http://schemas.microsoft.com/office/drawing/2014/main" id="{647FDD2B-B2FC-4E47-94B8-707EB8CEE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4337" y="5756297"/>
            <a:ext cx="37651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 dirty="0">
                <a:latin typeface="Georgia" panose="02040502050405020303" pitchFamily="18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Арина Родионовна — Пушкину.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 dirty="0">
                <a:latin typeface="Georgia" panose="02040502050405020303" pitchFamily="18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 марта 1827 г. Тригорское.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51204" name="AutoShape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A62E95E-F9F7-8140-AD91-8F4214938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036" y="107491"/>
            <a:ext cx="930222" cy="488413"/>
          </a:xfrm>
          <a:prstGeom prst="actionButtonBackPrevious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058AF3-07FB-8F47-BB35-3CE01048F5EA}"/>
              </a:ext>
            </a:extLst>
          </p:cNvPr>
          <p:cNvSpPr txBox="1"/>
          <p:nvPr/>
        </p:nvSpPr>
        <p:spPr>
          <a:xfrm>
            <a:off x="441790" y="832211"/>
            <a:ext cx="86359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30 января 1827 г. Михайловское.</a:t>
            </a:r>
          </a:p>
          <a:p>
            <a:pPr algn="just">
              <a:spcBef>
                <a:spcPct val="0"/>
              </a:spcBef>
            </a:pP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 </a:t>
            </a:r>
          </a:p>
          <a:p>
            <a:pPr algn="just">
              <a:spcBef>
                <a:spcPct val="0"/>
              </a:spcBef>
            </a:pP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Генварь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 — 30 дня.</a:t>
            </a:r>
          </a:p>
          <a:p>
            <a:pPr algn="just">
              <a:spcBef>
                <a:spcPct val="0"/>
              </a:spcBef>
            </a:pP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Милостивой государь Александра,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Сергеевичь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 имею честь поздравить вас с прошедшим, новым годом из новым,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сщастием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;: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ижелаю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 я тебе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любезнному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 моему благодетелю здравия и благополучия; </a:t>
            </a:r>
            <a:r>
              <a:rPr lang="en-US" altLang="ru-RU" dirty="0">
                <a:latin typeface="Georgia" panose="02040502050405020303" pitchFamily="18" charset="0"/>
                <a:cs typeface="Tahoma" panose="020B0604030504040204" pitchFamily="34" charset="0"/>
              </a:rPr>
              <a:t>&lt;…&gt;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присем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любезнной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 друг я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цалую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 ваши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ручьки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 с позволений вашего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съто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 раз и желаю вам то чего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йвы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 желаете й прибуду к вам с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искренным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 почтением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Аринна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  <a:r>
              <a:rPr lang="ru-RU" altLang="ru-RU" dirty="0" err="1">
                <a:latin typeface="Georgia" panose="02040502050405020303" pitchFamily="18" charset="0"/>
                <a:cs typeface="Tahoma" panose="020B0604030504040204" pitchFamily="34" charset="0"/>
              </a:rPr>
              <a:t>Родивоновнна</a:t>
            </a:r>
            <a:r>
              <a:rPr lang="ru-RU" altLang="ru-RU" dirty="0">
                <a:latin typeface="Georgia" panose="02040502050405020303" pitchFamily="18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451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Заголовок 2">
            <a:extLst>
              <a:ext uri="{FF2B5EF4-FFF2-40B4-BE49-F238E27FC236}">
                <a16:creationId xmlns:a16="http://schemas.microsoft.com/office/drawing/2014/main" id="{9014557A-045E-A241-887C-4A45295B03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9971"/>
            <a:ext cx="8569325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ru-RU" sz="3600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sz="3600" dirty="0">
                <a:latin typeface="Georgia" panose="02040502050405020303" pitchFamily="18" charset="0"/>
                <a:cs typeface="Tahoma" panose="020B0604030504040204" pitchFamily="34" charset="0"/>
              </a:rPr>
              <a:t>Титул императора Николая </a:t>
            </a:r>
            <a:r>
              <a:rPr lang="en-US" altLang="ru-RU" sz="3600" dirty="0">
                <a:latin typeface="Georgia" panose="02040502050405020303" pitchFamily="18" charset="0"/>
                <a:cs typeface="Tahoma" panose="020B0604030504040204" pitchFamily="34" charset="0"/>
              </a:rPr>
              <a:t>I</a:t>
            </a:r>
            <a:endParaRPr lang="ru-RU" altLang="ru-RU" sz="3600" dirty="0">
              <a:latin typeface="Georgia" panose="02040502050405020303" pitchFamily="18" charset="0"/>
              <a:cs typeface="Tahoma" panose="020B0604030504040204" pitchFamily="34" charset="0"/>
            </a:endParaRPr>
          </a:p>
        </p:txBody>
      </p:sp>
      <p:sp>
        <p:nvSpPr>
          <p:cNvPr id="61442" name="Содержимое 3">
            <a:extLst>
              <a:ext uri="{FF2B5EF4-FFF2-40B4-BE49-F238E27FC236}">
                <a16:creationId xmlns:a16="http://schemas.microsoft.com/office/drawing/2014/main" id="{34794F22-7FB2-A044-B827-BD8FBC6010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9465" y="1773238"/>
            <a:ext cx="8235148" cy="4302125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1800" dirty="0" err="1">
                <a:solidFill>
                  <a:srgbClr val="C00000"/>
                </a:solidFill>
                <a:latin typeface="Georgia" panose="02040502050405020303" pitchFamily="18" charset="0"/>
                <a:cs typeface="Tahoma" panose="020B0604030504040204" pitchFamily="34" charset="0"/>
              </a:rPr>
              <a:t>Божиею</a:t>
            </a:r>
            <a:r>
              <a:rPr lang="ru-RU" altLang="ru-RU" sz="1800" dirty="0">
                <a:solidFill>
                  <a:srgbClr val="C00000"/>
                </a:solidFill>
                <a:latin typeface="Georgia" panose="02040502050405020303" pitchFamily="18" charset="0"/>
                <a:cs typeface="Tahoma" panose="020B0604030504040204" pitchFamily="34" charset="0"/>
              </a:rPr>
              <a:t> поспешествующею </a:t>
            </a:r>
            <a:r>
              <a:rPr lang="ru-RU" altLang="ru-RU" sz="1800" dirty="0" err="1">
                <a:solidFill>
                  <a:srgbClr val="C00000"/>
                </a:solidFill>
                <a:latin typeface="Georgia" panose="02040502050405020303" pitchFamily="18" charset="0"/>
                <a:cs typeface="Tahoma" panose="020B0604030504040204" pitchFamily="34" charset="0"/>
              </a:rPr>
              <a:t>милостию</a:t>
            </a:r>
            <a:r>
              <a:rPr lang="ru-RU" altLang="ru-RU" sz="1800" dirty="0">
                <a:solidFill>
                  <a:srgbClr val="C00000"/>
                </a:solidFill>
                <a:latin typeface="Georgia" panose="02040502050405020303" pitchFamily="18" charset="0"/>
                <a:cs typeface="Tahoma" panose="020B0604030504040204" pitchFamily="34" charset="0"/>
              </a:rPr>
              <a:t>, Мы, Николай Первый, Император и Самодержец Всероссийский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Московский, Киевский, Владимирский, Новгородский, Царь Казанский, Царь Астраханский, </a:t>
            </a:r>
            <a:r>
              <a:rPr lang="ru-RU" altLang="ru-RU" sz="1800" dirty="0">
                <a:solidFill>
                  <a:srgbClr val="C00000"/>
                </a:solidFill>
                <a:latin typeface="Georgia" panose="02040502050405020303" pitchFamily="18" charset="0"/>
                <a:cs typeface="Tahoma" panose="020B0604030504040204" pitchFamily="34" charset="0"/>
              </a:rPr>
              <a:t>Царь Польский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Царь Сибирский, Царь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Херсониса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 Таврического, Государь Псковский и </a:t>
            </a:r>
            <a:r>
              <a:rPr lang="ru-RU" altLang="ru-RU" sz="1800" dirty="0">
                <a:solidFill>
                  <a:srgbClr val="C00000"/>
                </a:solidFill>
                <a:latin typeface="Georgia" panose="02040502050405020303" pitchFamily="18" charset="0"/>
                <a:cs typeface="Tahoma" panose="020B0604030504040204" pitchFamily="34" charset="0"/>
              </a:rPr>
              <a:t>Великий Князь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 Смоленский, Литовский, Волынский, Подольский и </a:t>
            </a:r>
            <a:r>
              <a:rPr lang="ru-RU" altLang="ru-RU" sz="1800" dirty="0">
                <a:solidFill>
                  <a:srgbClr val="C00000"/>
                </a:solidFill>
                <a:latin typeface="Georgia" panose="02040502050405020303" pitchFamily="18" charset="0"/>
                <a:cs typeface="Tahoma" panose="020B0604030504040204" pitchFamily="34" charset="0"/>
              </a:rPr>
              <a:t>Финляндский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Князь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Эстляндский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Лифляндский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Курляндский и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Семигальский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Самогитский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Белостокский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Корельский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Тверский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Югорский, Пермский, Вятский. Болгарский </a:t>
            </a:r>
            <a:r>
              <a:rPr lang="ru-RU" altLang="ru-RU" sz="1800" dirty="0">
                <a:solidFill>
                  <a:srgbClr val="C00000"/>
                </a:solidFill>
                <a:latin typeface="Georgia" panose="02040502050405020303" pitchFamily="18" charset="0"/>
                <a:cs typeface="Tahoma" panose="020B0604030504040204" pitchFamily="34" charset="0"/>
              </a:rPr>
              <a:t>и иных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; Государь и Великий Князь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Новагорода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Низовския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 земли, Черниговский, Рязанский, Полоцкий, Ростовский, Ярославский,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Белоозерский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Удорский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Обдорский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Кондийский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Витебский, Мстиславский и Государь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Иверския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Карталинския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Грузинския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 и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Кабардинския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 земли. Черкасских и Горских Князей и иных наследный Государь и Обладатель, Наследник Норвежский. Герцог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Шлезвиг-Голстинский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Стормарнский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,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Дитмарсенский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 и </a:t>
            </a:r>
            <a:r>
              <a:rPr lang="ru-RU" altLang="ru-RU" sz="1800" dirty="0" err="1">
                <a:latin typeface="Georgia" panose="02040502050405020303" pitchFamily="18" charset="0"/>
                <a:cs typeface="Tahoma" panose="020B0604030504040204" pitchFamily="34" charset="0"/>
              </a:rPr>
              <a:t>Ольденбургский</a:t>
            </a:r>
            <a:r>
              <a:rPr lang="ru-RU" altLang="ru-RU" sz="1800" dirty="0">
                <a:latin typeface="Georgia" panose="02040502050405020303" pitchFamily="18" charset="0"/>
                <a:cs typeface="Tahoma" panose="020B0604030504040204" pitchFamily="34" charset="0"/>
              </a:rPr>
              <a:t> и прочая, и прочая, и прочая.</a:t>
            </a:r>
          </a:p>
        </p:txBody>
      </p:sp>
      <p:sp>
        <p:nvSpPr>
          <p:cNvPr id="5" name="Управляющая кнопка: назад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1BC1EDC-9ADC-8545-85C8-47EDE2AEF4D4}"/>
              </a:ext>
            </a:extLst>
          </p:cNvPr>
          <p:cNvSpPr/>
          <p:nvPr/>
        </p:nvSpPr>
        <p:spPr>
          <a:xfrm>
            <a:off x="8066088" y="476250"/>
            <a:ext cx="898525" cy="649288"/>
          </a:xfrm>
          <a:prstGeom prst="actionButtonBackPrevious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980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85041A1-B51B-1D4B-9032-865EE170AAC0}"/>
              </a:ext>
            </a:extLst>
          </p:cNvPr>
          <p:cNvSpPr/>
          <p:nvPr/>
        </p:nvSpPr>
        <p:spPr>
          <a:xfrm>
            <a:off x="250825" y="131763"/>
            <a:ext cx="8604250" cy="6480175"/>
          </a:xfrm>
          <a:prstGeom prst="rect">
            <a:avLst/>
          </a:prstGeom>
          <a:gradFill flip="none" rotWithShape="1">
            <a:gsLst>
              <a:gs pos="20000">
                <a:schemeClr val="accent4">
                  <a:tint val="9000"/>
                </a:schemeClr>
              </a:gs>
              <a:gs pos="100000">
                <a:schemeClr val="accent4">
                  <a:tint val="70000"/>
                  <a:satMod val="100000"/>
                </a:schemeClr>
              </a:gs>
            </a:gsLst>
            <a:lin ang="189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87D7B39-FA06-7146-B0D0-1BD3DB9A4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6671" y="4151639"/>
            <a:ext cx="8352928" cy="2460037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158A21D-427F-5843-BAAA-06399AB6CCF3}"/>
              </a:ext>
            </a:extLst>
          </p:cNvPr>
          <p:cNvSpPr txBox="1">
            <a:spLocks/>
          </p:cNvSpPr>
          <p:nvPr/>
        </p:nvSpPr>
        <p:spPr>
          <a:xfrm>
            <a:off x="625475" y="1989138"/>
            <a:ext cx="8172450" cy="2857500"/>
          </a:xfrm>
          <a:prstGeom prst="rect">
            <a:avLst/>
          </a:prstGeo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914400" indent="-914400"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ru-RU" b="1" dirty="0">
              <a:solidFill>
                <a:srgbClr val="7030A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7874CE-4BF3-F647-8A68-23FC9C7E904A}"/>
              </a:ext>
            </a:extLst>
          </p:cNvPr>
          <p:cNvSpPr txBox="1"/>
          <p:nvPr/>
        </p:nvSpPr>
        <p:spPr>
          <a:xfrm>
            <a:off x="323528" y="188640"/>
            <a:ext cx="8471016" cy="561373"/>
          </a:xfrm>
          <a:prstGeom prst="rect">
            <a:avLst/>
          </a:prstGeom>
          <a:solidFill>
            <a:srgbClr val="CCCCFF"/>
          </a:solidFill>
          <a:ln w="190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7030A0"/>
                </a:solidFill>
                <a:latin typeface="Georgia" panose="02040502050405020303" pitchFamily="18" charset="0"/>
              </a:rPr>
              <a:t>Карта России первой половины </a:t>
            </a:r>
            <a:r>
              <a:rPr lang="en-US" sz="2400" b="1" dirty="0">
                <a:solidFill>
                  <a:srgbClr val="7030A0"/>
                </a:solidFill>
                <a:latin typeface="Georgia" panose="02040502050405020303" pitchFamily="18" charset="0"/>
              </a:rPr>
              <a:t>XIX </a:t>
            </a:r>
            <a:r>
              <a:rPr lang="ru-RU" sz="2400" b="1" dirty="0">
                <a:solidFill>
                  <a:srgbClr val="7030A0"/>
                </a:solidFill>
                <a:latin typeface="Georgia" panose="02040502050405020303" pitchFamily="18" charset="0"/>
              </a:rPr>
              <a:t>века</a:t>
            </a:r>
          </a:p>
        </p:txBody>
      </p:sp>
      <p:pic>
        <p:nvPicPr>
          <p:cNvPr id="62469" name="Рисунок 6" descr="Карта.jpg">
            <a:extLst>
              <a:ext uri="{FF2B5EF4-FFF2-40B4-BE49-F238E27FC236}">
                <a16:creationId xmlns:a16="http://schemas.microsoft.com/office/drawing/2014/main" id="{4E6CD13C-3E70-6444-99D3-626D9C659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7" t="10555" r="1616" b="5661"/>
          <a:stretch>
            <a:fillRect/>
          </a:stretch>
        </p:blipFill>
        <p:spPr bwMode="auto">
          <a:xfrm>
            <a:off x="250825" y="806891"/>
            <a:ext cx="8599488" cy="5935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Управляющая кнопка: назад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5A4D4B70-3E8F-484A-A954-1EE9E6E3732A}"/>
              </a:ext>
            </a:extLst>
          </p:cNvPr>
          <p:cNvSpPr/>
          <p:nvPr/>
        </p:nvSpPr>
        <p:spPr>
          <a:xfrm>
            <a:off x="7850188" y="6165850"/>
            <a:ext cx="898525" cy="431800"/>
          </a:xfrm>
          <a:prstGeom prst="actionButtonBackPrevious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773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Заголовок 1">
            <a:extLst>
              <a:ext uri="{FF2B5EF4-FFF2-40B4-BE49-F238E27FC236}">
                <a16:creationId xmlns:a16="http://schemas.microsoft.com/office/drawing/2014/main" id="{2F9EF694-DC3A-0A4B-9B4B-14546FA00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8094" y="60790"/>
            <a:ext cx="8008706" cy="1143000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dirty="0">
                <a:latin typeface="Georgia" panose="02040502050405020303" pitchFamily="18" charset="0"/>
                <a:cs typeface="Tahoma" panose="020B0604030504040204" pitchFamily="34" charset="0"/>
              </a:rPr>
              <a:t>Александр </a:t>
            </a:r>
            <a:r>
              <a:rPr lang="en-US" altLang="ru-RU" sz="2800" dirty="0">
                <a:latin typeface="Georgia" panose="02040502050405020303" pitchFamily="18" charset="0"/>
                <a:cs typeface="Tahoma" panose="020B0604030504040204" pitchFamily="34" charset="0"/>
              </a:rPr>
              <a:t>I – </a:t>
            </a:r>
            <a:r>
              <a:rPr lang="ru-RU" altLang="ru-RU" sz="2800" dirty="0">
                <a:latin typeface="Georgia" panose="02040502050405020303" pitchFamily="18" charset="0"/>
                <a:cs typeface="Tahoma" panose="020B0604030504040204" pitchFamily="34" charset="0"/>
              </a:rPr>
              <a:t>князю И.В. Васильчикову</a:t>
            </a:r>
            <a:br>
              <a:rPr lang="ru-RU" altLang="ru-RU" sz="2800" dirty="0">
                <a:latin typeface="Georgia" panose="02040502050405020303" pitchFamily="18" charset="0"/>
                <a:cs typeface="Tahoma" panose="020B0604030504040204" pitchFamily="34" charset="0"/>
              </a:rPr>
            </a:br>
            <a:r>
              <a:rPr lang="ru-RU" altLang="ru-RU" sz="2800" dirty="0">
                <a:latin typeface="Georgia" panose="02040502050405020303" pitchFamily="18" charset="0"/>
                <a:cs typeface="Tahoma" panose="020B0604030504040204" pitchFamily="34" charset="0"/>
              </a:rPr>
              <a:t>о «Деревне» А.С. Пушкина – 1819 г.</a:t>
            </a:r>
          </a:p>
        </p:txBody>
      </p:sp>
      <p:sp>
        <p:nvSpPr>
          <p:cNvPr id="63490" name="Содержимое 2">
            <a:extLst>
              <a:ext uri="{FF2B5EF4-FFF2-40B4-BE49-F238E27FC236}">
                <a16:creationId xmlns:a16="http://schemas.microsoft.com/office/drawing/2014/main" id="{81DD9588-0F5D-0E48-8A30-DDB4D3AC6A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0692" y="1222623"/>
            <a:ext cx="8743308" cy="556975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По свидетельству М.Н. Лонгинова, государь сказал командиру гвардейского корпуса следующее: «</a:t>
            </a:r>
            <a:r>
              <a:rPr lang="fr-FR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Remerciez Pouchkine des nobles sentiments qui inspirent ses vers»</a:t>
            </a: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, т.е. «Поблагодарите Пушкина за благородные чувства, вдохновляющие его стихи» (франц.).  («Русский вестник», 1862, ноябрь, стр. 126.)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М.И. Жихарев передал несколько иначе эти слова: «</a:t>
            </a:r>
            <a:r>
              <a:rPr lang="ru-RU" altLang="ru-RU" sz="2200" dirty="0" err="1">
                <a:latin typeface="Georgia" panose="02040502050405020303" pitchFamily="18" charset="0"/>
                <a:cs typeface="Tahoma" panose="020B0604030504040204" pitchFamily="34" charset="0"/>
              </a:rPr>
              <a:t>Faites</a:t>
            </a: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  <a:r>
              <a:rPr lang="ru-RU" altLang="ru-RU" sz="2200" dirty="0" err="1">
                <a:latin typeface="Georgia" panose="02040502050405020303" pitchFamily="18" charset="0"/>
                <a:cs typeface="Tahoma" panose="020B0604030504040204" pitchFamily="34" charset="0"/>
              </a:rPr>
              <a:t>remercier</a:t>
            </a: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  <a:r>
              <a:rPr lang="ru-RU" altLang="ru-RU" sz="2200" dirty="0" err="1">
                <a:latin typeface="Georgia" panose="02040502050405020303" pitchFamily="18" charset="0"/>
                <a:cs typeface="Tahoma" panose="020B0604030504040204" pitchFamily="34" charset="0"/>
              </a:rPr>
              <a:t>Pouchkine</a:t>
            </a: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  <a:r>
              <a:rPr lang="ru-RU" altLang="ru-RU" sz="2200" dirty="0" err="1">
                <a:latin typeface="Georgia" panose="02040502050405020303" pitchFamily="18" charset="0"/>
                <a:cs typeface="Tahoma" panose="020B0604030504040204" pitchFamily="34" charset="0"/>
              </a:rPr>
              <a:t>des</a:t>
            </a: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  <a:r>
              <a:rPr lang="ru-RU" altLang="ru-RU" sz="2200" dirty="0" err="1">
                <a:latin typeface="Georgia" panose="02040502050405020303" pitchFamily="18" charset="0"/>
                <a:cs typeface="Tahoma" panose="020B0604030504040204" pitchFamily="34" charset="0"/>
              </a:rPr>
              <a:t>bons</a:t>
            </a: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  <a:r>
              <a:rPr lang="ru-RU" altLang="ru-RU" sz="2200" dirty="0" err="1">
                <a:latin typeface="Georgia" panose="02040502050405020303" pitchFamily="18" charset="0"/>
                <a:cs typeface="Tahoma" panose="020B0604030504040204" pitchFamily="34" charset="0"/>
              </a:rPr>
              <a:t>sentiments</a:t>
            </a: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  <a:r>
              <a:rPr lang="ru-RU" altLang="ru-RU" sz="2200" dirty="0" err="1">
                <a:latin typeface="Georgia" panose="02040502050405020303" pitchFamily="18" charset="0"/>
                <a:cs typeface="Tahoma" panose="020B0604030504040204" pitchFamily="34" charset="0"/>
              </a:rPr>
              <a:t>que</a:t>
            </a: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  <a:r>
              <a:rPr lang="ru-RU" altLang="ru-RU" sz="2200" dirty="0" err="1">
                <a:latin typeface="Georgia" panose="02040502050405020303" pitchFamily="18" charset="0"/>
                <a:cs typeface="Tahoma" panose="020B0604030504040204" pitchFamily="34" charset="0"/>
              </a:rPr>
              <a:t>ses</a:t>
            </a: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  <a:r>
              <a:rPr lang="ru-RU" altLang="ru-RU" sz="2200" dirty="0" err="1">
                <a:latin typeface="Georgia" panose="02040502050405020303" pitchFamily="18" charset="0"/>
                <a:cs typeface="Tahoma" panose="020B0604030504040204" pitchFamily="34" charset="0"/>
              </a:rPr>
              <a:t>vers</a:t>
            </a: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 </a:t>
            </a:r>
            <a:r>
              <a:rPr lang="ru-RU" altLang="ru-RU" sz="2200" dirty="0" err="1">
                <a:latin typeface="Georgia" panose="02040502050405020303" pitchFamily="18" charset="0"/>
                <a:cs typeface="Tahoma" panose="020B0604030504040204" pitchFamily="34" charset="0"/>
              </a:rPr>
              <a:t>inspirent</a:t>
            </a: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», т. е. «Передайте благодарность Пушкину за добрые чувства, которые вызывают его стихи» («Вестник Европы», 1871, июль, стр. 196).</a:t>
            </a:r>
          </a:p>
          <a:p>
            <a:pPr marL="0" indent="0" algn="just">
              <a:buFont typeface="Wingdings" pitchFamily="2" charset="2"/>
              <a:buNone/>
            </a:pP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  <a:hlinkClick r:id="rId2"/>
              </a:rPr>
              <a:t>http://pushkin.niv.ru/pushkin/articles/cyavlovskij/predstavlenie-derevni.htm</a:t>
            </a:r>
            <a:endParaRPr lang="ru-RU" altLang="ru-RU" sz="2200" dirty="0">
              <a:latin typeface="Georgia" panose="02040502050405020303" pitchFamily="18" charset="0"/>
              <a:cs typeface="Tahoma" panose="020B0604030504040204" pitchFamily="34" charset="0"/>
            </a:endParaRPr>
          </a:p>
          <a:p>
            <a:pPr marL="0" indent="0" algn="just">
              <a:buFont typeface="Wingdings" pitchFamily="2" charset="2"/>
              <a:buNone/>
            </a:pP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Запомни, поэзия для народа играет приблизительно ту же роль, что музыка для полка: она усиливает благородные идеи, разгорячает сердца, она говорит с душой посреди печальных необходимостей материальной жизни. (Александр </a:t>
            </a:r>
            <a:r>
              <a:rPr lang="en-US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I</a:t>
            </a:r>
            <a:r>
              <a:rPr lang="ru-RU" altLang="ru-RU" sz="2200" dirty="0">
                <a:latin typeface="Georgia" panose="02040502050405020303" pitchFamily="18" charset="0"/>
                <a:cs typeface="Tahoma" panose="020B0604030504040204" pitchFamily="34" charset="0"/>
              </a:rPr>
              <a:t> — великому князю Николаю Павловичу, будущему государю императору)</a:t>
            </a:r>
          </a:p>
          <a:p>
            <a:pPr marL="0" indent="0" algn="just">
              <a:buFont typeface="Wingdings" pitchFamily="2" charset="2"/>
              <a:buNone/>
            </a:pPr>
            <a:br>
              <a:rPr lang="ru-RU" altLang="ru-RU" sz="2200" dirty="0">
                <a:latin typeface="Tahoma" panose="020B0604030504040204" pitchFamily="34" charset="0"/>
                <a:cs typeface="Tahoma" panose="020B0604030504040204" pitchFamily="34" charset="0"/>
              </a:rPr>
            </a:br>
            <a:br>
              <a:rPr lang="ru-RU" altLang="ru-RU" sz="2200" dirty="0"/>
            </a:br>
            <a:endParaRPr lang="ru-RU" altLang="ru-RU" sz="2200" dirty="0"/>
          </a:p>
          <a:p>
            <a:pPr marL="0" indent="0">
              <a:buFont typeface="Wingdings" pitchFamily="2" charset="2"/>
              <a:buNone/>
            </a:pPr>
            <a:endParaRPr lang="ru-RU" altLang="ru-RU" sz="2200" dirty="0"/>
          </a:p>
        </p:txBody>
      </p:sp>
      <p:sp>
        <p:nvSpPr>
          <p:cNvPr id="4" name="Управляющая кнопка: назад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688632E-6A0E-3948-B1F6-8D2C9F51D057}"/>
              </a:ext>
            </a:extLst>
          </p:cNvPr>
          <p:cNvSpPr/>
          <p:nvPr/>
        </p:nvSpPr>
        <p:spPr>
          <a:xfrm>
            <a:off x="8172931" y="126932"/>
            <a:ext cx="898525" cy="448424"/>
          </a:xfrm>
          <a:prstGeom prst="actionButtonBackPrevio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77270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{B1B6DE32-8A23-B140-8D9B-B3A67819C674}tf10001069</Template>
  <TotalTime>74</TotalTime>
  <Words>960</Words>
  <Application>Microsoft Macintosh PowerPoint</Application>
  <PresentationFormat>Экран (4:3)</PresentationFormat>
  <Paragraphs>105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Century Gothic</vt:lpstr>
      <vt:lpstr>Georgia</vt:lpstr>
      <vt:lpstr>Tahoma</vt:lpstr>
      <vt:lpstr>Times New Roman</vt:lpstr>
      <vt:lpstr>Wingdings</vt:lpstr>
      <vt:lpstr>Wingdings 3</vt:lpstr>
      <vt:lpstr>Легкий дым</vt:lpstr>
      <vt:lpstr>О чтении  и понимании</vt:lpstr>
      <vt:lpstr>Презентация PowerPoint</vt:lpstr>
      <vt:lpstr>Эпилог   романа И.С. Тургенева «Отцы и дети»</vt:lpstr>
      <vt:lpstr>Презентация PowerPoint</vt:lpstr>
      <vt:lpstr>Презентация PowerPoint</vt:lpstr>
      <vt:lpstr>Презентация PowerPoint</vt:lpstr>
      <vt:lpstr> Титул императора Николая I</vt:lpstr>
      <vt:lpstr>Презентация PowerPoint</vt:lpstr>
      <vt:lpstr>Александр I – князю И.В. Васильчикову о «Деревне» А.С. Пушкина – 1819 г.</vt:lpstr>
      <vt:lpstr>Презентация PowerPoint</vt:lpstr>
      <vt:lpstr>Гипертекст в литературе</vt:lpstr>
      <vt:lpstr>Комментарий к эпилогу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Федоров</dc:creator>
  <cp:lastModifiedBy>Сергей Федоров</cp:lastModifiedBy>
  <cp:revision>9</cp:revision>
  <dcterms:created xsi:type="dcterms:W3CDTF">2018-10-04T21:03:23Z</dcterms:created>
  <dcterms:modified xsi:type="dcterms:W3CDTF">2018-10-04T22:30:02Z</dcterms:modified>
</cp:coreProperties>
</file>