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0"/>
  </p:notesMasterIdLst>
  <p:sldIdLst>
    <p:sldId id="256" r:id="rId3"/>
    <p:sldId id="257" r:id="rId4"/>
    <p:sldId id="258" r:id="rId5"/>
    <p:sldId id="267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8" r:id="rId15"/>
    <p:sldId id="269" r:id="rId16"/>
    <p:sldId id="270" r:id="rId17"/>
    <p:sldId id="271" r:id="rId18"/>
    <p:sldId id="272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73" r:id="rId28"/>
    <p:sldId id="282" r:id="rId2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75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 /><Relationship Id="rId13" Type="http://schemas.openxmlformats.org/officeDocument/2006/relationships/slide" Target="slides/slide11.xml" /><Relationship Id="rId18" Type="http://schemas.openxmlformats.org/officeDocument/2006/relationships/slide" Target="slides/slide16.xml" /><Relationship Id="rId26" Type="http://schemas.openxmlformats.org/officeDocument/2006/relationships/slide" Target="slides/slide24.xml" /><Relationship Id="rId3" Type="http://schemas.openxmlformats.org/officeDocument/2006/relationships/slide" Target="slides/slide1.xml" /><Relationship Id="rId21" Type="http://schemas.openxmlformats.org/officeDocument/2006/relationships/slide" Target="slides/slide19.xml" /><Relationship Id="rId34" Type="http://schemas.openxmlformats.org/officeDocument/2006/relationships/tableStyles" Target="tableStyles.xml" /><Relationship Id="rId7" Type="http://schemas.openxmlformats.org/officeDocument/2006/relationships/slide" Target="slides/slide5.xml" /><Relationship Id="rId12" Type="http://schemas.openxmlformats.org/officeDocument/2006/relationships/slide" Target="slides/slide10.xml" /><Relationship Id="rId17" Type="http://schemas.openxmlformats.org/officeDocument/2006/relationships/slide" Target="slides/slide15.xml" /><Relationship Id="rId25" Type="http://schemas.openxmlformats.org/officeDocument/2006/relationships/slide" Target="slides/slide23.xml" /><Relationship Id="rId33" Type="http://schemas.openxmlformats.org/officeDocument/2006/relationships/theme" Target="theme/theme1.xml" /><Relationship Id="rId2" Type="http://schemas.openxmlformats.org/officeDocument/2006/relationships/slideMaster" Target="slideMasters/slideMaster2.xml" /><Relationship Id="rId16" Type="http://schemas.openxmlformats.org/officeDocument/2006/relationships/slide" Target="slides/slide14.xml" /><Relationship Id="rId20" Type="http://schemas.openxmlformats.org/officeDocument/2006/relationships/slide" Target="slides/slide18.xml" /><Relationship Id="rId29" Type="http://schemas.openxmlformats.org/officeDocument/2006/relationships/slide" Target="slides/slide27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4.xml" /><Relationship Id="rId11" Type="http://schemas.openxmlformats.org/officeDocument/2006/relationships/slide" Target="slides/slide9.xml" /><Relationship Id="rId24" Type="http://schemas.openxmlformats.org/officeDocument/2006/relationships/slide" Target="slides/slide22.xml" /><Relationship Id="rId32" Type="http://schemas.openxmlformats.org/officeDocument/2006/relationships/viewProps" Target="viewProps.xml" /><Relationship Id="rId5" Type="http://schemas.openxmlformats.org/officeDocument/2006/relationships/slide" Target="slides/slide3.xml" /><Relationship Id="rId15" Type="http://schemas.openxmlformats.org/officeDocument/2006/relationships/slide" Target="slides/slide13.xml" /><Relationship Id="rId23" Type="http://schemas.openxmlformats.org/officeDocument/2006/relationships/slide" Target="slides/slide21.xml" /><Relationship Id="rId28" Type="http://schemas.openxmlformats.org/officeDocument/2006/relationships/slide" Target="slides/slide26.xml" /><Relationship Id="rId10" Type="http://schemas.openxmlformats.org/officeDocument/2006/relationships/slide" Target="slides/slide8.xml" /><Relationship Id="rId19" Type="http://schemas.openxmlformats.org/officeDocument/2006/relationships/slide" Target="slides/slide17.xml" /><Relationship Id="rId31" Type="http://schemas.openxmlformats.org/officeDocument/2006/relationships/presProps" Target="presProps.xml" /><Relationship Id="rId4" Type="http://schemas.openxmlformats.org/officeDocument/2006/relationships/slide" Target="slides/slide2.xml" /><Relationship Id="rId9" Type="http://schemas.openxmlformats.org/officeDocument/2006/relationships/slide" Target="slides/slide7.xml" /><Relationship Id="rId14" Type="http://schemas.openxmlformats.org/officeDocument/2006/relationships/slide" Target="slides/slide12.xml" /><Relationship Id="rId22" Type="http://schemas.openxmlformats.org/officeDocument/2006/relationships/slide" Target="slides/slide20.xml" /><Relationship Id="rId27" Type="http://schemas.openxmlformats.org/officeDocument/2006/relationships/slide" Target="slides/slide25.xml" /><Relationship Id="rId30" Type="http://schemas.openxmlformats.org/officeDocument/2006/relationships/notesMaster" Target="notesMasters/notesMaster1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9253B0-7162-42F2-AC22-BBCE22CCEDB6}" type="datetimeFigureOut">
              <a:rPr lang="ru-RU" smtClean="0"/>
              <a:t>03.10.2018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467E98-4CCB-4D15-AFC7-25C386385E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13121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 /><Relationship Id="rId1" Type="http://schemas.openxmlformats.org/officeDocument/2006/relationships/notesMaster" Target="../notesMasters/notesMaster1.xml" 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 /><Relationship Id="rId1" Type="http://schemas.openxmlformats.org/officeDocument/2006/relationships/notesMaster" Target="../notesMasters/notesMaster1.xml" 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467E98-4CCB-4D15-AFC7-25C386385E01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76334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467E98-4CCB-4D15-AFC7-25C386385E01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21863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467E98-4CCB-4D15-AFC7-25C386385E01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43097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 /><Relationship Id="rId1" Type="http://schemas.openxmlformats.org/officeDocument/2006/relationships/slideMaster" Target="../slideMasters/slideMaster2.xml" 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48F7A-2AF8-44BB-8341-1AAC9A219D42}" type="datetimeFigureOut">
              <a:rPr lang="ru-RU" smtClean="0"/>
              <a:t>03.10.2018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522F3-7A1B-4D9D-9F7F-6DAE6F8CA6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28750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48F7A-2AF8-44BB-8341-1AAC9A219D42}" type="datetimeFigureOut">
              <a:rPr lang="ru-RU" smtClean="0"/>
              <a:t>03.10.2018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522F3-7A1B-4D9D-9F7F-6DAE6F8CA6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47146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48F7A-2AF8-44BB-8341-1AAC9A219D42}" type="datetimeFigureOut">
              <a:rPr lang="ru-RU" smtClean="0"/>
              <a:t>03.10.2018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522F3-7A1B-4D9D-9F7F-6DAE6F8CA6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98533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4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745067" y="3886200"/>
            <a:ext cx="5350933" cy="1822450"/>
          </a:xfrm>
        </p:spPr>
        <p:txBody>
          <a:bodyPr anchor="b"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4348" name="AutoShape 12"/>
          <p:cNvSpPr>
            <a:spLocks noGrp="1" noChangeArrowheads="1"/>
          </p:cNvSpPr>
          <p:nvPr>
            <p:ph type="ctrTitle" sz="quarter"/>
          </p:nvPr>
        </p:nvSpPr>
        <p:spPr>
          <a:xfrm>
            <a:off x="0" y="76200"/>
            <a:ext cx="10972800" cy="1905000"/>
          </a:xfrm>
          <a:prstGeom prst="roundRect">
            <a:avLst>
              <a:gd name="adj" fmla="val 50000"/>
            </a:avLst>
          </a:prstGeom>
        </p:spPr>
        <p:txBody>
          <a:bodyPr anchor="ctr"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4182205547"/>
      </p:ext>
    </p:extLst>
  </p:cSld>
  <p:clrMapOvr>
    <a:masterClrMapping/>
  </p:clrMapOvr>
  <p:transition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244918612"/>
      </p:ext>
    </p:extLst>
  </p:cSld>
  <p:clrMapOvr>
    <a:masterClrMapping/>
  </p:clrMapOvr>
  <p:transition>
    <p:rand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788632211"/>
      </p:ext>
    </p:extLst>
  </p:cSld>
  <p:clrMapOvr>
    <a:masterClrMapping/>
  </p:clrMapOvr>
  <p:transition>
    <p:random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67317" y="2819400"/>
            <a:ext cx="5027083" cy="3200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1" y="2819400"/>
            <a:ext cx="5027084" cy="3200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781687484"/>
      </p:ext>
    </p:extLst>
  </p:cSld>
  <p:clrMapOvr>
    <a:masterClrMapping/>
  </p:clrMapOvr>
  <p:transition>
    <p:random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856808066"/>
      </p:ext>
    </p:extLst>
  </p:cSld>
  <p:clrMapOvr>
    <a:masterClrMapping/>
  </p:clrMapOvr>
  <p:transition>
    <p:random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931389547"/>
      </p:ext>
    </p:extLst>
  </p:cSld>
  <p:clrMapOvr>
    <a:masterClrMapping/>
  </p:clrMapOvr>
  <p:transition>
    <p:random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7136455"/>
      </p:ext>
    </p:extLst>
  </p:cSld>
  <p:clrMapOvr>
    <a:masterClrMapping/>
  </p:clrMapOvr>
  <p:transition>
    <p:random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679126578"/>
      </p:ext>
    </p:extLst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48F7A-2AF8-44BB-8341-1AAC9A219D42}" type="datetimeFigureOut">
              <a:rPr lang="ru-RU" smtClean="0"/>
              <a:t>03.10.2018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522F3-7A1B-4D9D-9F7F-6DAE6F8CA6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64182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28960085"/>
      </p:ext>
    </p:extLst>
  </p:cSld>
  <p:clrMapOvr>
    <a:masterClrMapping/>
  </p:clrMapOvr>
  <p:transition>
    <p:random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291733026"/>
      </p:ext>
    </p:extLst>
  </p:cSld>
  <p:clrMapOvr>
    <a:masterClrMapping/>
  </p:clrMapOvr>
  <p:transition>
    <p:random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37600" y="2374900"/>
            <a:ext cx="2641600" cy="36449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12800" y="2374900"/>
            <a:ext cx="7721600" cy="36449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644142949"/>
      </p:ext>
    </p:extLst>
  </p:cSld>
  <p:clrMapOvr>
    <a:masterClrMapping/>
  </p:clrMapOvr>
  <p:transition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48F7A-2AF8-44BB-8341-1AAC9A219D42}" type="datetimeFigureOut">
              <a:rPr lang="ru-RU" smtClean="0"/>
              <a:t>03.10.2018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522F3-7A1B-4D9D-9F7F-6DAE6F8CA6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07008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48F7A-2AF8-44BB-8341-1AAC9A219D42}" type="datetimeFigureOut">
              <a:rPr lang="ru-RU" smtClean="0"/>
              <a:t>03.10.2018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522F3-7A1B-4D9D-9F7F-6DAE6F8CA6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56339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48F7A-2AF8-44BB-8341-1AAC9A219D42}" type="datetimeFigureOut">
              <a:rPr lang="ru-RU" smtClean="0"/>
              <a:t>03.10.2018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522F3-7A1B-4D9D-9F7F-6DAE6F8CA6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50872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48F7A-2AF8-44BB-8341-1AAC9A219D42}" type="datetimeFigureOut">
              <a:rPr lang="ru-RU" smtClean="0"/>
              <a:t>03.10.2018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522F3-7A1B-4D9D-9F7F-6DAE6F8CA6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81940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48F7A-2AF8-44BB-8341-1AAC9A219D42}" type="datetimeFigureOut">
              <a:rPr lang="ru-RU" smtClean="0"/>
              <a:t>03.10.2018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522F3-7A1B-4D9D-9F7F-6DAE6F8CA6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95830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48F7A-2AF8-44BB-8341-1AAC9A219D42}" type="datetimeFigureOut">
              <a:rPr lang="ru-RU" smtClean="0"/>
              <a:t>03.10.2018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522F3-7A1B-4D9D-9F7F-6DAE6F8CA6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65103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48F7A-2AF8-44BB-8341-1AAC9A219D42}" type="datetimeFigureOut">
              <a:rPr lang="ru-RU" smtClean="0"/>
              <a:t>03.10.2018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522F3-7A1B-4D9D-9F7F-6DAE6F8CA6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50404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image" Target="../media/image1.jpg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 /><Relationship Id="rId13" Type="http://schemas.openxmlformats.org/officeDocument/2006/relationships/image" Target="../media/image2.jpeg" /><Relationship Id="rId3" Type="http://schemas.openxmlformats.org/officeDocument/2006/relationships/slideLayout" Target="../slideLayouts/slideLayout14.xml" /><Relationship Id="rId7" Type="http://schemas.openxmlformats.org/officeDocument/2006/relationships/slideLayout" Target="../slideLayouts/slideLayout18.xml" /><Relationship Id="rId12" Type="http://schemas.openxmlformats.org/officeDocument/2006/relationships/theme" Target="../theme/theme2.xml" /><Relationship Id="rId2" Type="http://schemas.openxmlformats.org/officeDocument/2006/relationships/slideLayout" Target="../slideLayouts/slideLayout13.xml" /><Relationship Id="rId1" Type="http://schemas.openxmlformats.org/officeDocument/2006/relationships/slideLayout" Target="../slideLayouts/slideLayout12.xml" /><Relationship Id="rId6" Type="http://schemas.openxmlformats.org/officeDocument/2006/relationships/slideLayout" Target="../slideLayouts/slideLayout17.xml" /><Relationship Id="rId11" Type="http://schemas.openxmlformats.org/officeDocument/2006/relationships/slideLayout" Target="../slideLayouts/slideLayout22.xml" /><Relationship Id="rId5" Type="http://schemas.openxmlformats.org/officeDocument/2006/relationships/slideLayout" Target="../slideLayouts/slideLayout16.xml" /><Relationship Id="rId10" Type="http://schemas.openxmlformats.org/officeDocument/2006/relationships/slideLayout" Target="../slideLayouts/slideLayout21.xml" /><Relationship Id="rId4" Type="http://schemas.openxmlformats.org/officeDocument/2006/relationships/slideLayout" Target="../slideLayouts/slideLayout15.xml" /><Relationship Id="rId9" Type="http://schemas.openxmlformats.org/officeDocument/2006/relationships/slideLayout" Target="../slideLayouts/slideLayout20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18000"/>
            <a:lum/>
          </a:blip>
          <a:srcRect/>
          <a:stretch>
            <a:fillRect t="-38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748F7A-2AF8-44BB-8341-1AAC9A219D42}" type="datetimeFigureOut">
              <a:rPr lang="ru-RU" smtClean="0"/>
              <a:t>03.10.2018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D522F3-7A1B-4D9D-9F7F-6DAE6F8CA6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68556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1033"/>
          <p:cNvSpPr>
            <a:spLocks noGrp="1" noChangeArrowheads="1"/>
          </p:cNvSpPr>
          <p:nvPr>
            <p:ph type="title"/>
          </p:nvPr>
        </p:nvSpPr>
        <p:spPr bwMode="auto">
          <a:xfrm>
            <a:off x="812800" y="2374900"/>
            <a:ext cx="10566400" cy="533400"/>
          </a:xfrm>
          <a:prstGeom prst="roundRect">
            <a:avLst>
              <a:gd name="adj" fmla="val 21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3322" name="Rectangle 1034"/>
          <p:cNvSpPr>
            <a:spLocks noGrp="1" noChangeArrowheads="1"/>
          </p:cNvSpPr>
          <p:nvPr>
            <p:ph type="body" idx="1"/>
          </p:nvPr>
        </p:nvSpPr>
        <p:spPr bwMode="auto">
          <a:xfrm>
            <a:off x="967318" y="2819400"/>
            <a:ext cx="10257367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686048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22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3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3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3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3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3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anose="05000000000000000000" pitchFamily="2" charset="2"/>
        <a:buChar char="l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Char char="–"/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anose="05000000000000000000" pitchFamily="2" charset="2"/>
        <a:buChar char="l"/>
        <a:defRPr sz="20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anose="05000000000000000000" pitchFamily="2" charset="2"/>
        <a:buChar char="l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 /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 /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 /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 /><Relationship Id="rId1" Type="http://schemas.openxmlformats.org/officeDocument/2006/relationships/slideLayout" Target="../slideLayouts/slideLayout2.xml" 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 /><Relationship Id="rId2" Type="http://schemas.openxmlformats.org/officeDocument/2006/relationships/notesSlide" Target="../notesSlides/notesSlide2.xml" /><Relationship Id="rId1" Type="http://schemas.openxmlformats.org/officeDocument/2006/relationships/slideLayout" Target="../slideLayouts/slideLayout2.xml" 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 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 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 /><Relationship Id="rId2" Type="http://schemas.openxmlformats.org/officeDocument/2006/relationships/image" Target="../media/image17.jpeg" /><Relationship Id="rId1" Type="http://schemas.openxmlformats.org/officeDocument/2006/relationships/slideLayout" Target="../slideLayouts/slideLayout12.xml" /><Relationship Id="rId6" Type="http://schemas.openxmlformats.org/officeDocument/2006/relationships/image" Target="../media/image21.jpeg" /><Relationship Id="rId5" Type="http://schemas.openxmlformats.org/officeDocument/2006/relationships/image" Target="../media/image20.jpeg" /><Relationship Id="rId4" Type="http://schemas.openxmlformats.org/officeDocument/2006/relationships/image" Target="../media/image19.jpeg" 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 /><Relationship Id="rId2" Type="http://schemas.openxmlformats.org/officeDocument/2006/relationships/notesSlide" Target="../notesSlides/notesSlide3.xml" /><Relationship Id="rId1" Type="http://schemas.openxmlformats.org/officeDocument/2006/relationships/slideLayout" Target="../slideLayouts/slideLayout13.xml" /><Relationship Id="rId5" Type="http://schemas.openxmlformats.org/officeDocument/2006/relationships/image" Target="../media/image24.jpeg" /><Relationship Id="rId4" Type="http://schemas.openxmlformats.org/officeDocument/2006/relationships/image" Target="../media/image23.jpeg" 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 /><Relationship Id="rId1" Type="http://schemas.openxmlformats.org/officeDocument/2006/relationships/slideLayout" Target="../slideLayouts/slideLayout13.xml" 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 /><Relationship Id="rId7" Type="http://schemas.openxmlformats.org/officeDocument/2006/relationships/image" Target="../media/image31.jpeg" /><Relationship Id="rId2" Type="http://schemas.openxmlformats.org/officeDocument/2006/relationships/image" Target="../media/image26.jpeg" /><Relationship Id="rId1" Type="http://schemas.openxmlformats.org/officeDocument/2006/relationships/slideLayout" Target="../slideLayouts/slideLayout13.xml" /><Relationship Id="rId6" Type="http://schemas.openxmlformats.org/officeDocument/2006/relationships/image" Target="../media/image30.jpeg" /><Relationship Id="rId5" Type="http://schemas.openxmlformats.org/officeDocument/2006/relationships/image" Target="../media/image29.jpeg" /><Relationship Id="rId4" Type="http://schemas.openxmlformats.org/officeDocument/2006/relationships/image" Target="../media/image28.jpeg" 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 /><Relationship Id="rId2" Type="http://schemas.openxmlformats.org/officeDocument/2006/relationships/image" Target="../media/image25.jpeg" /><Relationship Id="rId1" Type="http://schemas.openxmlformats.org/officeDocument/2006/relationships/slideLayout" Target="../slideLayouts/slideLayout13.xml" /><Relationship Id="rId4" Type="http://schemas.openxmlformats.org/officeDocument/2006/relationships/image" Target="../media/image33.jpeg" 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 /><Relationship Id="rId3" Type="http://schemas.openxmlformats.org/officeDocument/2006/relationships/image" Target="../media/image35.jpeg" /><Relationship Id="rId7" Type="http://schemas.openxmlformats.org/officeDocument/2006/relationships/image" Target="../media/image39.jpeg" /><Relationship Id="rId2" Type="http://schemas.openxmlformats.org/officeDocument/2006/relationships/image" Target="../media/image34.jpeg" /><Relationship Id="rId1" Type="http://schemas.openxmlformats.org/officeDocument/2006/relationships/slideLayout" Target="../slideLayouts/slideLayout13.xml" /><Relationship Id="rId6" Type="http://schemas.openxmlformats.org/officeDocument/2006/relationships/image" Target="../media/image38.jpeg" /><Relationship Id="rId5" Type="http://schemas.openxmlformats.org/officeDocument/2006/relationships/image" Target="../media/image37.jpeg" /><Relationship Id="rId4" Type="http://schemas.openxmlformats.org/officeDocument/2006/relationships/image" Target="../media/image36.jpeg" 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 /><Relationship Id="rId2" Type="http://schemas.openxmlformats.org/officeDocument/2006/relationships/hyperlink" Target="http://uznajka.com/" TargetMode="Externa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42.jpeg" 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mailto:doshchinskyra@mcrkpo.ru" TargetMode="External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mailto:fipi@fipi.ru" TargetMode="External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7.png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 /><Relationship Id="rId2" Type="http://schemas.openxmlformats.org/officeDocument/2006/relationships/image" Target="../media/image8.png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 /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Новое в работе московского учителя-словесника </a:t>
            </a:r>
            <a:br>
              <a:rPr lang="ru-RU" b="1" dirty="0"/>
            </a:br>
            <a:r>
              <a:rPr lang="ru-RU" b="1" dirty="0"/>
              <a:t>в 2018–2019 уч. г.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358188" y="6115050"/>
            <a:ext cx="3624262" cy="742950"/>
          </a:xfrm>
        </p:spPr>
        <p:txBody>
          <a:bodyPr>
            <a:normAutofit fontScale="92500" lnSpcReduction="20000"/>
          </a:bodyPr>
          <a:lstStyle/>
          <a:p>
            <a:r>
              <a:rPr lang="ru-RU" dirty="0" err="1"/>
              <a:t>Дощинский</a:t>
            </a:r>
            <a:r>
              <a:rPr lang="ru-RU" dirty="0"/>
              <a:t> Р.А., </a:t>
            </a:r>
            <a:r>
              <a:rPr lang="ru-RU" dirty="0" err="1"/>
              <a:t>к.п.н</a:t>
            </a:r>
            <a:r>
              <a:rPr lang="ru-RU" dirty="0"/>
              <a:t>.,</a:t>
            </a:r>
          </a:p>
          <a:p>
            <a:r>
              <a:rPr lang="ru-RU" dirty="0"/>
              <a:t>ведущий эксперт МЦРКПО</a:t>
            </a:r>
          </a:p>
        </p:txBody>
      </p:sp>
    </p:spTree>
    <p:extLst>
      <p:ext uri="{BB962C8B-B14F-4D97-AF65-F5344CB8AC3E}">
        <p14:creationId xmlns:p14="http://schemas.microsoft.com/office/powerpoint/2010/main" val="4430094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22266" t="26864" r="23008" b="9980"/>
          <a:stretch/>
        </p:blipFill>
        <p:spPr>
          <a:xfrm>
            <a:off x="1257299" y="385763"/>
            <a:ext cx="9629775" cy="6248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0661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23087" t="29573" r="23945" b="15399"/>
          <a:stretch/>
        </p:blipFill>
        <p:spPr>
          <a:xfrm>
            <a:off x="1357313" y="1185862"/>
            <a:ext cx="9186862" cy="5365777"/>
          </a:xfrm>
          <a:prstGeom prst="rect">
            <a:avLst/>
          </a:prstGeom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697089" y="-23937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dirty="0"/>
              <a:t>ЕГЭ по русскому языку – 2019 год</a:t>
            </a:r>
          </a:p>
        </p:txBody>
      </p:sp>
    </p:spTree>
    <p:extLst>
      <p:ext uri="{BB962C8B-B14F-4D97-AF65-F5344CB8AC3E}">
        <p14:creationId xmlns:p14="http://schemas.microsoft.com/office/powerpoint/2010/main" val="24236562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690562" y="-157163"/>
            <a:ext cx="10515600" cy="1325563"/>
          </a:xfrm>
        </p:spPr>
        <p:txBody>
          <a:bodyPr/>
          <a:lstStyle/>
          <a:p>
            <a:pPr algn="ctr"/>
            <a:r>
              <a:rPr lang="ru-RU" b="1" dirty="0"/>
              <a:t>ЕГЭ по русскому языку – 2018 год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25781" t="23738" r="22773" b="18317"/>
          <a:stretch/>
        </p:blipFill>
        <p:spPr>
          <a:xfrm>
            <a:off x="1700213" y="842963"/>
            <a:ext cx="8957080" cy="5672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57256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690562" y="-157163"/>
            <a:ext cx="10515600" cy="1325563"/>
          </a:xfrm>
        </p:spPr>
        <p:txBody>
          <a:bodyPr/>
          <a:lstStyle/>
          <a:p>
            <a:pPr algn="ctr"/>
            <a:r>
              <a:rPr lang="ru-RU" b="1" dirty="0"/>
              <a:t>ЕГЭ по русскому языку – 2019 год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22383" t="23320" r="22773" b="18943"/>
          <a:stretch/>
        </p:blipFill>
        <p:spPr>
          <a:xfrm>
            <a:off x="1072249" y="942975"/>
            <a:ext cx="9752225" cy="5772150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0" y="2616199"/>
            <a:ext cx="227171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dirty="0"/>
              <a:t>5 баллов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-185394" y="3829050"/>
            <a:ext cx="213359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dirty="0"/>
              <a:t>1 балл</a:t>
            </a:r>
          </a:p>
        </p:txBody>
      </p:sp>
    </p:spTree>
    <p:extLst>
      <p:ext uri="{BB962C8B-B14F-4D97-AF65-F5344CB8AC3E}">
        <p14:creationId xmlns:p14="http://schemas.microsoft.com/office/powerpoint/2010/main" val="12671933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690562" y="-157163"/>
            <a:ext cx="10515600" cy="1325563"/>
          </a:xfrm>
        </p:spPr>
        <p:txBody>
          <a:bodyPr/>
          <a:lstStyle/>
          <a:p>
            <a:pPr algn="ctr"/>
            <a:r>
              <a:rPr lang="ru-RU" b="1" dirty="0"/>
              <a:t>ЕГЭ по русскому языку – 2019 год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233487" y="1168400"/>
            <a:ext cx="9429749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sz="2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В. Астафьев считает, что </a:t>
            </a:r>
            <a:r>
              <a:rPr lang="ru-RU" sz="24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«настоящая дружба – награда человеку, редкая и драгоценная»</a:t>
            </a:r>
            <a:r>
              <a:rPr lang="ru-RU" sz="2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Именно о такой дружбе автор говорит, что она крепче родственных связей. Писатель уверен, что с поля боя, рискуя своей жизнью, тебя может вынести только настоящий друг. И такие друзья у автора были и есть.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ru-RU" sz="24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Однако</a:t>
            </a:r>
            <a:r>
              <a:rPr lang="ru-RU" sz="2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перед нами не только понимание дружбы в том отношении – поможет друг или не поможет в беде. </a:t>
            </a:r>
            <a:r>
              <a:rPr lang="ru-RU" sz="24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Друг оказывает сильнейшее влияние на человека.</a:t>
            </a:r>
            <a:r>
              <a:rPr lang="ru-RU" sz="2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Не случайно свои размышления над проблемой автор начинает с очень важной, с его точки зрения, мысли: «…человек... развивается… под влиянием… друзей». </a:t>
            </a:r>
            <a:r>
              <a:rPr lang="ru-RU" sz="24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Вот они – две стороны дружбы: влияние и поддержка!</a:t>
            </a:r>
            <a:endParaRPr lang="ru-RU" sz="24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ru-RU" sz="2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Астафьев – замечательный писатель, и все свои книги он просматривает и прочитывает глазами своих друзей, чтобы не было стыдно за непорядочность, за ложь.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53768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Обучение экспертов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1. Старт будет дан в ноябре, как и в прошлом году.</a:t>
            </a:r>
          </a:p>
          <a:p>
            <a:pPr marL="0" indent="0" algn="just">
              <a:buNone/>
            </a:pPr>
            <a:r>
              <a:rPr lang="ru-RU" dirty="0"/>
              <a:t>2. Новым будет прохождение входного компьютерного тестирования на площадке МЦКО. Цель – выявить уровень предметной компетенции будущих экспертов. </a:t>
            </a:r>
          </a:p>
        </p:txBody>
      </p:sp>
    </p:spTree>
    <p:extLst>
      <p:ext uri="{BB962C8B-B14F-4D97-AF65-F5344CB8AC3E}">
        <p14:creationId xmlns:p14="http://schemas.microsoft.com/office/powerpoint/2010/main" val="13386084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811" y="-228600"/>
            <a:ext cx="10515600" cy="1114425"/>
          </a:xfrm>
        </p:spPr>
        <p:txBody>
          <a:bodyPr/>
          <a:lstStyle/>
          <a:p>
            <a:pPr algn="ctr"/>
            <a:r>
              <a:rPr lang="ru-RU" b="1" dirty="0"/>
              <a:t>Новое в повышении квалификации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" y="885825"/>
            <a:ext cx="6586538" cy="6229350"/>
          </a:xfrm>
        </p:spPr>
        <p:txBody>
          <a:bodyPr>
            <a:normAutofit fontScale="85000" lnSpcReduction="20000"/>
          </a:bodyPr>
          <a:lstStyle/>
          <a:p>
            <a:pPr marL="514350" indent="-514350" algn="just">
              <a:buAutoNum type="arabicPeriod"/>
            </a:pPr>
            <a:r>
              <a:rPr lang="ru-RU" dirty="0"/>
              <a:t>Методика подготовки учащихся к устной части экзамена по русскому языку (02189).</a:t>
            </a:r>
          </a:p>
          <a:p>
            <a:pPr marL="514350" indent="-514350" algn="just">
              <a:buAutoNum type="arabicPeriod"/>
            </a:pPr>
            <a:r>
              <a:rPr lang="ru-RU" dirty="0"/>
              <a:t>Развитие социального опыта личности обучающихся на основе изучения современной детско-подростковой литературы (02643).</a:t>
            </a:r>
          </a:p>
          <a:p>
            <a:pPr marL="514350" indent="-514350" algn="just">
              <a:buAutoNum type="arabicPeriod"/>
            </a:pPr>
            <a:r>
              <a:rPr lang="ru-RU" dirty="0"/>
              <a:t>Особенности подготовки и проведения современного урока литературы на основе интеграции с областью «Искусство» (02638).</a:t>
            </a:r>
          </a:p>
          <a:p>
            <a:pPr marL="514350" indent="-514350" algn="just">
              <a:buAutoNum type="arabicPeriod"/>
            </a:pPr>
            <a:r>
              <a:rPr lang="ru-RU" dirty="0"/>
              <a:t>Современное учебное занятие: методы и приемы театрализации на уроках предметов гуманитарного цикла (урочная деятельность) (01423).</a:t>
            </a:r>
          </a:p>
          <a:p>
            <a:pPr marL="514350" indent="-514350" algn="just">
              <a:buAutoNum type="arabicPeriod"/>
            </a:pPr>
            <a:r>
              <a:rPr lang="ru-RU" dirty="0"/>
              <a:t>Способы формирования и оценки грамотности чтения и письменной речи школьников (01920).</a:t>
            </a:r>
          </a:p>
          <a:p>
            <a:pPr marL="514350" indent="-514350" algn="just">
              <a:buAutoNum type="arabicPeriod"/>
            </a:pPr>
            <a:r>
              <a:rPr lang="ru-RU" dirty="0"/>
              <a:t>Разработка и реализация урочных занятий с использованием ресурсов Московской электронной школы (02074).</a:t>
            </a:r>
          </a:p>
          <a:p>
            <a:pPr marL="514350" indent="-514350" algn="just">
              <a:buAutoNum type="arabicPeriod"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6539" y="885825"/>
            <a:ext cx="6096851" cy="342947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919913" y="4514910"/>
            <a:ext cx="503872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rgbClr val="55555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 сентября с 10.00 до 11.00 в рамках Московского международного форума «Город образования» (ВДНХ, павильон № 75) на площадке Московского центра развития кадрового потенциала образования.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483451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571500"/>
            <a:ext cx="10515600" cy="1325563"/>
          </a:xfrm>
        </p:spPr>
        <p:txBody>
          <a:bodyPr/>
          <a:lstStyle/>
          <a:p>
            <a:pPr algn="ctr"/>
            <a:r>
              <a:rPr lang="ru-RU" b="1" dirty="0"/>
              <a:t>Новое в аттестации педагогических кадров</a:t>
            </a:r>
            <a:br>
              <a:rPr lang="ru-RU" b="1" dirty="0"/>
            </a:br>
            <a:r>
              <a:rPr lang="ru-RU" b="1" dirty="0"/>
              <a:t>(см. проект резолюции)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711450"/>
            <a:ext cx="10515600" cy="2603500"/>
          </a:xfrm>
        </p:spPr>
        <p:txBody>
          <a:bodyPr/>
          <a:lstStyle/>
          <a:p>
            <a:pPr marL="514350" indent="-514350" algn="just">
              <a:buAutoNum type="arabicPeriod"/>
            </a:pPr>
            <a:r>
              <a:rPr lang="ru-RU" dirty="0"/>
              <a:t>МГППУ разработал вариант аттестации педагогов: </a:t>
            </a:r>
            <a:r>
              <a:rPr lang="ru-RU" dirty="0" err="1"/>
              <a:t>видеоурок</a:t>
            </a:r>
            <a:r>
              <a:rPr lang="ru-RU" dirty="0"/>
              <a:t>, решение кейса, учет мнения выпускников и т. д.</a:t>
            </a:r>
          </a:p>
          <a:p>
            <a:pPr marL="514350" indent="-514350" algn="just">
              <a:buAutoNum type="arabicPeriod"/>
            </a:pPr>
            <a:r>
              <a:rPr lang="ru-RU" dirty="0"/>
              <a:t>Другая позиция: недопустимо обязывать учителей заниматься несвойственной им деятельностью, кроме той, которая прямо или косвенно связана с обучением, воспитанием и развитием подрастающего поколения! </a:t>
            </a:r>
          </a:p>
          <a:p>
            <a:pPr marL="514350" indent="-514350" algn="just">
              <a:buAutoNum type="arabicPeriod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714637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1" name="Rectangle 13"/>
          <p:cNvSpPr>
            <a:spLocks noChangeArrowheads="1"/>
          </p:cNvSpPr>
          <p:nvPr/>
        </p:nvSpPr>
        <p:spPr bwMode="auto">
          <a:xfrm>
            <a:off x="1774825" y="4581525"/>
            <a:ext cx="8610600" cy="1943100"/>
          </a:xfrm>
          <a:prstGeom prst="rect">
            <a:avLst/>
          </a:prstGeom>
          <a:gradFill rotWithShape="0">
            <a:gsLst>
              <a:gs pos="0">
                <a:srgbClr val="C00000"/>
              </a:gs>
              <a:gs pos="50000">
                <a:srgbClr val="FF0000"/>
              </a:gs>
              <a:gs pos="100000">
                <a:srgbClr val="C000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lnSpc>
                <a:spcPct val="60000"/>
              </a:lnSpc>
              <a:spcAft>
                <a:spcPct val="0"/>
              </a:spcAft>
              <a:buClr>
                <a:srgbClr val="003366"/>
              </a:buClr>
              <a:buFont typeface="Wingdings" panose="05000000000000000000" pitchFamily="2" charset="2"/>
              <a:buNone/>
            </a:pPr>
            <a:r>
              <a:rPr lang="ru-RU" altLang="ru-RU" sz="6500" b="1">
                <a:solidFill>
                  <a:srgbClr val="FFFFFF"/>
                </a:solidFill>
              </a:rPr>
              <a:t>РУССКИЙ ЯЗЫК</a:t>
            </a:r>
            <a:endParaRPr lang="en-US" altLang="ru-RU" sz="6500" b="1">
              <a:solidFill>
                <a:srgbClr val="FFFFFF"/>
              </a:solidFill>
            </a:endParaRPr>
          </a:p>
          <a:p>
            <a:pPr algn="ctr" fontAlgn="base">
              <a:lnSpc>
                <a:spcPct val="60000"/>
              </a:lnSpc>
              <a:spcAft>
                <a:spcPct val="0"/>
              </a:spcAft>
              <a:buClr>
                <a:srgbClr val="003366"/>
              </a:buClr>
              <a:buFont typeface="Wingdings" panose="05000000000000000000" pitchFamily="2" charset="2"/>
              <a:buNone/>
            </a:pPr>
            <a:r>
              <a:rPr lang="ru-RU" altLang="ru-RU" sz="6500" b="1">
                <a:solidFill>
                  <a:srgbClr val="FFFFFF"/>
                </a:solidFill>
              </a:rPr>
              <a:t>ЛИТЕРАТУРА</a:t>
            </a:r>
          </a:p>
        </p:txBody>
      </p:sp>
    </p:spTree>
    <p:extLst>
      <p:ext uri="{BB962C8B-B14F-4D97-AF65-F5344CB8AC3E}">
        <p14:creationId xmlns:p14="http://schemas.microsoft.com/office/powerpoint/2010/main" val="3355587578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0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825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0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1" grpId="0" build="p" autoUpdateAnimBg="0" advAuto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1026"/>
          <p:cNvSpPr>
            <a:spLocks noGrp="1" noChangeArrowheads="1"/>
          </p:cNvSpPr>
          <p:nvPr>
            <p:ph type="title"/>
          </p:nvPr>
        </p:nvSpPr>
        <p:spPr>
          <a:xfrm>
            <a:off x="1828800" y="1484313"/>
            <a:ext cx="8839200" cy="533400"/>
          </a:xfrm>
        </p:spPr>
        <p:txBody>
          <a:bodyPr/>
          <a:lstStyle/>
          <a:p>
            <a:pPr eaLnBrk="1" hangingPunct="1"/>
            <a:r>
              <a:rPr lang="ru-RU" altLang="ru-RU" sz="3000"/>
              <a:t>Серии пособий для подготовки к ЕГЭ и ОГЭ:</a:t>
            </a:r>
          </a:p>
        </p:txBody>
      </p:sp>
      <p:sp>
        <p:nvSpPr>
          <p:cNvPr id="74755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2667000" y="2133600"/>
            <a:ext cx="7245350" cy="4097338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ru-RU" altLang="ru-RU" sz="2200" b="1"/>
          </a:p>
          <a:p>
            <a:pPr eaLnBrk="1" hangingPunct="1">
              <a:lnSpc>
                <a:spcPct val="80000"/>
              </a:lnSpc>
              <a:buFontTx/>
              <a:buChar char="•"/>
            </a:pPr>
            <a:r>
              <a:rPr lang="ru-RU" altLang="ru-RU" sz="2200" b="1"/>
              <a:t>«ЕГЭ и ОГЭ.</a:t>
            </a:r>
            <a:r>
              <a:rPr lang="en-US" altLang="ru-RU" sz="2200" b="1"/>
              <a:t> </a:t>
            </a:r>
            <a:r>
              <a:rPr lang="ru-RU" altLang="ru-RU" sz="2200" b="1"/>
              <a:t>Типовые тестовые задания»</a:t>
            </a:r>
          </a:p>
          <a:p>
            <a:pPr eaLnBrk="1" hangingPunct="1">
              <a:lnSpc>
                <a:spcPct val="80000"/>
              </a:lnSpc>
              <a:buFontTx/>
              <a:buChar char="•"/>
            </a:pPr>
            <a:r>
              <a:rPr lang="ru-RU" altLang="ru-RU" sz="2200" b="1"/>
              <a:t>«ЕГЭ и ОГЭ. Тренажёр»</a:t>
            </a:r>
          </a:p>
          <a:p>
            <a:pPr eaLnBrk="1" hangingPunct="1">
              <a:lnSpc>
                <a:spcPct val="80000"/>
              </a:lnSpc>
              <a:buFontTx/>
              <a:buChar char="•"/>
            </a:pPr>
            <a:r>
              <a:rPr lang="ru-RU" altLang="ru-RU" sz="2200" b="1"/>
              <a:t>«ЕГЭ и ОГЭ. Экзаменационный тренажер»</a:t>
            </a:r>
          </a:p>
          <a:p>
            <a:pPr eaLnBrk="1" hangingPunct="1">
              <a:lnSpc>
                <a:spcPct val="80000"/>
              </a:lnSpc>
              <a:buFontTx/>
              <a:buChar char="•"/>
            </a:pPr>
            <a:r>
              <a:rPr lang="ru-RU" altLang="ru-RU" sz="2200" b="1"/>
              <a:t>«ОГЭ. Тематический тренажер» </a:t>
            </a:r>
          </a:p>
          <a:p>
            <a:pPr eaLnBrk="1" hangingPunct="1">
              <a:lnSpc>
                <a:spcPct val="80000"/>
              </a:lnSpc>
              <a:buFontTx/>
              <a:buChar char="•"/>
            </a:pPr>
            <a:r>
              <a:rPr lang="ru-RU" altLang="ru-RU" sz="2200" b="1"/>
              <a:t>«ЕГЭ.</a:t>
            </a:r>
            <a:r>
              <a:rPr lang="en-US" altLang="ru-RU" sz="2200" b="1"/>
              <a:t> </a:t>
            </a:r>
            <a:r>
              <a:rPr lang="ru-RU" altLang="ru-RU" sz="2200" b="1"/>
              <a:t>Практикум»</a:t>
            </a:r>
          </a:p>
          <a:p>
            <a:pPr eaLnBrk="1" hangingPunct="1">
              <a:lnSpc>
                <a:spcPct val="80000"/>
              </a:lnSpc>
              <a:buFontTx/>
              <a:buChar char="•"/>
            </a:pPr>
            <a:r>
              <a:rPr lang="ru-RU" altLang="ru-RU" sz="2200" b="1"/>
              <a:t>«ЕГЭ.</a:t>
            </a:r>
            <a:r>
              <a:rPr lang="en-US" altLang="ru-RU" sz="2200" b="1"/>
              <a:t> </a:t>
            </a:r>
            <a:r>
              <a:rPr lang="ru-RU" altLang="ru-RU" sz="2200" b="1"/>
              <a:t>Супертренинг»</a:t>
            </a:r>
          </a:p>
          <a:p>
            <a:pPr eaLnBrk="1" hangingPunct="1">
              <a:lnSpc>
                <a:spcPct val="80000"/>
              </a:lnSpc>
              <a:buFontTx/>
              <a:buChar char="•"/>
            </a:pPr>
            <a:r>
              <a:rPr lang="ru-RU" altLang="ru-RU" sz="2200" b="1"/>
              <a:t>«ЕГЭ.</a:t>
            </a:r>
            <a:r>
              <a:rPr lang="en-US" altLang="ru-RU" sz="2200" b="1"/>
              <a:t> </a:t>
            </a:r>
            <a:r>
              <a:rPr lang="ru-RU" altLang="ru-RU" sz="2200" b="1"/>
              <a:t>Задачник»</a:t>
            </a:r>
          </a:p>
          <a:p>
            <a:pPr eaLnBrk="1" hangingPunct="1">
              <a:lnSpc>
                <a:spcPct val="80000"/>
              </a:lnSpc>
              <a:buFontTx/>
              <a:buChar char="•"/>
            </a:pPr>
            <a:r>
              <a:rPr lang="ru-RU" altLang="ru-RU" sz="2200" b="1"/>
              <a:t>«ЕГЭ. 100 баллов»</a:t>
            </a:r>
          </a:p>
          <a:p>
            <a:pPr eaLnBrk="1" hangingPunct="1">
              <a:lnSpc>
                <a:spcPct val="80000"/>
              </a:lnSpc>
              <a:buFontTx/>
              <a:buChar char="•"/>
            </a:pPr>
            <a:r>
              <a:rPr lang="ru-RU" altLang="ru-RU" sz="2200" b="1"/>
              <a:t>«ЕГЭ. Эксперт»</a:t>
            </a:r>
          </a:p>
          <a:p>
            <a:pPr eaLnBrk="1" hangingPunct="1">
              <a:lnSpc>
                <a:spcPct val="80000"/>
              </a:lnSpc>
              <a:buFontTx/>
              <a:buChar char="•"/>
            </a:pPr>
            <a:r>
              <a:rPr lang="ru-RU" altLang="ru-RU" sz="2200" b="1"/>
              <a:t>«ЕГЭ и ОГЭ.</a:t>
            </a:r>
            <a:r>
              <a:rPr lang="en-US" altLang="ru-RU" sz="2200" b="1"/>
              <a:t> </a:t>
            </a:r>
            <a:r>
              <a:rPr lang="ru-RU" altLang="ru-RU" sz="2200" b="1"/>
              <a:t>Выполнение заданий»</a:t>
            </a:r>
          </a:p>
          <a:p>
            <a:pPr eaLnBrk="1" hangingPunct="1">
              <a:lnSpc>
                <a:spcPct val="80000"/>
              </a:lnSpc>
              <a:buFontTx/>
              <a:buChar char="•"/>
            </a:pPr>
            <a:r>
              <a:rPr lang="ru-RU" altLang="ru-RU" sz="2200" b="1"/>
              <a:t>«ОГЭ. Сборник заданий» </a:t>
            </a:r>
          </a:p>
          <a:p>
            <a:pPr eaLnBrk="1" hangingPunct="1">
              <a:lnSpc>
                <a:spcPct val="80000"/>
              </a:lnSpc>
              <a:buFontTx/>
              <a:buChar char="•"/>
            </a:pPr>
            <a:endParaRPr lang="ru-RU" altLang="ru-RU" sz="2200" b="1"/>
          </a:p>
          <a:p>
            <a:pPr eaLnBrk="1" hangingPunct="1">
              <a:lnSpc>
                <a:spcPct val="80000"/>
              </a:lnSpc>
              <a:buFontTx/>
              <a:buChar char="•"/>
            </a:pPr>
            <a:r>
              <a:rPr lang="ru-RU" altLang="ru-RU" sz="2200" b="1"/>
              <a:t> </a:t>
            </a:r>
          </a:p>
          <a:p>
            <a:pPr eaLnBrk="1" hangingPunct="1">
              <a:lnSpc>
                <a:spcPct val="80000"/>
              </a:lnSpc>
              <a:buFontTx/>
              <a:buChar char="•"/>
            </a:pPr>
            <a:endParaRPr lang="ru-RU" altLang="ru-RU" sz="2200" b="1"/>
          </a:p>
        </p:txBody>
      </p:sp>
      <p:sp>
        <p:nvSpPr>
          <p:cNvPr id="15364" name="Rectangle 1029"/>
          <p:cNvSpPr>
            <a:spLocks noChangeArrowheads="1"/>
          </p:cNvSpPr>
          <p:nvPr/>
        </p:nvSpPr>
        <p:spPr bwMode="auto">
          <a:xfrm>
            <a:off x="1524000" y="2133600"/>
            <a:ext cx="9144000" cy="76200"/>
          </a:xfrm>
          <a:prstGeom prst="rect">
            <a:avLst/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ru-RU" altLang="ru-RU" sz="1800">
              <a:solidFill>
                <a:srgbClr val="00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2647836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5" grpId="0" build="p" autoUpdateAnimBg="0" advAuto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План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ru-RU" dirty="0"/>
              <a:t>Новое в ГИА по русскому языку и литературе. </a:t>
            </a:r>
          </a:p>
          <a:p>
            <a:pPr marL="514350" indent="-514350">
              <a:buAutoNum type="arabicPeriod"/>
            </a:pPr>
            <a:r>
              <a:rPr lang="ru-RU" dirty="0"/>
              <a:t>Новое в повышении квалификации специалистов.</a:t>
            </a:r>
          </a:p>
          <a:p>
            <a:pPr marL="514350" indent="-514350">
              <a:buAutoNum type="arabicPeriod"/>
            </a:pPr>
            <a:r>
              <a:rPr lang="ru-RU" dirty="0"/>
              <a:t>Новое в аттестации педагогических кадров. </a:t>
            </a:r>
          </a:p>
          <a:p>
            <a:pPr marL="514350" indent="-514350">
              <a:buAutoNum type="arabicPeriod"/>
            </a:pPr>
            <a:r>
              <a:rPr lang="ru-RU" dirty="0"/>
              <a:t>Новое в учебно-методической литературе.</a:t>
            </a:r>
          </a:p>
          <a:p>
            <a:pPr marL="514350" indent="-514350">
              <a:buAutoNum type="arabicPeriod"/>
            </a:pPr>
            <a:r>
              <a:rPr lang="ru-RU" dirty="0"/>
              <a:t>Об одном известном человеке… </a:t>
            </a:r>
          </a:p>
          <a:p>
            <a:pPr marL="514350" indent="-514350">
              <a:buAutoNum type="arabicPeriod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053449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6" name="Группа 10"/>
          <p:cNvGrpSpPr>
            <a:grpSpLocks/>
          </p:cNvGrpSpPr>
          <p:nvPr/>
        </p:nvGrpSpPr>
        <p:grpSpPr bwMode="auto">
          <a:xfrm>
            <a:off x="1919288" y="1773239"/>
            <a:ext cx="8528050" cy="4319587"/>
            <a:chOff x="395536" y="1772816"/>
            <a:chExt cx="7927075" cy="4016474"/>
          </a:xfrm>
        </p:grpSpPr>
        <p:pic>
          <p:nvPicPr>
            <p:cNvPr id="16387" name="Picture 5" descr="\\V31\общая\ГАЛИНА\КАТАЛОГИ\ВПР_jpeg\377-13127-4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536" y="1772816"/>
              <a:ext cx="2207612" cy="2864346"/>
            </a:xfrm>
            <a:prstGeom prst="rect">
              <a:avLst/>
            </a:prstGeom>
            <a:noFill/>
            <a:ln w="19050">
              <a:solidFill>
                <a:srgbClr val="99CC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388" name="Picture 6" descr="\\V31\общая\ГАЛИНА\КАТАЛОГИ\ВПР_jpeg\377_13428_2-01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55976" y="1772816"/>
              <a:ext cx="2207612" cy="2864346"/>
            </a:xfrm>
            <a:prstGeom prst="rect">
              <a:avLst/>
            </a:prstGeom>
            <a:noFill/>
            <a:ln w="19050">
              <a:solidFill>
                <a:srgbClr val="99CC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389" name="Picture 7" descr="\\V31\общая\ГАЛИНА\КАТАЛОГИ\ВПР_jpeg\377_13112_0-01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51720" y="2924944"/>
              <a:ext cx="2198630" cy="2864346"/>
            </a:xfrm>
            <a:prstGeom prst="rect">
              <a:avLst/>
            </a:prstGeom>
            <a:noFill/>
            <a:ln w="19050">
              <a:solidFill>
                <a:srgbClr val="99CC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390" name="Picture 9" descr="\\V31\общая\ГАЛИНА\КАТАЛОГИ\ВПР_jpeg\377_12281_4-01.jp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7033" y="2924944"/>
              <a:ext cx="2225578" cy="2864346"/>
            </a:xfrm>
            <a:prstGeom prst="rect">
              <a:avLst/>
            </a:prstGeom>
            <a:noFill/>
            <a:ln w="19050">
              <a:solidFill>
                <a:srgbClr val="99CC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120857720"/>
      </p:ext>
    </p:extLst>
  </p:cSld>
  <p:clrMapOvr>
    <a:masterClrMapping/>
  </p:clrMapOvr>
  <p:transition>
    <p:random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AutoShape 3"/>
          <p:cNvSpPr>
            <a:spLocks noGrp="1" noChangeArrowheads="1"/>
          </p:cNvSpPr>
          <p:nvPr>
            <p:ph type="title"/>
          </p:nvPr>
        </p:nvSpPr>
        <p:spPr>
          <a:xfrm>
            <a:off x="3325813" y="115888"/>
            <a:ext cx="6121400" cy="533400"/>
          </a:xfrm>
        </p:spPr>
        <p:txBody>
          <a:bodyPr vert="horz" wrap="square" lIns="18000" tIns="45720" rIns="18000" bIns="45720" numCol="1" anchor="b" anchorCtr="0" compatLnSpc="1">
            <a:prstTxWarp prst="textNoShape">
              <a:avLst/>
            </a:prstTxWarp>
          </a:bodyPr>
          <a:lstStyle/>
          <a:p>
            <a:r>
              <a:rPr lang="ru-RU" altLang="ru-RU" sz="2800"/>
              <a:t>Рабочие тетради </a:t>
            </a: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6600825" y="1785938"/>
            <a:ext cx="3887788" cy="482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600">
                <a:solidFill>
                  <a:srgbClr val="003366"/>
                </a:solidFill>
              </a:rPr>
              <a:t>.</a:t>
            </a:r>
          </a:p>
        </p:txBody>
      </p:sp>
      <p:sp>
        <p:nvSpPr>
          <p:cNvPr id="17412" name="Rectangle 2"/>
          <p:cNvSpPr txBox="1">
            <a:spLocks noChangeArrowheads="1"/>
          </p:cNvSpPr>
          <p:nvPr/>
        </p:nvSpPr>
        <p:spPr bwMode="auto">
          <a:xfrm>
            <a:off x="3287713" y="561975"/>
            <a:ext cx="63754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b="1">
                <a:solidFill>
                  <a:srgbClr val="0070C0"/>
                </a:solidFill>
              </a:rPr>
              <a:t>Культура речи</a:t>
            </a:r>
            <a:endParaRPr lang="ru-RU" altLang="ru-RU">
              <a:solidFill>
                <a:srgbClr val="0070C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400" b="1">
                <a:solidFill>
                  <a:srgbClr val="0070C0"/>
                </a:solidFill>
              </a:rPr>
              <a:t>ИЗУЧАЕМ НОРМЫ РУССКОГО ЯЗЫКА</a:t>
            </a:r>
          </a:p>
        </p:txBody>
      </p:sp>
      <p:pic>
        <p:nvPicPr>
          <p:cNvPr id="57347" name="Picture 3" descr="E:\Prezentatzia\2015\rus_umk\obl\umk\377_05377_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43250" y="1600200"/>
            <a:ext cx="2101850" cy="3124200"/>
          </a:xfrm>
          <a:prstGeom prst="rect">
            <a:avLst/>
          </a:prstGeom>
          <a:noFill/>
          <a:ln>
            <a:solidFill>
              <a:schemeClr val="accent4">
                <a:lumMod val="90000"/>
                <a:lumOff val="10000"/>
              </a:schemeClr>
            </a:solidFill>
          </a:ln>
        </p:spPr>
      </p:pic>
      <p:pic>
        <p:nvPicPr>
          <p:cNvPr id="57346" name="Picture 2" descr="E:\Prezentatzia\2015\rus_umk\obl\umk\377-05845-8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19513" y="3284538"/>
            <a:ext cx="2089150" cy="3168650"/>
          </a:xfrm>
          <a:prstGeom prst="rect">
            <a:avLst/>
          </a:prstGeom>
          <a:noFill/>
          <a:ln>
            <a:solidFill>
              <a:schemeClr val="accent4">
                <a:lumMod val="90000"/>
                <a:lumOff val="10000"/>
              </a:schemeClr>
            </a:solidFill>
          </a:ln>
        </p:spPr>
      </p:pic>
      <p:sp>
        <p:nvSpPr>
          <p:cNvPr id="17415" name="Rectangle 7"/>
          <p:cNvSpPr>
            <a:spLocks noChangeArrowheads="1"/>
          </p:cNvSpPr>
          <p:nvPr/>
        </p:nvSpPr>
        <p:spPr bwMode="auto">
          <a:xfrm>
            <a:off x="5951538" y="1557338"/>
            <a:ext cx="4716462" cy="48958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ru-RU" altLang="ru-RU" sz="1600" b="1" dirty="0">
                <a:solidFill>
                  <a:srgbClr val="003366"/>
                </a:solidFill>
              </a:rPr>
              <a:t> Владение нормами литературного языка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600" b="1" dirty="0">
                <a:solidFill>
                  <a:srgbClr val="003366"/>
                </a:solidFill>
              </a:rPr>
              <a:t> в устной и письменной форме;</a:t>
            </a:r>
            <a:r>
              <a:rPr lang="ru-RU" altLang="ru-RU" sz="1600" b="1" u="sng" dirty="0">
                <a:solidFill>
                  <a:srgbClr val="003366"/>
                </a:solidFill>
              </a:rPr>
              <a:t>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ru-RU" altLang="ru-RU" sz="1600" b="1" u="sng" dirty="0">
              <a:solidFill>
                <a:srgbClr val="003366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ru-RU" altLang="ru-RU" sz="1600" b="1" dirty="0">
                <a:solidFill>
                  <a:srgbClr val="003366"/>
                </a:solidFill>
              </a:rPr>
              <a:t> выбор и применение языковых средств,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600" b="1" dirty="0">
                <a:solidFill>
                  <a:srgbClr val="003366"/>
                </a:solidFill>
              </a:rPr>
              <a:t>позволяющих в определенной ситуации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600" b="1" dirty="0">
                <a:solidFill>
                  <a:srgbClr val="003366"/>
                </a:solidFill>
              </a:rPr>
              <a:t> обеспечить наибольший коммуникативный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600" b="1" dirty="0">
                <a:solidFill>
                  <a:srgbClr val="003366"/>
                </a:solidFill>
              </a:rPr>
              <a:t> эффект при соблюдении этики общения;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ru-RU" altLang="ru-RU" sz="1600" b="1" dirty="0">
              <a:solidFill>
                <a:srgbClr val="003366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ru-RU" altLang="ru-RU" sz="1600" dirty="0">
                <a:solidFill>
                  <a:srgbClr val="003366"/>
                </a:solidFill>
              </a:rPr>
              <a:t> </a:t>
            </a:r>
            <a:r>
              <a:rPr lang="ru-RU" altLang="ru-RU" sz="1600" b="1" dirty="0">
                <a:solidFill>
                  <a:srgbClr val="003366"/>
                </a:solidFill>
              </a:rPr>
              <a:t>разнообразные по форме и уровню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600" b="1" dirty="0">
                <a:solidFill>
                  <a:srgbClr val="003366"/>
                </a:solidFill>
              </a:rPr>
              <a:t>сложности задания;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ru-RU" altLang="ru-RU" sz="1600" b="1" dirty="0">
              <a:solidFill>
                <a:srgbClr val="003366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ru-RU" altLang="ru-RU" sz="1600" b="1" dirty="0">
                <a:solidFill>
                  <a:srgbClr val="003366"/>
                </a:solidFill>
              </a:rPr>
              <a:t> оригинальные тексты и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600" b="1" dirty="0">
                <a:solidFill>
                  <a:srgbClr val="003366"/>
                </a:solidFill>
              </a:rPr>
              <a:t> нестандартные задания;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ru-RU" altLang="ru-RU" sz="1600" b="1" dirty="0">
              <a:solidFill>
                <a:srgbClr val="003366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ru-RU" altLang="ru-RU" sz="1600" b="1" dirty="0">
                <a:solidFill>
                  <a:srgbClr val="003366"/>
                </a:solidFill>
              </a:rPr>
              <a:t> комплексная подготовка к заданиям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600" b="1" dirty="0">
                <a:solidFill>
                  <a:srgbClr val="003366"/>
                </a:solidFill>
              </a:rPr>
              <a:t>4-8 ЕГЭ (орфоэпические,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600" b="1" dirty="0">
                <a:solidFill>
                  <a:srgbClr val="003366"/>
                </a:solidFill>
              </a:rPr>
              <a:t> грамматические, лексические нормы).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ru-RU" altLang="ru-RU" sz="1600" b="1" dirty="0">
              <a:solidFill>
                <a:srgbClr val="003366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endParaRPr lang="ru-RU" altLang="ru-RU" sz="1600" dirty="0">
              <a:solidFill>
                <a:srgbClr val="00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6066533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7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7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8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utoUpdateAnimBg="0" advAuto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3287714" y="476251"/>
            <a:ext cx="7085011" cy="504825"/>
          </a:xfrm>
          <a:prstGeom prst="roundRect">
            <a:avLst>
              <a:gd name="adj" fmla="val 50000"/>
            </a:avLst>
          </a:prstGeom>
        </p:spPr>
        <p:txBody>
          <a:bodyPr/>
          <a:lstStyle/>
          <a:p>
            <a:br>
              <a:rPr lang="ru-RU" altLang="ru-RU" sz="3200" dirty="0"/>
            </a:br>
            <a:r>
              <a:rPr lang="ru-RU" altLang="ru-RU" sz="2400" dirty="0"/>
              <a:t>Причины низких результатов выполнения заданий с развернутым ответом ЕГЭ и ОГЭ</a:t>
            </a:r>
          </a:p>
        </p:txBody>
      </p:sp>
      <p:sp>
        <p:nvSpPr>
          <p:cNvPr id="18435" name="Содержимое 2"/>
          <p:cNvSpPr>
            <a:spLocks noGrp="1"/>
          </p:cNvSpPr>
          <p:nvPr>
            <p:ph idx="1"/>
          </p:nvPr>
        </p:nvSpPr>
        <p:spPr>
          <a:xfrm>
            <a:off x="2974976" y="1125538"/>
            <a:ext cx="7693025" cy="3200400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endParaRPr lang="ru-RU" altLang="ru-RU" b="1"/>
          </a:p>
          <a:p>
            <a:r>
              <a:rPr lang="ru-RU" altLang="ru-RU"/>
              <a:t> </a:t>
            </a:r>
            <a:r>
              <a:rPr lang="ru-RU" altLang="ru-RU" sz="2000"/>
              <a:t>Нет связи между освоением теории и  формированием практических умений и навыков; </a:t>
            </a:r>
          </a:p>
          <a:p>
            <a:r>
              <a:rPr lang="ru-RU" altLang="ru-RU" sz="2000"/>
              <a:t> остаются недостаточно усвоенными разделы речеведения, связанные с интерпретацией содержания текста, комментарием проблематики,</a:t>
            </a:r>
          </a:p>
          <a:p>
            <a:r>
              <a:rPr lang="ru-RU" altLang="ru-RU" sz="2000"/>
              <a:t> не сформировано умение  работать с информацией, воспринимать, интерпретировать её;</a:t>
            </a:r>
          </a:p>
          <a:p>
            <a:r>
              <a:rPr lang="ru-RU" altLang="ru-RU" sz="2000"/>
              <a:t> фронтальные формы работы с текстом на уроках вступают в противоречие с необходимостью каждому ученику самостоятельно на итоговой аттестации  создавать собственное высказывание  по незнакомому тексту. </a:t>
            </a:r>
          </a:p>
          <a:p>
            <a:endParaRPr lang="ru-RU" altLang="ru-RU" sz="2000"/>
          </a:p>
        </p:txBody>
      </p:sp>
    </p:spTree>
    <p:extLst>
      <p:ext uri="{BB962C8B-B14F-4D97-AF65-F5344CB8AC3E}">
        <p14:creationId xmlns:p14="http://schemas.microsoft.com/office/powerpoint/2010/main" val="675870509"/>
      </p:ext>
    </p:extLst>
  </p:cSld>
  <p:clrMapOvr>
    <a:masterClrMapping/>
  </p:clrMapOvr>
  <p:transition>
    <p:random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AutoShape 3"/>
          <p:cNvSpPr>
            <a:spLocks noGrp="1" noChangeArrowheads="1"/>
          </p:cNvSpPr>
          <p:nvPr>
            <p:ph type="title"/>
          </p:nvPr>
        </p:nvSpPr>
        <p:spPr>
          <a:xfrm>
            <a:off x="3325813" y="115888"/>
            <a:ext cx="6121400" cy="533400"/>
          </a:xfrm>
        </p:spPr>
        <p:txBody>
          <a:bodyPr vert="horz" wrap="square" lIns="18000" tIns="45720" rIns="18000" bIns="45720" numCol="1" anchor="b" anchorCtr="0" compatLnSpc="1">
            <a:prstTxWarp prst="textNoShape">
              <a:avLst/>
            </a:prstTxWarp>
          </a:bodyPr>
          <a:lstStyle/>
          <a:p>
            <a:r>
              <a:rPr lang="ru-RU" altLang="ru-RU" sz="2800"/>
              <a:t>Рабочие тетради </a:t>
            </a: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3287713" y="4257676"/>
            <a:ext cx="7129462" cy="2195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ru-RU" altLang="ru-RU" sz="1600">
              <a:solidFill>
                <a:srgbClr val="003366"/>
              </a:solidFill>
            </a:endParaRPr>
          </a:p>
        </p:txBody>
      </p:sp>
      <p:sp>
        <p:nvSpPr>
          <p:cNvPr id="19460" name="Rectangle 2"/>
          <p:cNvSpPr txBox="1">
            <a:spLocks noChangeArrowheads="1"/>
          </p:cNvSpPr>
          <p:nvPr/>
        </p:nvSpPr>
        <p:spPr bwMode="auto">
          <a:xfrm>
            <a:off x="3287713" y="561975"/>
            <a:ext cx="63754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b="1">
                <a:solidFill>
                  <a:srgbClr val="0070C0"/>
                </a:solidFill>
              </a:rPr>
              <a:t>Задания на понимание текста</a:t>
            </a:r>
            <a:endParaRPr lang="ru-RU" altLang="ru-RU">
              <a:solidFill>
                <a:srgbClr val="0070C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ru-RU" altLang="ru-RU" sz="1500" b="1" i="1">
              <a:solidFill>
                <a:srgbClr val="0070C0"/>
              </a:solidFill>
            </a:endParaRPr>
          </a:p>
        </p:txBody>
      </p:sp>
      <p:pic>
        <p:nvPicPr>
          <p:cNvPr id="19461" name="Picture 2" descr="\\V26\архив\KNIGI\UMK\UMK_Rus\UMK_rus_5kl\377-11487-1\377-11487_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4526" y="1408114"/>
            <a:ext cx="1616075" cy="2217737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2" name="Picture 4" descr="\\V26\архив\KNIGI\UMK\UMK_Rus\UMK_rus_6kl\377-11054-5\b_377-11054-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8138" y="1552575"/>
            <a:ext cx="1587500" cy="2236788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3" name="Picture 6" descr="D:\OBLOZHKI\UMK\Russky\7 rkass\377_11488_8\377_11488_8-0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9376" y="1695451"/>
            <a:ext cx="1617663" cy="2238375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301" name="Picture 5" descr="E:\Prezentatzia\2015\rus_umk\obl\umk\377_08796_0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462339" y="3860800"/>
            <a:ext cx="1552575" cy="2203450"/>
          </a:xfrm>
          <a:prstGeom prst="rect">
            <a:avLst/>
          </a:prstGeom>
          <a:noFill/>
          <a:ln>
            <a:solidFill>
              <a:schemeClr val="accent4">
                <a:lumMod val="90000"/>
                <a:lumOff val="10000"/>
              </a:schemeClr>
            </a:solidFill>
          </a:ln>
        </p:spPr>
      </p:pic>
      <p:pic>
        <p:nvPicPr>
          <p:cNvPr id="19465" name="Picture 5" descr="\\V26\архив\KNIGI\UMK\UMK_Rus\UMK_rus_9kl\377-09921-5\377_09921_5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0400" y="4005264"/>
            <a:ext cx="1625600" cy="2236787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466" name="Rectangle 12"/>
          <p:cNvSpPr>
            <a:spLocks noChangeArrowheads="1"/>
          </p:cNvSpPr>
          <p:nvPr/>
        </p:nvSpPr>
        <p:spPr bwMode="auto">
          <a:xfrm>
            <a:off x="6816725" y="1412876"/>
            <a:ext cx="3671888" cy="4824413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marL="342900" indent="-3429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ru-RU" altLang="ru-RU" b="1" dirty="0">
              <a:solidFill>
                <a:srgbClr val="336699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b="1" dirty="0" err="1">
                <a:solidFill>
                  <a:srgbClr val="336699"/>
                </a:solidFill>
              </a:rPr>
              <a:t>Текстоцентрический</a:t>
            </a:r>
            <a:endParaRPr lang="ru-RU" altLang="ru-RU" b="1" dirty="0">
              <a:solidFill>
                <a:srgbClr val="336699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b="1" dirty="0">
                <a:solidFill>
                  <a:srgbClr val="336699"/>
                </a:solidFill>
              </a:rPr>
              <a:t> подход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ru-RU" altLang="ru-RU" b="1" dirty="0">
              <a:solidFill>
                <a:srgbClr val="336699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800" dirty="0">
                <a:solidFill>
                  <a:srgbClr val="000066"/>
                </a:solidFill>
              </a:rPr>
              <a:t>Тексты в рабочих тетрадях –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800" dirty="0">
                <a:solidFill>
                  <a:srgbClr val="000066"/>
                </a:solidFill>
              </a:rPr>
              <a:t> основа создания речевой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800" dirty="0">
                <a:solidFill>
                  <a:srgbClr val="000066"/>
                </a:solidFill>
              </a:rPr>
              <a:t>среды, позволяющей приобрести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800" dirty="0">
                <a:solidFill>
                  <a:srgbClr val="000066"/>
                </a:solidFill>
              </a:rPr>
              <a:t>знания, необходимые для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800" dirty="0">
                <a:solidFill>
                  <a:srgbClr val="000066"/>
                </a:solidFill>
              </a:rPr>
              <a:t>успешной сдачи ОГЭ и ЕГЭ,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800" b="1" dirty="0">
                <a:solidFill>
                  <a:srgbClr val="FF3300"/>
                </a:solidFill>
              </a:rPr>
              <a:t>включая устное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800" b="1" dirty="0">
                <a:solidFill>
                  <a:srgbClr val="FF3300"/>
                </a:solidFill>
              </a:rPr>
              <a:t>собеседование и итоговое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800" b="1" dirty="0">
                <a:solidFill>
                  <a:srgbClr val="FF3300"/>
                </a:solidFill>
              </a:rPr>
              <a:t>сочинение.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ru-RU" altLang="ru-RU" sz="1800" b="1" dirty="0">
              <a:solidFill>
                <a:srgbClr val="000066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ru-RU" altLang="ru-RU" sz="1800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9782366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utoUpdateAnimBg="0" advAuto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E:\Prezentatzia\2019\страницы_русский\Безымянный-3_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08"/>
          <a:stretch>
            <a:fillRect/>
          </a:stretch>
        </p:blipFill>
        <p:spPr bwMode="auto">
          <a:xfrm>
            <a:off x="3216276" y="1484313"/>
            <a:ext cx="3459163" cy="5040312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3" name="Picture 3" descr="E:\Prezentatzia\2019\страницы_русский\Безымянный-3_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3700" y="1484313"/>
            <a:ext cx="3568700" cy="5040312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484" name="AutoShape 3"/>
          <p:cNvSpPr>
            <a:spLocks noGrp="1" noChangeArrowheads="1"/>
          </p:cNvSpPr>
          <p:nvPr>
            <p:ph type="title"/>
          </p:nvPr>
        </p:nvSpPr>
        <p:spPr>
          <a:xfrm>
            <a:off x="3325813" y="115888"/>
            <a:ext cx="6121400" cy="533400"/>
          </a:xfrm>
        </p:spPr>
        <p:txBody>
          <a:bodyPr vert="horz" wrap="square" lIns="18000" tIns="45720" rIns="18000" bIns="45720" numCol="1" anchor="b" anchorCtr="0" compatLnSpc="1">
            <a:prstTxWarp prst="textNoShape">
              <a:avLst/>
            </a:prstTxWarp>
          </a:bodyPr>
          <a:lstStyle/>
          <a:p>
            <a:r>
              <a:rPr lang="ru-RU" altLang="ru-RU" sz="2800"/>
              <a:t>Рабочие тетради </a:t>
            </a:r>
          </a:p>
        </p:txBody>
      </p:sp>
      <p:sp>
        <p:nvSpPr>
          <p:cNvPr id="20485" name="Rectangle 2"/>
          <p:cNvSpPr txBox="1">
            <a:spLocks noChangeArrowheads="1"/>
          </p:cNvSpPr>
          <p:nvPr/>
        </p:nvSpPr>
        <p:spPr bwMode="auto">
          <a:xfrm>
            <a:off x="3287713" y="561975"/>
            <a:ext cx="63754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b="1">
                <a:solidFill>
                  <a:srgbClr val="0070C0"/>
                </a:solidFill>
              </a:rPr>
              <a:t>Задания на понимание текста</a:t>
            </a:r>
            <a:endParaRPr lang="ru-RU" altLang="ru-RU">
              <a:solidFill>
                <a:srgbClr val="0070C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ru-RU" altLang="ru-RU" sz="1500" b="1" i="1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501603"/>
      </p:ext>
    </p:extLst>
  </p:cSld>
  <p:clrMapOvr>
    <a:masterClrMapping/>
  </p:clrMapOvr>
  <p:transition>
    <p:random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AutoShape 3"/>
          <p:cNvSpPr>
            <a:spLocks noGrp="1" noChangeArrowheads="1"/>
          </p:cNvSpPr>
          <p:nvPr>
            <p:ph type="title"/>
          </p:nvPr>
        </p:nvSpPr>
        <p:spPr>
          <a:xfrm>
            <a:off x="3325813" y="463550"/>
            <a:ext cx="6121400" cy="533400"/>
          </a:xfrm>
        </p:spPr>
        <p:txBody>
          <a:bodyPr vert="horz" wrap="square" lIns="18000" tIns="45720" rIns="18000" bIns="45720" numCol="1" anchor="b" anchorCtr="0" compatLnSpc="1">
            <a:prstTxWarp prst="textNoShape">
              <a:avLst/>
            </a:prstTxWarp>
          </a:bodyPr>
          <a:lstStyle/>
          <a:p>
            <a:r>
              <a:rPr lang="ru-RU" altLang="ru-RU" sz="2800"/>
              <a:t>Учимся писать сочинение</a:t>
            </a: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3071813" y="3789364"/>
            <a:ext cx="5688012" cy="280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2" algn="ctr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ru-RU" altLang="ru-RU" sz="1600">
              <a:solidFill>
                <a:srgbClr val="003366"/>
              </a:solidFill>
            </a:endParaRPr>
          </a:p>
        </p:txBody>
      </p:sp>
      <p:pic>
        <p:nvPicPr>
          <p:cNvPr id="21508" name="Picture 2" descr="E:\Prezentatzia\2019\fon_umk\Литература\обл_лит\t_377-12128-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3975" y="3895726"/>
            <a:ext cx="1473200" cy="2270125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9" name="Picture 7" descr="E:\Prezentatzia\2019\fon_umk\Литература\обл_лит\t_377-12866-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7714" y="1590676"/>
            <a:ext cx="1463675" cy="2270125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0" name="Picture 3" descr="E:\Prezentatzia\2019\fon_umk\Литература\обл_лит\t_377-12906-6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6138" y="1555751"/>
            <a:ext cx="1471612" cy="2270125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1" name="Picture 4" descr="E:\Prezentatzia\2019\fon_umk\Литература\обл_лит\t_377-13103-8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4563" y="1520826"/>
            <a:ext cx="1465262" cy="2270125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2" name="Picture 5" descr="E:\Prezentatzia\2019\fon_umk\Литература\обл_лит\t_377-13301-8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1" y="1520826"/>
            <a:ext cx="1598613" cy="2270125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3" name="Picture 6" descr="E:\Prezentatzia\2019\fon_umk\Литература\обл_лит\t_377-12127-5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4288" y="1520826"/>
            <a:ext cx="1465262" cy="2270125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3216275" y="3860801"/>
            <a:ext cx="5543550" cy="26638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base">
              <a:lnSpc>
                <a:spcPts val="206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>
                <a:solidFill>
                  <a:srgbClr val="002A56"/>
                </a:solidFill>
              </a:rPr>
              <a:t>Обучение учащихся</a:t>
            </a:r>
          </a:p>
          <a:p>
            <a:pPr fontAlgn="base">
              <a:lnSpc>
                <a:spcPts val="206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  <a:defRPr/>
            </a:pPr>
            <a:r>
              <a:rPr lang="ru-RU" dirty="0">
                <a:solidFill>
                  <a:srgbClr val="002A56"/>
                </a:solidFill>
              </a:rPr>
              <a:t> разным видам информационной и речевой переработки текста в процессе подготовки к написанию сочинения;</a:t>
            </a:r>
          </a:p>
          <a:p>
            <a:pPr fontAlgn="base">
              <a:lnSpc>
                <a:spcPts val="206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  <a:defRPr/>
            </a:pPr>
            <a:r>
              <a:rPr lang="ru-RU" dirty="0">
                <a:solidFill>
                  <a:srgbClr val="002A56"/>
                </a:solidFill>
              </a:rPr>
              <a:t>созданию текстов в разных стилях, жанрах и типах речи;</a:t>
            </a:r>
          </a:p>
          <a:p>
            <a:pPr fontAlgn="base">
              <a:lnSpc>
                <a:spcPts val="206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  <a:defRPr/>
            </a:pPr>
            <a:r>
              <a:rPr lang="ru-RU" dirty="0">
                <a:solidFill>
                  <a:srgbClr val="002A56"/>
                </a:solidFill>
              </a:rPr>
              <a:t>анализу и коррекции собственного письменного высказывания;</a:t>
            </a:r>
          </a:p>
          <a:p>
            <a:pPr fontAlgn="base">
              <a:lnSpc>
                <a:spcPts val="206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  <a:defRPr/>
            </a:pPr>
            <a:r>
              <a:rPr lang="ru-RU" dirty="0">
                <a:solidFill>
                  <a:srgbClr val="002A56"/>
                </a:solidFill>
              </a:rPr>
              <a:t>преемственность в обучении учащихся написанию сочинений разных жанров</a:t>
            </a:r>
          </a:p>
        </p:txBody>
      </p:sp>
    </p:spTree>
    <p:extLst>
      <p:ext uri="{BB962C8B-B14F-4D97-AF65-F5344CB8AC3E}">
        <p14:creationId xmlns:p14="http://schemas.microsoft.com/office/powerpoint/2010/main" val="3407532064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utoUpdateAnimBg="0" advAuto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5325" y="68580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b="1" dirty="0"/>
              <a:t>Об одном известном человеке…</a:t>
            </a:r>
            <a:br>
              <a:rPr lang="ru-RU" b="1" dirty="0"/>
            </a:br>
            <a:r>
              <a:rPr lang="ru-RU" b="1" dirty="0"/>
              <a:t>(см. раздаточный материал)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43299" y="2211387"/>
            <a:ext cx="7953375" cy="2603500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/>
              <a:t>Юрий Степанович </a:t>
            </a:r>
            <a:r>
              <a:rPr lang="ru-RU" dirty="0" err="1"/>
              <a:t>Меженко</a:t>
            </a:r>
            <a:r>
              <a:rPr lang="ru-RU" dirty="0"/>
              <a:t> – последователь               В.Ф. Шаталова (система опорных конспектов).</a:t>
            </a:r>
          </a:p>
          <a:p>
            <a:pPr marL="0" indent="0" algn="just">
              <a:buNone/>
            </a:pPr>
            <a:r>
              <a:rPr lang="ru-RU" dirty="0"/>
              <a:t>Живет в г. Донецке, тяжело болен.</a:t>
            </a:r>
          </a:p>
          <a:p>
            <a:pPr marL="0" indent="0" algn="just">
              <a:buNone/>
            </a:pPr>
            <a:r>
              <a:rPr lang="en-US" dirty="0">
                <a:hlinkClick r:id="rId2"/>
              </a:rPr>
              <a:t>http://uznajka.com</a:t>
            </a:r>
            <a:r>
              <a:rPr lang="ru-RU" dirty="0"/>
              <a:t>: можно заказать электронный диск и курс русского языка в опорных конспектах.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724" y="2011362"/>
            <a:ext cx="2803525" cy="280352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2136" y="4429127"/>
            <a:ext cx="3695699" cy="2771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32704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5325" y="68580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b="1" dirty="0"/>
              <a:t>Мой электронный адрес: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76437" y="2704307"/>
            <a:ext cx="7953375" cy="112474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5400" dirty="0">
                <a:hlinkClick r:id="rId2"/>
              </a:rPr>
              <a:t>doshchinskyra@mcrkpo.ru</a:t>
            </a:r>
            <a:r>
              <a:rPr lang="en-US" sz="5400" dirty="0"/>
              <a:t> </a:t>
            </a: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25264922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00012"/>
            <a:ext cx="10806113" cy="1325563"/>
          </a:xfrm>
        </p:spPr>
        <p:txBody>
          <a:bodyPr/>
          <a:lstStyle/>
          <a:p>
            <a:pPr algn="ctr"/>
            <a:r>
              <a:rPr lang="ru-RU" b="1" dirty="0"/>
              <a:t>Новое в ГИА по русскому языку и литературе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425575"/>
            <a:ext cx="10515600" cy="5232400"/>
          </a:xfrm>
        </p:spPr>
        <p:txBody>
          <a:bodyPr>
            <a:normAutofit fontScale="92500"/>
          </a:bodyPr>
          <a:lstStyle/>
          <a:p>
            <a:r>
              <a:rPr lang="ru-RU" dirty="0"/>
              <a:t>ОГЭ по русскому языку в 2019 году остается без изменений.</a:t>
            </a:r>
          </a:p>
          <a:p>
            <a:pPr algn="just"/>
            <a:r>
              <a:rPr lang="ru-RU" dirty="0">
                <a:solidFill>
                  <a:srgbClr val="FF0000"/>
                </a:solidFill>
              </a:rPr>
              <a:t>Итоговое собеседование по русскому языку в 9 классе </a:t>
            </a:r>
            <a:r>
              <a:rPr lang="ru-RU" dirty="0"/>
              <a:t>как допуск к ГИА (предварительно – вторая среда февраля 2019 года с возможностью последующей пересдачи в марте и мае).</a:t>
            </a:r>
          </a:p>
          <a:p>
            <a:pPr algn="just"/>
            <a:r>
              <a:rPr lang="ru-RU" dirty="0"/>
              <a:t>ОГЭ и ЕГЭ по литературе – изменения коснулись только критериев оценивания.</a:t>
            </a:r>
          </a:p>
          <a:p>
            <a:r>
              <a:rPr lang="ru-RU" dirty="0"/>
              <a:t>Итоговое сочинение – ждем объявления направлений. </a:t>
            </a:r>
          </a:p>
          <a:p>
            <a:r>
              <a:rPr lang="ru-RU" dirty="0">
                <a:solidFill>
                  <a:srgbClr val="FF0000"/>
                </a:solidFill>
              </a:rPr>
              <a:t>ЕГЭ по русскому языку – изменения существенные.   </a:t>
            </a:r>
          </a:p>
          <a:p>
            <a:pPr marL="0" indent="0" algn="just">
              <a:buNone/>
            </a:pPr>
            <a:r>
              <a:rPr lang="ru-RU" i="1" dirty="0"/>
              <a:t>Приглашаем экспертное и профессиональное сообщества принять участие в обсуждении экзаменационных материалов 2019 года.</a:t>
            </a:r>
          </a:p>
          <a:p>
            <a:pPr marL="0" indent="0" algn="just">
              <a:buNone/>
            </a:pPr>
            <a:r>
              <a:rPr lang="ru-RU" i="1" dirty="0"/>
              <a:t>Все замечания и предложения принимаются на электронный адрес: </a:t>
            </a:r>
            <a:r>
              <a:rPr lang="ru-RU" i="1" dirty="0">
                <a:hlinkClick r:id="rId2"/>
              </a:rPr>
              <a:t>fipi@fipi.ru</a:t>
            </a:r>
            <a:r>
              <a:rPr lang="ru-RU" i="1" dirty="0"/>
              <a:t> до 01 октября 2018 года.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302348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22969" t="24154" r="22187" b="16859"/>
          <a:stretch/>
        </p:blipFill>
        <p:spPr>
          <a:xfrm>
            <a:off x="2271713" y="1185863"/>
            <a:ext cx="8293210" cy="5014912"/>
          </a:xfrm>
          <a:prstGeom prst="rect">
            <a:avLst/>
          </a:prstGeom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509712" y="136525"/>
            <a:ext cx="10515600" cy="1325563"/>
          </a:xfrm>
        </p:spPr>
        <p:txBody>
          <a:bodyPr/>
          <a:lstStyle/>
          <a:p>
            <a:pPr algn="ctr"/>
            <a:r>
              <a:rPr lang="ru-RU" b="1" dirty="0"/>
              <a:t>ЕГЭ по русскому языку – 2018 год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38114" y="2860675"/>
            <a:ext cx="213359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dirty="0"/>
              <a:t>2 балла</a:t>
            </a:r>
          </a:p>
        </p:txBody>
      </p:sp>
    </p:spTree>
    <p:extLst>
      <p:ext uri="{BB962C8B-B14F-4D97-AF65-F5344CB8AC3E}">
        <p14:creationId xmlns:p14="http://schemas.microsoft.com/office/powerpoint/2010/main" val="25216024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22851" t="23945" r="23711" b="18943"/>
          <a:stretch/>
        </p:blipFill>
        <p:spPr>
          <a:xfrm>
            <a:off x="1214437" y="1042988"/>
            <a:ext cx="9677540" cy="5815012"/>
          </a:xfrm>
          <a:prstGeom prst="rect">
            <a:avLst/>
          </a:prstGeom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509712" y="136525"/>
            <a:ext cx="10515600" cy="1325563"/>
          </a:xfrm>
        </p:spPr>
        <p:txBody>
          <a:bodyPr/>
          <a:lstStyle/>
          <a:p>
            <a:pPr algn="ctr"/>
            <a:r>
              <a:rPr lang="ru-RU" b="1" dirty="0"/>
              <a:t>ЕГЭ по русскому языку – 2019 год</a:t>
            </a: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0" y="3132137"/>
            <a:ext cx="213359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dirty="0"/>
              <a:t>1 балл</a:t>
            </a:r>
          </a:p>
        </p:txBody>
      </p:sp>
    </p:spTree>
    <p:extLst>
      <p:ext uri="{BB962C8B-B14F-4D97-AF65-F5344CB8AC3E}">
        <p14:creationId xmlns:p14="http://schemas.microsoft.com/office/powerpoint/2010/main" val="32635466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l="22851" t="31866" r="24062" b="53126"/>
          <a:stretch/>
        </p:blipFill>
        <p:spPr>
          <a:xfrm>
            <a:off x="691303" y="4479131"/>
            <a:ext cx="11641040" cy="1850231"/>
          </a:xfrm>
          <a:prstGeom prst="rect">
            <a:avLst/>
          </a:prstGeom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547687" y="0"/>
            <a:ext cx="10515600" cy="1325563"/>
          </a:xfrm>
        </p:spPr>
        <p:txBody>
          <a:bodyPr/>
          <a:lstStyle/>
          <a:p>
            <a:pPr algn="ctr"/>
            <a:r>
              <a:rPr lang="ru-RU" b="1" dirty="0"/>
              <a:t>ЕГЭ по русскому языку – 2018 год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547687" y="357505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dirty="0"/>
              <a:t>ЕГЭ по русскому языку – 2019 год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/>
          <a:srcRect l="22969" t="36452" r="22891" b="43538"/>
          <a:stretch/>
        </p:blipFill>
        <p:spPr>
          <a:xfrm>
            <a:off x="691303" y="1064419"/>
            <a:ext cx="11310790" cy="2350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04514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690562" y="-157163"/>
            <a:ext cx="10515600" cy="1325563"/>
          </a:xfrm>
        </p:spPr>
        <p:txBody>
          <a:bodyPr/>
          <a:lstStyle/>
          <a:p>
            <a:pPr algn="ctr"/>
            <a:r>
              <a:rPr lang="ru-RU" b="1" dirty="0"/>
              <a:t>ЕГЭ по русскому языку – 2018 год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22735" t="27698" r="22891" b="44164"/>
          <a:stretch/>
        </p:blipFill>
        <p:spPr>
          <a:xfrm>
            <a:off x="1050286" y="4366607"/>
            <a:ext cx="10012999" cy="2913264"/>
          </a:xfrm>
          <a:prstGeom prst="rect">
            <a:avLst/>
          </a:prstGeo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897114" y="337536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dirty="0"/>
              <a:t>ЕГЭ по русскому языку – 2019 год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/>
          <a:srcRect l="22148" t="28323" r="23360" b="44789"/>
          <a:stretch/>
        </p:blipFill>
        <p:spPr>
          <a:xfrm>
            <a:off x="897114" y="846898"/>
            <a:ext cx="10319345" cy="2862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5394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690562" y="-157163"/>
            <a:ext cx="10515600" cy="1325563"/>
          </a:xfrm>
        </p:spPr>
        <p:txBody>
          <a:bodyPr/>
          <a:lstStyle/>
          <a:p>
            <a:pPr algn="ctr"/>
            <a:r>
              <a:rPr lang="ru-RU" b="1" dirty="0"/>
              <a:t>ЕГЭ по русскому языку – 2018 год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22031" t="26238" r="22539" b="18109"/>
          <a:stretch/>
        </p:blipFill>
        <p:spPr>
          <a:xfrm>
            <a:off x="885823" y="842962"/>
            <a:ext cx="10478677" cy="5915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0772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697089" y="-23937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dirty="0"/>
              <a:t>ЕГЭ по русскому языку – 2019 год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22149" t="24988" r="24531" b="11440"/>
          <a:stretch/>
        </p:blipFill>
        <p:spPr>
          <a:xfrm>
            <a:off x="1375745" y="718927"/>
            <a:ext cx="9158287" cy="6139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24078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Капсулы">
  <a:themeElements>
    <a:clrScheme name="Капсулы 1">
      <a:dk1>
        <a:srgbClr val="003366"/>
      </a:dk1>
      <a:lt1>
        <a:srgbClr val="FFFFFF"/>
      </a:lt1>
      <a:dk2>
        <a:srgbClr val="006666"/>
      </a:dk2>
      <a:lt2>
        <a:srgbClr val="666699"/>
      </a:lt2>
      <a:accent1>
        <a:srgbClr val="33CCCC"/>
      </a:accent1>
      <a:accent2>
        <a:srgbClr val="99CC99"/>
      </a:accent2>
      <a:accent3>
        <a:srgbClr val="FFFFFF"/>
      </a:accent3>
      <a:accent4>
        <a:srgbClr val="002A56"/>
      </a:accent4>
      <a:accent5>
        <a:srgbClr val="ADE2E2"/>
      </a:accent5>
      <a:accent6>
        <a:srgbClr val="8AB98A"/>
      </a:accent6>
      <a:hlink>
        <a:srgbClr val="003366"/>
      </a:hlink>
      <a:folHlink>
        <a:srgbClr val="CC99FF"/>
      </a:folHlink>
    </a:clrScheme>
    <a:fontScheme name="Капсулы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Капсулы 1">
        <a:dk1>
          <a:srgbClr val="003366"/>
        </a:dk1>
        <a:lt1>
          <a:srgbClr val="FFFFFF"/>
        </a:lt1>
        <a:dk2>
          <a:srgbClr val="006666"/>
        </a:dk2>
        <a:lt2>
          <a:srgbClr val="666699"/>
        </a:lt2>
        <a:accent1>
          <a:srgbClr val="33CCCC"/>
        </a:accent1>
        <a:accent2>
          <a:srgbClr val="99CC99"/>
        </a:accent2>
        <a:accent3>
          <a:srgbClr val="FFFFFF"/>
        </a:accent3>
        <a:accent4>
          <a:srgbClr val="002A56"/>
        </a:accent4>
        <a:accent5>
          <a:srgbClr val="ADE2E2"/>
        </a:accent5>
        <a:accent6>
          <a:srgbClr val="8AB98A"/>
        </a:accent6>
        <a:hlink>
          <a:srgbClr val="003366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апсулы 2">
        <a:dk1>
          <a:srgbClr val="000000"/>
        </a:dk1>
        <a:lt1>
          <a:srgbClr val="FFFFFF"/>
        </a:lt1>
        <a:dk2>
          <a:srgbClr val="000000"/>
        </a:dk2>
        <a:lt2>
          <a:srgbClr val="808000"/>
        </a:lt2>
        <a:accent1>
          <a:srgbClr val="FFCC99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8AB900"/>
        </a:accent6>
        <a:hlink>
          <a:srgbClr val="3366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апсулы 3">
        <a:dk1>
          <a:srgbClr val="006699"/>
        </a:dk1>
        <a:lt1>
          <a:srgbClr val="FFFFFF"/>
        </a:lt1>
        <a:dk2>
          <a:srgbClr val="6699FF"/>
        </a:dk2>
        <a:lt2>
          <a:srgbClr val="FFFFFF"/>
        </a:lt2>
        <a:accent1>
          <a:srgbClr val="33CCCC"/>
        </a:accent1>
        <a:accent2>
          <a:srgbClr val="006699"/>
        </a:accent2>
        <a:accent3>
          <a:srgbClr val="B8CAFF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99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апсулы 4">
        <a:dk1>
          <a:srgbClr val="000000"/>
        </a:dk1>
        <a:lt1>
          <a:srgbClr val="FFFFFF"/>
        </a:lt1>
        <a:dk2>
          <a:srgbClr val="9900CC"/>
        </a:dk2>
        <a:lt2>
          <a:srgbClr val="006600"/>
        </a:lt2>
        <a:accent1>
          <a:srgbClr val="33CC33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ADE2AD"/>
        </a:accent5>
        <a:accent6>
          <a:srgbClr val="E7B95C"/>
        </a:accent6>
        <a:hlink>
          <a:srgbClr val="0033CC"/>
        </a:hlink>
        <a:folHlink>
          <a:srgbClr val="CC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апсулы 5">
        <a:dk1>
          <a:srgbClr val="000066"/>
        </a:dk1>
        <a:lt1>
          <a:srgbClr val="FFFFFF"/>
        </a:lt1>
        <a:dk2>
          <a:srgbClr val="336699"/>
        </a:dk2>
        <a:lt2>
          <a:srgbClr val="FFFFEB"/>
        </a:lt2>
        <a:accent1>
          <a:srgbClr val="99CCFF"/>
        </a:accent1>
        <a:accent2>
          <a:srgbClr val="9999FF"/>
        </a:accent2>
        <a:accent3>
          <a:srgbClr val="ADB8CA"/>
        </a:accent3>
        <a:accent4>
          <a:srgbClr val="DADADA"/>
        </a:accent4>
        <a:accent5>
          <a:srgbClr val="CAE2FF"/>
        </a:accent5>
        <a:accent6>
          <a:srgbClr val="8A8A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апсулы 6">
        <a:dk1>
          <a:srgbClr val="808000"/>
        </a:dk1>
        <a:lt1>
          <a:srgbClr val="FFFFFF"/>
        </a:lt1>
        <a:dk2>
          <a:srgbClr val="006666"/>
        </a:dk2>
        <a:lt2>
          <a:srgbClr val="FFFFFF"/>
        </a:lt2>
        <a:accent1>
          <a:srgbClr val="FFCC66"/>
        </a:accent1>
        <a:accent2>
          <a:srgbClr val="00ACA8"/>
        </a:accent2>
        <a:accent3>
          <a:srgbClr val="AAB8B8"/>
        </a:accent3>
        <a:accent4>
          <a:srgbClr val="DADADA"/>
        </a:accent4>
        <a:accent5>
          <a:srgbClr val="FFE2B8"/>
        </a:accent5>
        <a:accent6>
          <a:srgbClr val="009B98"/>
        </a:accent6>
        <a:hlink>
          <a:srgbClr val="CCCC00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апсулы 7">
        <a:dk1>
          <a:srgbClr val="FFFFCC"/>
        </a:dk1>
        <a:lt1>
          <a:srgbClr val="FFFFFF"/>
        </a:lt1>
        <a:dk2>
          <a:srgbClr val="660033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B8AAAD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FFCC00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апсулы 8">
        <a:dk1>
          <a:srgbClr val="FF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CC00"/>
        </a:accent1>
        <a:accent2>
          <a:srgbClr val="CC3300"/>
        </a:accent2>
        <a:accent3>
          <a:srgbClr val="AA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FF66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</TotalTime>
  <Words>978</Words>
  <Application>Microsoft Office PowerPoint</Application>
  <PresentationFormat>Широкоэкранный</PresentationFormat>
  <Paragraphs>125</Paragraphs>
  <Slides>27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27</vt:i4>
      </vt:variant>
    </vt:vector>
  </HeadingPairs>
  <TitlesOfParts>
    <vt:vector size="29" baseType="lpstr">
      <vt:lpstr>Тема Office</vt:lpstr>
      <vt:lpstr>Капсулы</vt:lpstr>
      <vt:lpstr>Новое в работе московского учителя-словесника  в 2018–2019 уч. г. </vt:lpstr>
      <vt:lpstr>План</vt:lpstr>
      <vt:lpstr>Новое в ГИА по русскому языку и литературе</vt:lpstr>
      <vt:lpstr>ЕГЭ по русскому языку – 2018 год</vt:lpstr>
      <vt:lpstr>ЕГЭ по русскому языку – 2019 год</vt:lpstr>
      <vt:lpstr>ЕГЭ по русскому языку – 2018 год</vt:lpstr>
      <vt:lpstr>ЕГЭ по русскому языку – 2018 год</vt:lpstr>
      <vt:lpstr>ЕГЭ по русскому языку – 2018 год</vt:lpstr>
      <vt:lpstr>Презентация PowerPoint</vt:lpstr>
      <vt:lpstr>Презентация PowerPoint</vt:lpstr>
      <vt:lpstr>Презентация PowerPoint</vt:lpstr>
      <vt:lpstr>ЕГЭ по русскому языку – 2018 год</vt:lpstr>
      <vt:lpstr>ЕГЭ по русскому языку – 2019 год</vt:lpstr>
      <vt:lpstr>ЕГЭ по русскому языку – 2019 год</vt:lpstr>
      <vt:lpstr>Обучение экспертов</vt:lpstr>
      <vt:lpstr>Новое в повышении квалификации</vt:lpstr>
      <vt:lpstr>Новое в аттестации педагогических кадров (см. проект резолюции)</vt:lpstr>
      <vt:lpstr>Презентация PowerPoint</vt:lpstr>
      <vt:lpstr>Серии пособий для подготовки к ЕГЭ и ОГЭ:</vt:lpstr>
      <vt:lpstr>Презентация PowerPoint</vt:lpstr>
      <vt:lpstr>Рабочие тетради </vt:lpstr>
      <vt:lpstr> Причины низких результатов выполнения заданий с развернутым ответом ЕГЭ и ОГЭ</vt:lpstr>
      <vt:lpstr>Рабочие тетради </vt:lpstr>
      <vt:lpstr>Рабочие тетради </vt:lpstr>
      <vt:lpstr>Учимся писать сочинение</vt:lpstr>
      <vt:lpstr>Об одном известном человеке… (см. раздаточный материал)</vt:lpstr>
      <vt:lpstr>Мой электронный адрес: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Новое в работе московского учителя-словесника  в 2018–2019 уч. г. </dc:title>
  <dc:creator>Роман</dc:creator>
  <cp:lastModifiedBy>Роман</cp:lastModifiedBy>
  <cp:revision>19</cp:revision>
  <dcterms:created xsi:type="dcterms:W3CDTF">2018-08-26T08:03:55Z</dcterms:created>
  <dcterms:modified xsi:type="dcterms:W3CDTF">2018-10-03T17:14:54Z</dcterms:modified>
</cp:coreProperties>
</file>