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63" r:id="rId4"/>
    <p:sldId id="280" r:id="rId5"/>
    <p:sldId id="281" r:id="rId6"/>
    <p:sldId id="261" r:id="rId7"/>
    <p:sldId id="265" r:id="rId8"/>
    <p:sldId id="273" r:id="rId9"/>
    <p:sldId id="275" r:id="rId10"/>
    <p:sldId id="276" r:id="rId11"/>
    <p:sldId id="277" r:id="rId12"/>
    <p:sldId id="260" r:id="rId13"/>
    <p:sldId id="282" r:id="rId14"/>
    <p:sldId id="259" r:id="rId15"/>
    <p:sldId id="266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F8A"/>
    <a:srgbClr val="4343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4364" autoAdjust="0"/>
  </p:normalViewPr>
  <p:slideViewPr>
    <p:cSldViewPr>
      <p:cViewPr>
        <p:scale>
          <a:sx n="81" d="100"/>
          <a:sy n="81" d="100"/>
        </p:scale>
        <p:origin x="-9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B5B0-3071-400C-8167-AD1824FB65DE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69158-ED1C-494B-B66D-3BB429F531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620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69158-ED1C-494B-B66D-3BB429F5318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37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1861976"/>
            <a:ext cx="5110336" cy="2196000"/>
          </a:xfrm>
        </p:spPr>
        <p:txBody>
          <a:bodyPr>
            <a:noAutofit/>
          </a:bodyPr>
          <a:lstStyle>
            <a:lvl1pPr>
              <a:defRPr sz="6600" b="1" i="1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4155" y="3886200"/>
            <a:ext cx="4352528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rgbClr val="4343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023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540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415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07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480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16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507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50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840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3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5597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56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764704"/>
            <a:ext cx="5038328" cy="4484902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1268760"/>
            <a:ext cx="4895968" cy="439248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«Учебные задания как основа развития  читательской грамотности»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863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Тема « </a:t>
            </a:r>
            <a:r>
              <a:rPr lang="ru-RU" sz="2800" b="1" dirty="0" smtClean="0"/>
              <a:t>Постановка двоеточия в  бессоюзном сложном предложении»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b="1" dirty="0" smtClean="0"/>
              <a:t>Три золотые куклы</a:t>
            </a:r>
          </a:p>
          <a:p>
            <a:pPr>
              <a:buNone/>
            </a:pPr>
            <a:r>
              <a:rPr lang="ru-RU" sz="1400" dirty="0" smtClean="0"/>
              <a:t>1) Один властелин послал соседу султану в подарок три золотые куклы. 2) Куклы были совершенно одинаковые и с виду, и по размерам, и по весу. 3) </a:t>
            </a:r>
            <a:r>
              <a:rPr lang="ru-RU" sz="1400" b="1" dirty="0" smtClean="0"/>
              <a:t>Однако властелин велел передать: цены у них разные</a:t>
            </a:r>
            <a:r>
              <a:rPr lang="ru-RU" sz="1400" dirty="0" smtClean="0"/>
              <a:t>. 4) Одна кукла дешевле, другая дороже, третья еще дороже. 5) Он просил объяснить, почему это так. 6) Подивился султан подарку и велел придворным разгадать, в чем отличие одной куклы от другой. 7) Придворные осмотрели все куклы –никакой разницы между ними нет.</a:t>
            </a:r>
          </a:p>
          <a:p>
            <a:pPr>
              <a:buNone/>
            </a:pPr>
            <a:r>
              <a:rPr lang="ru-RU" sz="1400" dirty="0" smtClean="0"/>
              <a:t>8)Один бедный юноша попросил передать султану, что он может разгадать тайну кукол. 9) </a:t>
            </a:r>
            <a:r>
              <a:rPr lang="ru-RU" sz="1400" b="1" dirty="0" smtClean="0"/>
              <a:t>Султан велел доставить юношу во дворец: заинтересовало его смелое предложение.</a:t>
            </a:r>
          </a:p>
          <a:p>
            <a:pPr>
              <a:buNone/>
            </a:pPr>
            <a:r>
              <a:rPr lang="ru-RU" sz="1400" dirty="0" smtClean="0"/>
              <a:t>10) Юноша осмотрел кукол и заметил, что у них в ушах просверлены дырочки. 11) Тогда он взял стебелек и сунул его в ухо одной кукле, кончик стебелька вылез у нее изо рта. 12) Потом сунул стебелек в ухо другой кукле, кончик стебелька  высунулся у нее из другого уха. 13) Наконец, он сунул стебелек в ухо третьей кукле, и весь стебелек остался внутри нее.</a:t>
            </a:r>
          </a:p>
          <a:p>
            <a:pPr>
              <a:buNone/>
            </a:pPr>
            <a:r>
              <a:rPr lang="ru-RU" sz="1400" b="1" dirty="0" smtClean="0"/>
              <a:t>Учитель:  </a:t>
            </a:r>
            <a:r>
              <a:rPr lang="ru-RU" sz="1400" b="1" i="1" dirty="0" smtClean="0"/>
              <a:t>- Предположите, как эти факты объяснил юноша.(ответы учащихся)</a:t>
            </a:r>
            <a:endParaRPr lang="ru-RU" sz="1400" b="1" dirty="0" smtClean="0"/>
          </a:p>
          <a:p>
            <a:pPr>
              <a:buNone/>
            </a:pPr>
            <a:r>
              <a:rPr lang="ru-RU" sz="1400" b="1" i="1" dirty="0" smtClean="0"/>
              <a:t>                             (Чтение 2 части текста и сопоставление ответов с оригиналом.)</a:t>
            </a:r>
            <a:endParaRPr lang="ru-RU" sz="1400" b="1" dirty="0" smtClean="0"/>
          </a:p>
          <a:p>
            <a:pPr>
              <a:buNone/>
            </a:pPr>
            <a:r>
              <a:rPr lang="ru-RU" sz="1400" dirty="0" smtClean="0"/>
              <a:t>14) Тогда юноша сказал:</a:t>
            </a:r>
          </a:p>
          <a:p>
            <a:pPr>
              <a:buNone/>
            </a:pPr>
            <a:r>
              <a:rPr lang="ru-RU" sz="1400" dirty="0" smtClean="0"/>
              <a:t>15) –Ваше величество, эти куклы сходны с людьми. 16) </a:t>
            </a:r>
            <a:r>
              <a:rPr lang="ru-RU" sz="1400" b="1" dirty="0" smtClean="0"/>
              <a:t>Люди разделяются на два рода: одни прежде думают, потом говорят; другие прежде говорят, а потом думают</a:t>
            </a:r>
            <a:r>
              <a:rPr lang="ru-RU" sz="1400" dirty="0" smtClean="0"/>
              <a:t>. 17) Первая кукла похожа на того, кто сейчас же расскажет всем и каждому о том, что слышал. 18) Вторая кукла схожа с тем, у кого чужие слова в одно ухо влетают, в другое вылетают. 19) А третья кукла походит на человека, который что не услышит, то словно проглотит. 20) Это человек, достойный доверия, -цена этой куклы самая высокая. 21) Выслушал это султан, обрадовался и приблизил юношу к себе.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989464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736x/ae/3f/c7/ae3fc713ba8562d932b7c9e4ac683a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5024"/>
            <a:ext cx="2923456" cy="292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36" y="1340768"/>
            <a:ext cx="8229600" cy="481399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Извлечение информации:</a:t>
            </a:r>
          </a:p>
          <a:p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i="1" dirty="0" smtClean="0"/>
              <a:t>- </a:t>
            </a:r>
            <a:r>
              <a:rPr lang="ru-RU" dirty="0" smtClean="0"/>
              <a:t>Какой подарок и с какой просьбой получил султан</a:t>
            </a:r>
            <a:r>
              <a:rPr lang="ru-RU" sz="2600" dirty="0" smtClean="0"/>
              <a:t>? (</a:t>
            </a:r>
            <a:r>
              <a:rPr lang="ru-RU" sz="2600" i="1" dirty="0" smtClean="0"/>
              <a:t>три золотые </a:t>
            </a:r>
            <a:r>
              <a:rPr lang="ru-RU" sz="2600" i="1" dirty="0" smtClean="0"/>
              <a:t>куклы</a:t>
            </a:r>
            <a:r>
              <a:rPr lang="ru-RU" sz="2300" i="1" dirty="0" smtClean="0"/>
              <a:t>, с просьбой –объяснить, почему эти куклы стоят по-разному).</a:t>
            </a:r>
            <a:r>
              <a:rPr lang="ru-RU" sz="2300" dirty="0" smtClean="0"/>
              <a:t> </a:t>
            </a:r>
            <a:endParaRPr lang="ru-RU" sz="2300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Интерпретация: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- Предположите, для чего султану подарили кукол? </a:t>
            </a:r>
            <a:r>
              <a:rPr lang="ru-RU" sz="2600" dirty="0" smtClean="0"/>
              <a:t>(</a:t>
            </a:r>
            <a:r>
              <a:rPr lang="ru-RU" sz="2600" i="1" dirty="0" smtClean="0"/>
              <a:t>в детстве игрушки для развлечения, забавы, а у взрослых –игрушка –путь к мудрости).</a:t>
            </a:r>
            <a:endParaRPr lang="ru-RU" sz="2600" dirty="0" smtClean="0"/>
          </a:p>
          <a:p>
            <a:r>
              <a:rPr lang="ru-RU" i="1" dirty="0" smtClean="0"/>
              <a:t>- </a:t>
            </a:r>
            <a:r>
              <a:rPr lang="ru-RU" dirty="0" smtClean="0"/>
              <a:t>Почему, по вашему мнению,  придворные не смогли выполнить просьбу султана</a:t>
            </a:r>
            <a:r>
              <a:rPr lang="ru-RU" dirty="0" smtClean="0"/>
              <a:t>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Оценивание: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i="1" dirty="0" smtClean="0"/>
              <a:t>- </a:t>
            </a:r>
            <a:r>
              <a:rPr lang="ru-RU" dirty="0" smtClean="0"/>
              <a:t>Какие качества людей символизируют эти куклы</a:t>
            </a:r>
            <a:r>
              <a:rPr lang="ru-RU" sz="2600" dirty="0" smtClean="0"/>
              <a:t>? (</a:t>
            </a:r>
            <a:r>
              <a:rPr lang="ru-RU" sz="2600" i="1" dirty="0" smtClean="0"/>
              <a:t>первая –болтушка, сплетница; вторая –равнодушная, невнимательная; третья –умеет хранить тайны, можно доверить секреты, культурная</a:t>
            </a:r>
            <a:r>
              <a:rPr lang="ru-RU" sz="2600" i="1" dirty="0" smtClean="0"/>
              <a:t>)</a:t>
            </a:r>
            <a:endParaRPr lang="ru-RU" sz="2600" dirty="0" smtClean="0"/>
          </a:p>
          <a:p>
            <a:r>
              <a:rPr lang="ru-RU" i="1" dirty="0" smtClean="0"/>
              <a:t>-</a:t>
            </a:r>
            <a:r>
              <a:rPr lang="ru-RU" dirty="0" smtClean="0"/>
              <a:t> Почему третья кукла самая дорогая? </a:t>
            </a:r>
          </a:p>
          <a:p>
            <a:r>
              <a:rPr lang="ru-RU" dirty="0" smtClean="0"/>
              <a:t>- Какова главная мысль текста? Помогают ли слова Пифагора понять идею текста</a:t>
            </a:r>
            <a:r>
              <a:rPr lang="ru-RU" dirty="0" smtClean="0"/>
              <a:t>?</a:t>
            </a:r>
            <a:r>
              <a:rPr lang="ru-RU" dirty="0" smtClean="0"/>
              <a:t> «Слушая и сохраняя молчание, ты делаешься мудрым: начало премудрости есть молчание». </a:t>
            </a:r>
            <a:endParaRPr lang="ru-RU" dirty="0" smtClean="0"/>
          </a:p>
          <a:p>
            <a:r>
              <a:rPr lang="ru-RU" dirty="0" smtClean="0"/>
              <a:t>Согласны ли вы с утверждением Пифагора?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6502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«Работа </a:t>
            </a:r>
            <a:r>
              <a:rPr lang="ru-RU" sz="2800" dirty="0" smtClean="0"/>
              <a:t>с </a:t>
            </a:r>
            <a:r>
              <a:rPr lang="ru-RU" sz="2800" dirty="0" smtClean="0"/>
              <a:t>эпиграфом» </a:t>
            </a:r>
            <a:r>
              <a:rPr lang="ru-RU" sz="2800" dirty="0" smtClean="0"/>
              <a:t>п</a:t>
            </a:r>
            <a:r>
              <a:rPr lang="ru-RU" sz="2800" dirty="0" smtClean="0"/>
              <a:t>омогает </a:t>
            </a:r>
            <a:r>
              <a:rPr lang="ru-RU" sz="2800" dirty="0" smtClean="0"/>
              <a:t>осмысленному чтению и развивает способность размышлять о прочитанном,  прогнозировать дальнейшую тему урока, текста.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Анализ </a:t>
            </a:r>
            <a:r>
              <a:rPr lang="ru-RU" sz="3200" dirty="0" smtClean="0"/>
              <a:t>формы текста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Даря, становлюсь богаче</a:t>
            </a:r>
            <a:endParaRPr lang="ru-RU" sz="1400" dirty="0" smtClean="0"/>
          </a:p>
          <a:p>
            <a:r>
              <a:rPr lang="ru-RU" sz="1400" dirty="0" smtClean="0"/>
              <a:t>         Сорок </a:t>
            </a:r>
            <a:r>
              <a:rPr lang="ru-RU" sz="1400" dirty="0" smtClean="0"/>
              <a:t>с лишним лет назад из города </a:t>
            </a:r>
            <a:r>
              <a:rPr lang="ru-RU" sz="1400" dirty="0" err="1" smtClean="0"/>
              <a:t>Бежицы</a:t>
            </a:r>
            <a:r>
              <a:rPr lang="ru-RU" sz="1400" dirty="0" smtClean="0"/>
              <a:t>, теперь это район Брянска, отправилась экспедиция по реке Десне — пять весельных лодок. На корме первой развевались два флага — красный и голубой. На голубом — инициалы флагмана экспедиции «К. П.». А флагманом был Константин Георгиевич Паустовский, уже тогда известный писатель. С ним плыл другой писатель — </a:t>
            </a:r>
            <a:r>
              <a:rPr lang="ru-RU" sz="1400" dirty="0" err="1" smtClean="0"/>
              <a:t>Рувим</a:t>
            </a:r>
            <a:r>
              <a:rPr lang="ru-RU" sz="1400" dirty="0" smtClean="0"/>
              <a:t> Исаевич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. На остальных четырех лодках с красными флагами на кормах шли московские школьники — члены литературных студий …</a:t>
            </a:r>
          </a:p>
          <a:p>
            <a:r>
              <a:rPr lang="ru-RU" sz="1400" dirty="0" smtClean="0"/>
              <a:t>         Десять </a:t>
            </a:r>
            <a:r>
              <a:rPr lang="ru-RU" sz="1400" dirty="0" smtClean="0"/>
              <a:t>дней оказались огромными, наполненными, важными для всей последующей жизни.</a:t>
            </a:r>
          </a:p>
          <a:p>
            <a:r>
              <a:rPr lang="ru-RU" sz="1400" dirty="0" smtClean="0"/>
              <a:t>         А </a:t>
            </a:r>
            <a:r>
              <a:rPr lang="ru-RU" sz="1400" dirty="0" smtClean="0"/>
              <a:t>мы с Борисом не меньше, чем своих школьных учителей, запомнили Паустовского и </a:t>
            </a:r>
            <a:r>
              <a:rPr lang="ru-RU" sz="1400" dirty="0" err="1" smtClean="0"/>
              <a:t>Фраермана</a:t>
            </a:r>
            <a:r>
              <a:rPr lang="ru-RU" sz="1400" dirty="0" smtClean="0"/>
              <a:t>…</a:t>
            </a:r>
          </a:p>
          <a:p>
            <a:r>
              <a:rPr lang="ru-RU" sz="1400" dirty="0" smtClean="0"/>
              <a:t>       Они </a:t>
            </a:r>
            <a:r>
              <a:rPr lang="ru-RU" sz="1400" dirty="0" smtClean="0"/>
              <a:t>ничему нас не учили. Не наставляли. Во всяком случае словами.. А мы учились. Грести, ставить палатки, готовить на костре, не теряться в трудную минуту, а такие в нашем плавании были. И многому другому. Неизменной спокойной приветливости и уважительности, с которой они обращались друг с другом. </a:t>
            </a:r>
          </a:p>
          <a:p>
            <a:r>
              <a:rPr lang="ru-RU" sz="1400" dirty="0" smtClean="0"/>
              <a:t>        Впрочем</a:t>
            </a:r>
            <a:r>
              <a:rPr lang="ru-RU" sz="1400" dirty="0" smtClean="0"/>
              <a:t>, однажды Паустовский и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 рассердились. Мы обедали на берегу у костра. Ели гречневую кашу, поджаренную с салом и луком по рецепту Константина Георгиевича. Каша была вкусная, а хлеб — не очень. Он зачерствел. Дежурные принесли из ближайшей большой деревни свежий..  Один из нас потянулся за свежим хлебом и бросил на землю недоеденный кусок черствого.</a:t>
            </a:r>
          </a:p>
          <a:p>
            <a:r>
              <a:rPr lang="ru-RU" sz="1400" dirty="0" smtClean="0"/>
              <a:t>          Паустовский </a:t>
            </a:r>
            <a:r>
              <a:rPr lang="ru-RU" sz="1400" dirty="0" smtClean="0"/>
              <a:t>и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 хмуро переглянулись. А потом Константин Георгиевич негромко сказал, что с детства помнит обычай: уронил нечаянно кусок хлеба, подними и поцелуй. </a:t>
            </a:r>
          </a:p>
          <a:p>
            <a:r>
              <a:rPr lang="ru-RU" sz="1400" dirty="0" smtClean="0"/>
              <a:t>         А </a:t>
            </a:r>
            <a:r>
              <a:rPr lang="ru-RU" sz="1400" dirty="0" smtClean="0"/>
              <a:t>больше они ничего не сказали. Но то, что сказали, запомнилось и помнится до сих пор. Как многое другое, что узнали мы от них в этом недолгом путешествии. О природе. О людях. О книгах.</a:t>
            </a:r>
          </a:p>
          <a:p>
            <a:endParaRPr lang="ru-RU" sz="14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33010"/>
            <a:ext cx="66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Как вы объясните обычай, о котором говорил Паустовский? В чем его ценность?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-, 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0824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68052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i="1" dirty="0" smtClean="0"/>
              <a:t>- </a:t>
            </a:r>
            <a:r>
              <a:rPr lang="ru-RU" sz="3600" i="1" dirty="0" smtClean="0"/>
              <a:t>Для чего автор использует прием парцелляции в 4 и последнем абзаце?  Так ли это необходимо?  Будете ли вы</a:t>
            </a:r>
            <a:r>
              <a:rPr lang="ru-RU" sz="3600" i="1" u="sng" dirty="0" smtClean="0"/>
              <a:t> </a:t>
            </a:r>
            <a:r>
              <a:rPr lang="ru-RU" sz="3600" i="1" dirty="0" smtClean="0"/>
              <a:t>сохранять этот прием в своем пересказе? Свое мнение аргументируйте</a:t>
            </a:r>
            <a:r>
              <a:rPr lang="ru-RU" sz="3600" i="1" dirty="0" smtClean="0"/>
              <a:t>.</a:t>
            </a:r>
            <a:br>
              <a:rPr lang="ru-RU" sz="3600" i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/>
              <a:t>- Как вы думаете, возможен ли в первом предложении 4 абзаца  другой порядок слов? Почему автор выбирает именно такой?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3900" b="1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8218170" y="5985030"/>
            <a:ext cx="576000" cy="576000"/>
          </a:xfrm>
          <a:prstGeom prst="mathMultiply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003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68344" y="6039030"/>
            <a:ext cx="468000" cy="468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648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0"/>
          </a:xfrm>
        </p:spPr>
        <p:txBody>
          <a:bodyPr>
            <a:normAutofit/>
          </a:bodyPr>
          <a:lstStyle/>
          <a:p>
            <a:pPr algn="l"/>
            <a:r>
              <a:rPr lang="ru-RU" i="1" dirty="0" smtClean="0"/>
              <a:t>- </a:t>
            </a:r>
            <a:r>
              <a:rPr lang="ru-RU" sz="2800" i="1" dirty="0" smtClean="0"/>
              <a:t>Как вы можете объяснить противоречие текста, содержащееся в 4 абзаце: «Они ничему нас не учили….А мы учились»? или Верно ли утверждение автора, что они ничему их не учили</a:t>
            </a:r>
            <a:r>
              <a:rPr lang="ru-RU" sz="2800" i="1" dirty="0" smtClean="0"/>
              <a:t>?</a:t>
            </a:r>
            <a:br>
              <a:rPr lang="ru-RU" sz="2800" i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-</a:t>
            </a:r>
            <a:r>
              <a:rPr lang="ru-RU" sz="2800" i="1" dirty="0" smtClean="0"/>
              <a:t> Как вы понимаете смысл 2 абзаца? Что для автора было важным за время путешествия</a:t>
            </a:r>
            <a:r>
              <a:rPr lang="ru-RU" sz="2800" i="1" dirty="0" smtClean="0"/>
              <a:t>?</a:t>
            </a:r>
            <a:br>
              <a:rPr lang="ru-RU" sz="2800" i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- </a:t>
            </a:r>
            <a:r>
              <a:rPr lang="ru-RU" sz="2800" i="1" dirty="0" smtClean="0"/>
              <a:t>Как вы понимаете смысл названия? Отражает ли он авторскую позицию?  О каком богатстве идет речь?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- </a:t>
            </a:r>
            <a:r>
              <a:rPr lang="ru-RU" sz="2400" i="1" dirty="0" smtClean="0"/>
              <a:t>Как вы объясните обычай, о котором говорил Паустовский? В чем его ценность?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Будет </a:t>
            </a:r>
            <a:r>
              <a:rPr lang="ru-RU" sz="2400" i="1" dirty="0" smtClean="0"/>
              <a:t>ли руководствоваться этим правилом, тот, кому оно было адресовано? Поясните. Станет ли это правилом для вас?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Как вы относитесь к хлебу? Является ли он для вас не только повседневным продуктом питания?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Можно ли считать такие поездки школой жизни?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Согласились ли бы вы  принять участие в подобной экспедиции? </a:t>
            </a:r>
            <a:r>
              <a:rPr lang="ru-RU" sz="2400" i="1" dirty="0" smtClean="0"/>
              <a:t>    Почему</a:t>
            </a:r>
            <a:r>
              <a:rPr lang="ru-RU" sz="2400" i="1" dirty="0" smtClean="0"/>
              <a:t>?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Известно, что психологи, давая советы родителям по воспитанию детей, рекомендуют помнить о том, что дети делают не то, о чем им говорят родители, а то, что они делают сами. Как это суждение можно сопоставить с содержанием текста?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46449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Спасибо за внимание.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ytimg.com/vi/SbQ6aJ0kfT4/hqdefaul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99" b="7601"/>
          <a:stretch/>
        </p:blipFill>
        <p:spPr bwMode="auto">
          <a:xfrm>
            <a:off x="4283968" y="3573016"/>
            <a:ext cx="45720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1118" y="10855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Читательская</a:t>
            </a:r>
            <a:r>
              <a:rPr lang="ru-RU" dirty="0"/>
              <a:t> </a:t>
            </a:r>
            <a:r>
              <a:rPr lang="ru-RU" b="1" dirty="0"/>
              <a:t>грамотность</a:t>
            </a:r>
            <a:r>
              <a:rPr lang="ru-RU" dirty="0"/>
              <a:t> – способность человека понимать и использовать тексты, размышлять о них и заниматься чтением для того, чтобы достигать своих целей, расширять свои знания и возможности, участвовать в социальной </a:t>
            </a:r>
            <a:r>
              <a:rPr lang="ru-RU" dirty="0" smtClean="0"/>
              <a:t>жизни.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0797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</a:t>
            </a:r>
            <a:r>
              <a:rPr lang="ru-RU" dirty="0" smtClean="0"/>
              <a:t>итательская </a:t>
            </a:r>
            <a:r>
              <a:rPr lang="ru-RU" dirty="0"/>
              <a:t>грамотность </a:t>
            </a:r>
            <a:r>
              <a:rPr lang="ru-RU" dirty="0" smtClean="0"/>
              <a:t>является </a:t>
            </a:r>
            <a:r>
              <a:rPr lang="ru-RU" dirty="0"/>
              <a:t>ключом к другим видам функциональной грамотности. </a:t>
            </a:r>
            <a:r>
              <a:rPr lang="ru-RU" dirty="0" smtClean="0"/>
              <a:t>Любая </a:t>
            </a:r>
            <a:r>
              <a:rPr lang="ru-RU" dirty="0"/>
              <a:t>задача по другим школьным предметам начинается с текста, пусть и специфического, но требующего применения обычных правил</a:t>
            </a:r>
            <a:r>
              <a:rPr lang="ru-RU" dirty="0" smtClean="0"/>
              <a:t>.</a:t>
            </a:r>
            <a:r>
              <a:rPr lang="ru-RU" dirty="0"/>
              <a:t> Невозможно решить математическую задачу, не прочитав условие, не разобравшись, о чём нас спрашивают.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2007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Читательские умения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I. умения, целиком основанные на тексте:</a:t>
            </a:r>
          </a:p>
          <a:p>
            <a:pPr>
              <a:buNone/>
            </a:pPr>
            <a:r>
              <a:rPr lang="ru-RU" dirty="0" smtClean="0"/>
              <a:t>        – умения находить информацию и формулировать простые непосредственные выводы: </a:t>
            </a:r>
          </a:p>
          <a:p>
            <a:pPr>
              <a:buNone/>
            </a:pPr>
            <a:r>
              <a:rPr lang="ru-RU" dirty="0" smtClean="0"/>
              <a:t>      – найти в тексте информацию, представленную в явном виде;</a:t>
            </a:r>
          </a:p>
          <a:p>
            <a:pPr>
              <a:buNone/>
            </a:pPr>
            <a:r>
              <a:rPr lang="ru-RU" dirty="0" smtClean="0"/>
              <a:t>       – основываясь на тексте, сделать простые выводы;</a:t>
            </a:r>
          </a:p>
          <a:p>
            <a:pPr>
              <a:buNone/>
            </a:pPr>
            <a:r>
              <a:rPr lang="ru-RU" b="1" dirty="0" smtClean="0"/>
              <a:t>     II. умения, основанные на собственных размышления о прочитанном</a:t>
            </a:r>
            <a:r>
              <a:rPr lang="ru-RU" dirty="0" smtClean="0"/>
              <a:t>: интегрировать, интерпретировать и оценивать информацию текста в контексте собственных знаний читателя: </a:t>
            </a:r>
          </a:p>
          <a:p>
            <a:pPr>
              <a:buNone/>
            </a:pPr>
            <a:r>
              <a:rPr lang="ru-RU" dirty="0" smtClean="0"/>
              <a:t>       – устанавливать связи, которые не высказаны автором напрямую;</a:t>
            </a:r>
          </a:p>
          <a:p>
            <a:pPr>
              <a:buNone/>
            </a:pPr>
            <a:r>
              <a:rPr lang="ru-RU" dirty="0" smtClean="0"/>
              <a:t>      – интерпретировать их, соотнося с общей идеей текста; </a:t>
            </a:r>
          </a:p>
          <a:p>
            <a:pPr>
              <a:buNone/>
            </a:pPr>
            <a:r>
              <a:rPr lang="ru-RU" dirty="0" smtClean="0"/>
              <a:t>      - осмысление и оценка сообщений текста.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Читательская грамотность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704" t="14951" r="-704" b="-14951"/>
          <a:stretch/>
        </p:blipFill>
        <p:spPr>
          <a:xfrm>
            <a:off x="863588" y="1394920"/>
            <a:ext cx="7416824" cy="522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9970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 «Тонкие и толстые вопросы»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4978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Тонкие вопросы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Толстые вопросы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Кто….?  Что…?  Когда…?  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Может ли…?  Где…?  Верно ли…? 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Как звали….? Согласны ли вы…?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Объясните, почему…? (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объясняющий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Чем различаются…?    (уточняющий)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Предположите, что будет…?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Что, если будет…?  (творческий)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бы вы поступили в данной ситуации? (практический)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вы относитесь к поступку персонажа? (оценочный)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16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Тема «Судьба русских эмигрантов. Б.Зайцев.</a:t>
            </a:r>
            <a:br>
              <a:rPr lang="ru-RU" sz="2400" dirty="0" smtClean="0"/>
            </a:br>
            <a:r>
              <a:rPr lang="ru-RU" sz="2400" dirty="0" smtClean="0"/>
              <a:t> Рассказ «Легкое бремя» 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 </a:t>
            </a:r>
            <a:r>
              <a:rPr lang="ru-RU" dirty="0" smtClean="0"/>
              <a:t>- Кто покидал страну? ( </a:t>
            </a:r>
            <a:r>
              <a:rPr lang="ru-RU" sz="2600" i="1" dirty="0" smtClean="0"/>
              <a:t>ученые, изобретатели, писатели, деятели культуры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Найдите фрагмент, в котором указана причина отъезда. </a:t>
            </a:r>
            <a:r>
              <a:rPr lang="ru-RU" sz="2600" i="1" dirty="0" smtClean="0"/>
              <a:t>(« многие русские интеллигенты не смогли принять изменения, произошедшие в России, и были вынуждены эмигрировать за рубеж»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Каким  словом названы в тексте интеллигенты, покидавшие страну? Как вы понимаете это слово? </a:t>
            </a:r>
            <a:r>
              <a:rPr lang="ru-RU" sz="2600" i="1" dirty="0" smtClean="0"/>
              <a:t>(«инакомыслящие»)</a:t>
            </a:r>
            <a:endParaRPr lang="ru-RU" sz="2600" dirty="0" smtClean="0"/>
          </a:p>
          <a:p>
            <a:r>
              <a:rPr lang="ru-RU" dirty="0" smtClean="0"/>
              <a:t>- Как называли отплывающие пароходы и почему? </a:t>
            </a:r>
            <a:r>
              <a:rPr lang="ru-RU" sz="2600" i="1" dirty="0" smtClean="0"/>
              <a:t>(«философские пароходы</a:t>
            </a:r>
            <a:r>
              <a:rPr lang="ru-RU" sz="2600" dirty="0" smtClean="0"/>
              <a:t>»</a:t>
            </a:r>
            <a:r>
              <a:rPr lang="ru-RU" dirty="0" smtClean="0"/>
              <a:t>)</a:t>
            </a:r>
          </a:p>
          <a:p>
            <a:r>
              <a:rPr lang="ru-RU" dirty="0" smtClean="0"/>
              <a:t>- В чем видели эмигранты свою задачу в чужой стране</a:t>
            </a:r>
            <a:r>
              <a:rPr lang="ru-RU" sz="2600" dirty="0" smtClean="0"/>
              <a:t>? </a:t>
            </a:r>
            <a:r>
              <a:rPr lang="ru-RU" sz="2600" i="1" dirty="0" smtClean="0"/>
              <a:t>( сохранить образ России в мировом сообществе в своих произведениях, в своем творчестве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В чем была их главная трагедия? </a:t>
            </a:r>
            <a:r>
              <a:rPr lang="ru-RU" sz="2600" dirty="0" smtClean="0"/>
              <a:t>( </a:t>
            </a:r>
            <a:r>
              <a:rPr lang="ru-RU" sz="2600" i="1" dirty="0" smtClean="0"/>
              <a:t>возврат на родину невозможен, понимание, что России они не нужны</a:t>
            </a:r>
            <a:r>
              <a:rPr lang="ru-RU" sz="2600" dirty="0" smtClean="0"/>
              <a:t>)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2654473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Развитие умения интерпретации 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Что помогало Зайцеву морально выживать  на чужбине и питало его душевные силы? </a:t>
            </a:r>
            <a:r>
              <a:rPr lang="ru-RU" sz="2100" dirty="0" smtClean="0"/>
              <a:t>(цитата: </a:t>
            </a:r>
            <a:r>
              <a:rPr lang="ru-RU" sz="2100" i="1" dirty="0" smtClean="0"/>
              <a:t>«Живя вне Родины я могу вольно писать о том, что люблю в ней: о своеобразном складе русской жизни, русских монастырях, святых, о</a:t>
            </a:r>
            <a:r>
              <a:rPr lang="ru-RU" i="1" dirty="0" smtClean="0"/>
              <a:t> </a:t>
            </a:r>
            <a:r>
              <a:rPr lang="ru-RU" sz="2100" i="1" dirty="0" smtClean="0"/>
              <a:t>замечательных писателях России»)</a:t>
            </a:r>
            <a:endParaRPr lang="ru-RU" sz="2100" dirty="0" smtClean="0"/>
          </a:p>
          <a:p>
            <a:r>
              <a:rPr lang="ru-RU" dirty="0" smtClean="0"/>
              <a:t> - </a:t>
            </a:r>
            <a:r>
              <a:rPr lang="ru-RU" sz="2600" dirty="0" smtClean="0"/>
              <a:t>Какую истину открывает нам писатель? Согласны ли вы с ним? Поясните свое мнение.</a:t>
            </a:r>
            <a:r>
              <a:rPr lang="ru-RU" sz="2100" i="1" dirty="0" smtClean="0"/>
              <a:t>(«Ничто  в мире зря не делается. Все имеет смысл. Страдания, несчастья, смерти только кажутся необъяснимыми…достижения и падения, радость и горе – всегда научают. Бессмысленного нет»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7302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Учебные задачи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 Прием«Работа с вопросником». (Самостоятельное составление вопросов по тексту)</a:t>
            </a:r>
          </a:p>
          <a:p>
            <a:r>
              <a:rPr lang="ru-RU" i="1" dirty="0" smtClean="0"/>
              <a:t> </a:t>
            </a:r>
            <a:r>
              <a:rPr lang="ru-RU" dirty="0" smtClean="0"/>
              <a:t>Прием -  «Чтение с остановками».</a:t>
            </a:r>
          </a:p>
          <a:p>
            <a:pPr>
              <a:buNone/>
            </a:pPr>
            <a:r>
              <a:rPr lang="ru-RU" dirty="0" smtClean="0"/>
              <a:t> (После чтения  определенного фрагмента ученики высказывают предположения о дальнейшем развитии сюжета.)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828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1322</Words>
  <Application>Microsoft Office PowerPoint</Application>
  <PresentationFormat>Экран (4:3)</PresentationFormat>
  <Paragraphs>81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1_Тема Office</vt:lpstr>
      <vt:lpstr>  </vt:lpstr>
      <vt:lpstr>Определение</vt:lpstr>
      <vt:lpstr>Актуальность</vt:lpstr>
      <vt:lpstr>Читательские умения</vt:lpstr>
      <vt:lpstr>Читательская грамотность</vt:lpstr>
      <vt:lpstr>Прием «Тонкие и толстые вопросы»</vt:lpstr>
      <vt:lpstr>Тема «Судьба русских эмигрантов. Б.Зайцев.  Рассказ «Легкое бремя» </vt:lpstr>
      <vt:lpstr>Развитие умения интерпретации </vt:lpstr>
      <vt:lpstr>Учебные задачи</vt:lpstr>
      <vt:lpstr>Тема « Постановка двоеточия в  бессоюзном сложном предложении»</vt:lpstr>
      <vt:lpstr> Вопросы</vt:lpstr>
      <vt:lpstr>Учебная задача </vt:lpstr>
      <vt:lpstr>Анализ формы текста</vt:lpstr>
      <vt:lpstr>- Для чего автор использует прием парцелляции в 4 и последнем абзаце?  Так ли это необходимо?  Будете ли вы сохранять этот прием в своем пересказе? Свое мнение аргументируйте.  - Как вы думаете, возможен ли в первом предложении 4 абзаца  другой порядок слов? Почему автор выбирает именно такой?  </vt:lpstr>
      <vt:lpstr>- Как вы можете объяснить противоречие текста, содержащееся в 4 абзаце: «Они ничему нас не учили….А мы учились»? или Верно ли утверждение автора, что они ничему их не учили?  - Как вы понимаете смысл 2 абзаца? Что для автора было важным за время путешествия?  - Как вы понимаете смысл названия? Отражает ли он авторскую позицию?  О каком богатстве идет речь?</vt:lpstr>
      <vt:lpstr>- Как вы объясните обычай, о котором говорил Паустовский? В чем его ценность? - Будет ли руководствоваться этим правилом, тот, кому оно было адресовано? Поясните. Станет ли это правилом для вас? - Как вы относитесь к хлебу? Является ли он для вас не только повседневным продуктом питания? - Можно ли считать такие поездки школой жизни? - Согласились ли бы вы  принять участие в подобной экспедиции?     Почему?   - Известно, что психологи, давая советы родителям по воспитанию детей, рекомендуют помнить о том, что дети делают не то, о чем им говорят родители, а то, что они делают сами. Как это суждение можно сопоставить с содержанием текста? 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107</cp:revision>
  <dcterms:created xsi:type="dcterms:W3CDTF">2017-05-18T15:14:23Z</dcterms:created>
  <dcterms:modified xsi:type="dcterms:W3CDTF">2022-10-27T17:57:59Z</dcterms:modified>
</cp:coreProperties>
</file>