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2" r:id="rId14"/>
    <p:sldId id="264" r:id="rId15"/>
    <p:sldId id="263" r:id="rId16"/>
    <p:sldId id="265" r:id="rId17"/>
    <p:sldId id="266" r:id="rId18"/>
    <p:sldId id="267" r:id="rId19"/>
    <p:sldId id="278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085184"/>
            <a:ext cx="5637010" cy="882119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Подготовила  Воронина А.П. – учитель русского языка и литературы МБОУ «</a:t>
            </a:r>
            <a:r>
              <a:rPr lang="ru-RU" dirty="0" err="1" smtClean="0"/>
              <a:t>Абрикосовская</a:t>
            </a:r>
            <a:r>
              <a:rPr lang="ru-RU" dirty="0" smtClean="0"/>
              <a:t> школа» Кировского района Республики Крым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175351" cy="1793167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Типология, виды заданий, ориентированных на определение и развитие уровня читательской грамотности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85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286520"/>
            <a:ext cx="6805635" cy="14287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Предположите, какую страну можно считать родиной астры?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Почему французы назвали новое растение «Королевой маргариток»?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Какая информация соответствует/ не соответствует содержанию текста 1?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конце 18 века одному французскому ботанику прислали из Китая семена неизвестного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растения.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-«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Астер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– по-гречески «звезда».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спустя двадцать три года расцвел невиданный махровый цветок.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-Астра – садовое растение.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Озаглавьте текст 1, учитывая его основную мысль.                                   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85918" y="6026486"/>
            <a:ext cx="6519883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214290"/>
            <a:ext cx="8143932" cy="3991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Объясните значение словосочетания «лучистая    астра»(текст2)                                                                                   6) -Стихотворение В.Рождественского  называется «Астра».Возможен ли другой вариант названия? Дайте аргументированный ответ.                       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Опираясь на текст 1 и текст 2, объясните, какие внешние особенности астры оправдывают ее название «астра»- звезда?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 Рассмотрите иллюстрацию (Красиков Е.И. «Август»). С каким из предложенных текстов она больше соотносится и почему?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Как автор текста 2 (в 1 и 2 строфах) обыгрывает смысл словосочетания «осень золотая»?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 Твоему классу поручили оформить клумбу у школы. Убеди одноклассников, используя информацию из текстов 1 и 2, в том, что астра привлекательна для выращивания на клумбе.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Подготовь монологическое высказывание.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929718" cy="6572272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9 класс</a:t>
            </a:r>
          </a:p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1. ЧТЕНИЕ.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Выразительно прочитайте текст. На подготовку — 2 мин. ВАВ`ИЛОВ НИКОЛ`АЙ ИВ`АНОВИЧ (1887—1943)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Николай Иванович Вавилов — выдающийся русский биолог, основатель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генетики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отечественной сельскохозяйственной науки. Учёный предпринял 180 экспедиций по всему миру, в ходе которых открыл несколько тысяч видов растений, ранее неизвестных человечеству. Созданная Вавиловым коллекция растений насчитывала около 300 000 образцов. Даже если бы все пищевые растения в мире по каким-либо причинам исчезли, растениеводство можно было вы возродить на основе этой коллекции. Кроме того, под руководством учёного было выведено несколько сотен новых видов растений. Главную цель своей работы он видел в том, чтобы победить голод на Земле. В генетике Вавилов открыл закон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гомологических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рядов, который определяет особенности наследственности и изменчивости у биологических видов. Николай Иванович жил в годы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сталинских репрессий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Некоторые коллеги из зависит развернули настоящую травлю учёного, объявили развиваемую им генетику лженаукой. По ложному обвинению Вавилов был арестован. Он умер в тюрьме. Впоследствии Николай Иванович был полностью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реабилитирован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все обвинения с него были сняты. Научные работы Вавилова не утратили своей ценности и в настоящее время. Путь, проложенный учёным, стал магистралью, по которой развивается современная биология. </a:t>
            </a:r>
          </a:p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2. ПЕРЕСКАЗ.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Перескажите прочитанный Вами текст, включив в пересказ слова доктора биологических наук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Светл`аны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Алекс`андровны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Бор`инской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«Имя Николая Вавилова не только в России, но и во всём мире стало символом преданности науке и научного подвига»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Типовые задания ЕГЭ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76872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Задание № 22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Какие из высказываний соответствуют содержанию текста? Укажите номера ответов.</a:t>
            </a:r>
          </a:p>
          <a:p>
            <a:pPr marL="502920" indent="-457200"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К.С. Станиславский умел воспитывать других людей своим примером.</a:t>
            </a:r>
          </a:p>
          <a:p>
            <a:pPr marL="502920" indent="-457200"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Люди никогда не раздражаются по пустякам.</a:t>
            </a:r>
          </a:p>
          <a:p>
            <a:pPr marL="502920" indent="-457200"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Когда люди говорят разом, беседа быстро вянет.</a:t>
            </a:r>
          </a:p>
          <a:p>
            <a:pPr marL="502920" indent="-457200"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Воспитанному человеку присуще простота, естественность и непринужденность.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82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Типовые задания ЕГЭ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76872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Задание № 22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Какие из высказываний не соответствуют содержанию текста? Укажите номера ответов.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ничего ценного в искусстве не создается.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юности люди тратят больше сил на любовь к музыке и кино, чем в зрелые годы.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и в зрелые годы способны воспринимать новое в искусстве.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молодые люди интересуются музыкой, которую слушали в юности их родители.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704334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6400800" cy="121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27584" y="2276872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Задание № 23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Какие из перечисленных утверждений являются верными? Укажите номера ответов.</a:t>
            </a:r>
          </a:p>
          <a:p>
            <a:pPr marL="502920" indent="-457200">
              <a:buFont typeface="Georgia" pitchFamily="18" charset="0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24 содержится описание.</a:t>
            </a:r>
          </a:p>
          <a:p>
            <a:pPr marL="502920" indent="-457200">
              <a:buFont typeface="Georgia" pitchFamily="18" charset="0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18 указывает на следствие того, о чем говорится в предложении 7.</a:t>
            </a:r>
          </a:p>
          <a:p>
            <a:pPr marL="502920" indent="-457200">
              <a:buFont typeface="Georgia" pitchFamily="18" charset="0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3 объясняет содержание предложения 6.</a:t>
            </a:r>
          </a:p>
          <a:p>
            <a:pPr marL="502920" indent="-457200">
              <a:buFont typeface="Georgia" pitchFamily="18" charset="0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предложениях 26-28 представлено рассуждение.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450377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79382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Учащийся должен стать компетентным читателем:</a:t>
            </a:r>
          </a:p>
          <a:p>
            <a:pPr marL="45720" indent="0">
              <a:buNone/>
            </a:pPr>
            <a:r>
              <a:rPr lang="ru-RU" sz="3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Понимать (формулировать) цель чтения (задачу, которую необходимо решить)</a:t>
            </a:r>
          </a:p>
          <a:p>
            <a:pPr>
              <a:buNone/>
            </a:pP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Выбирать подходящую стратегию.</a:t>
            </a:r>
          </a:p>
          <a:p>
            <a:pPr>
              <a:buNone/>
            </a:pP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Обладать определенным и достаточным для понимания текста объемом предметной и фоновой информации.</a:t>
            </a:r>
          </a:p>
          <a:p>
            <a:pPr>
              <a:buNone/>
            </a:pP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Осознавать, какая информация нужна, чтобы понять текст.</a:t>
            </a:r>
          </a:p>
          <a:p>
            <a:pPr>
              <a:buNone/>
            </a:pP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Понимать, где эту информацию взять/получить.</a:t>
            </a:r>
          </a:p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Оценивать достижения цели чтения как решение поставленной задачи.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23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Выбор стратегии чтения в зависимости </a:t>
            </a:r>
          </a:p>
          <a:p>
            <a:pPr marL="45720" indent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 типа текста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 способу предъявления информации: вербальный (словесный текст), невербальный (схема, график, карта, рисунок, диаграмма и др.), тексты смешанного типа.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 дидактическому назначению текста: информирующие (теоретические, иллюстрирующие, инструктирующие) и тренировочные (обучающие и контролирующие)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 форме предъявления: связные, словарные; деформированные и недеформированные.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 видам задач, которые позволяет решать учебный текст.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396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80920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Ситуации чтения</a:t>
            </a:r>
          </a:p>
          <a:p>
            <a:r>
              <a:rPr lang="ru-RU" dirty="0" smtClean="0"/>
              <a:t>Чтение для личных целей (для себя): личные письма (блоги, чаты, смс), художественная литература, биография и др.</a:t>
            </a:r>
          </a:p>
          <a:p>
            <a:r>
              <a:rPr lang="ru-RU" dirty="0" smtClean="0"/>
              <a:t>Чтение для общественных целей: официальные документы.</a:t>
            </a:r>
          </a:p>
          <a:p>
            <a:r>
              <a:rPr lang="ru-RU" dirty="0" smtClean="0"/>
              <a:t>Чтение для практических целей: тексты инструкции, информация о товарах, услугах, реклама, расписание движения транспорта и др.</a:t>
            </a:r>
          </a:p>
          <a:p>
            <a:r>
              <a:rPr lang="ru-RU" dirty="0" smtClean="0"/>
              <a:t>Чтение для получения образования: учебная, справочная литература, научно-популярные тексты.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261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7434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Задача развития функциональной грамотности может реально стать объединяющим, интегрирующим началом для преподавателей разных предметов, всех педагогов одной образовательной организации, школ, реализующих передовые образовательные практики. И такая интеграция объективно будет способствовать преодолению серьезного, существующего годами противоречия между, с одной стороны, традиционно реализующимся предметным преподаванием и достаточно выраженной разрозненностью образовательных результатов, формирующихся в рамках отдельных предметов, а с другой стороны, задачей целостного и гармоничного развития ребенка в его подготовке к реальной жизни.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6120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Читательская грамотность как часть функциональной грамотности</a:t>
            </a:r>
          </a:p>
          <a:p>
            <a:pPr marL="45720" indent="0" algn="ctr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Читательская грамотность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– способность человека понимать, использовать, оценивать тексты, размышлять о них и заниматься чтением для того, чтобы достигать своих целей, расширять свои знания, возможности, участвовать в социальной жизни.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1088"/>
            <a:ext cx="2949377" cy="2355881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5651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C\Documents\мама\slide_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466" y="0"/>
            <a:ext cx="9152465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9110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68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785712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3300" b="1" u="sng" dirty="0" smtClean="0">
                <a:solidFill>
                  <a:srgbClr val="0070C0"/>
                </a:solidFill>
              </a:rPr>
              <a:t>Как развить читательскую грамотность на уроке? 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Предлагать ученикам такие учебные задания (задачи), которые побуждали бы их к применению читательских умений, развили бы эти умения. Готовых заданий в учебнике может не быть или количество может быть недостаточно.</a:t>
            </a:r>
          </a:p>
          <a:p>
            <a:pPr marL="45720" indent="0">
              <a:buNone/>
            </a:pPr>
            <a:endParaRPr lang="ru-RU" sz="31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Учебные задания – основа современного урока. </a:t>
            </a:r>
            <a:endParaRPr lang="ru-RU" sz="3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81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0080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Читательская грамотность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700808"/>
            <a:ext cx="7416824" cy="46805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Формируемые умения: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Осмысление и оценка информации;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Оценка качества и надежности текста;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Обнаружение и устранение противоречий;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Критическая оценка информации;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Применение полученной информации при решении широкого круга задач;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Интерпретация и обобщение информации из нескольких источников;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Способность находить информационно-смысловые взаимосвязи текстов разного типа, соотносить информацию из разных текстов в нетекстовыми фоновыми знаниями, критически оценивать информацию и делать собственный вывод.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37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848872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Читательская деятельность в условиях информационного общества</a:t>
            </a:r>
          </a:p>
          <a:p>
            <a:pPr marL="45720" indent="0" algn="ctr">
              <a:buNone/>
            </a:pP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Учебный текст – основа и главный инструмент формирования читательской грамотности в основной общеобразовательной школе.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Расширение тематики текстов с учетом современной информационной среды и потребности социума.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Отбор текстов: постановка в текстах проблем, с которыми школьник может столкнуться в своей повседневной жизни.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111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5357826"/>
            <a:ext cx="6448444" cy="1573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читательской грамотности составляются   следующих форматов: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задание с выбором одного верного ответа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задание с выбором нескольких верных ответов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задание с кратким ответом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задание с несколькими краткими ответами (отдельные поля для ответов)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задание с развернутым ответом (в виде текста, рисунка или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рисунка и текста)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000232" y="6572271"/>
            <a:ext cx="6305568" cy="285728"/>
          </a:xfrm>
        </p:spPr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714356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задание на установление соответствия (две группы объектов)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задание на установление соответствия (несколько групп объектов)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задание на установление последовательности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задание на выделение фрагмента текста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задание с комплексным множественным выбором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комплексное задание с выбором ответа и объяснением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задание с кратким ответом и пояснением к нему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25933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Задание для 5 класса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Формат текста: составной.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1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начале XVIII века одному французскому ботанику прислали из Китая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семена неизвестного растения.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Семена посеяли в Парижском ботаническом саду, и растение расцвело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красным лучистым цветком с желтой серединкой.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Оно походило на большую маргаритку. 4) Французам понравился этот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цветок, и они назвали его Королевой маргариток.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Ботаники и садовники стали выводить новые сорта Королевы маргариток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различной окраски.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И спустя двадцать два года расцвел невиданный махровый цветок.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Увидев его, один из ботаников воскликнул: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!», что значит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по-гречески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«звезда».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С тех пор этот цветок стали называть астрой.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: Склонение имен существительных.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14414" y="142852"/>
            <a:ext cx="45359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2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 над парком тенистым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Ложится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 кленов на воды пруда.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Кружатся листья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Умолкнули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птицы...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похолодевшее небо глядится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Астра, лучистая астра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звезда.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Астру с прямыми ее лепестками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древних времен называли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звездой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бы ее вы назвали и сами.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ней лепестки разбежались лучами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сердцевинки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совсем золотой.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Близятся сумерки. Тонкий и острый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небе созвездий колышется свет.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Астра на клумбе, душистой и пестрой,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Смотрит, как светят далекие сестры,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посылает с земли им привет.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Всеволод Рождественский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3214686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</TotalTime>
  <Words>1548</Words>
  <Application>Microsoft Office PowerPoint</Application>
  <PresentationFormat>Экран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Типология, виды заданий, ориентированных на определение и развитие уровня читательской грамотности</vt:lpstr>
      <vt:lpstr>Слайд 2</vt:lpstr>
      <vt:lpstr>Слайд 3</vt:lpstr>
      <vt:lpstr>Читательская грамотность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Типовые задания ЕГЭ</vt:lpstr>
      <vt:lpstr>Типовые задания ЕГЭ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грамотности у обучающихся основного общего и среднего образования</dc:title>
  <dc:creator>PC</dc:creator>
  <cp:lastModifiedBy>1</cp:lastModifiedBy>
  <cp:revision>28</cp:revision>
  <dcterms:created xsi:type="dcterms:W3CDTF">2021-12-19T17:12:11Z</dcterms:created>
  <dcterms:modified xsi:type="dcterms:W3CDTF">2022-10-27T19:23:04Z</dcterms:modified>
</cp:coreProperties>
</file>