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6" r:id="rId5"/>
    <p:sldId id="275" r:id="rId6"/>
    <p:sldId id="266" r:id="rId7"/>
    <p:sldId id="273" r:id="rId8"/>
    <p:sldId id="288" r:id="rId9"/>
    <p:sldId id="290" r:id="rId10"/>
    <p:sldId id="278" r:id="rId11"/>
    <p:sldId id="292" r:id="rId12"/>
    <p:sldId id="291" r:id="rId13"/>
    <p:sldId id="274" r:id="rId14"/>
    <p:sldId id="293" r:id="rId15"/>
    <p:sldId id="294" r:id="rId16"/>
    <p:sldId id="283" r:id="rId17"/>
    <p:sldId id="284" r:id="rId18"/>
    <p:sldId id="271" r:id="rId19"/>
    <p:sldId id="280" r:id="rId20"/>
    <p:sldId id="265" r:id="rId21"/>
    <p:sldId id="261" r:id="rId22"/>
    <p:sldId id="282" r:id="rId23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701" autoAdjust="0"/>
  </p:normalViewPr>
  <p:slideViewPr>
    <p:cSldViewPr snapToGrid="0" showGuides="1">
      <p:cViewPr varScale="1">
        <p:scale>
          <a:sx n="73" d="100"/>
          <a:sy n="73" d="100"/>
        </p:scale>
        <p:origin x="51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7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F097377B-7A80-4695-9311-7480A96BA5C2}" type="datetime1">
              <a:rPr lang="ru-RU" smtClean="0"/>
              <a:pPr algn="r" rtl="0"/>
              <a:t>27.10.2022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ru-RU" smtClean="0"/>
              <a:pPr algn="r"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FAA1E4E1-DF6A-45D0-AB14-6A9A0B144578}" type="datetime1">
              <a:rPr lang="ru-RU" smtClean="0"/>
              <a:pPr/>
              <a:t>27.10.2022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0A3C37BE-C303-496D-B5CD-85F2937540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C522B8D-815E-429C-9EC2-505CEC215084}" type="datetime1">
              <a:rPr lang="ru-RU" smtClean="0"/>
              <a:pPr/>
              <a:t>27.10.2022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1" name="Рисунок 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80E4BC3-C763-48AA-8280-ACE59646066A}" type="datetime1">
              <a:rPr lang="ru-RU" smtClean="0"/>
              <a:pPr/>
              <a:t>27.10.2022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6D72474-459C-42C4-A0ED-A9AD89867D22}" type="datetime1">
              <a:rPr lang="ru-RU" smtClean="0"/>
              <a:pPr/>
              <a:t>27.10.2022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dirty="0"/>
              <a:t>09.10.2016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 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08D2BC5-0E5D-4645-A815-DFCA1A04B5A6}" type="datetime1">
              <a:rPr lang="ru-RU" smtClean="0"/>
              <a:pPr/>
              <a:t>27.10.2022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 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10" name="Рисунок 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9" name="Пояснительный текст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ru-RU" sz="1100" b="1" i="1" dirty="0">
                <a:latin typeface="Arial" pitchFamily="34" charset="0"/>
                <a:cs typeface="Arial" pitchFamily="34" charset="0"/>
              </a:rPr>
              <a:t>ПРИМЕЧАНИЕ</a:t>
            </a:r>
            <a:endParaRPr lang="ru-RU" sz="1200" b="1" i="1" dirty="0">
              <a:latin typeface="Arial" pitchFamily="34" charset="0"/>
              <a:cs typeface="Arial" pitchFamily="34" charset="0"/>
            </a:endParaRPr>
          </a:p>
          <a:p>
            <a:pPr rtl="0"/>
            <a:r>
              <a:rPr lang="ru-RU" sz="1200" i="1" dirty="0">
                <a:latin typeface="Arial" pitchFamily="34" charset="0"/>
                <a:cs typeface="Arial" pitchFamily="34" charset="0"/>
              </a:rPr>
              <a:t>Чтобы изменить изображение на этом слайде, выберите рисунок и удалите его. Затем нажмите значок "Рисунки" в заполнителе, чтобы вставить изображение.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 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Группа 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Прямоугольник 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grpSp>
          <p:nvGrpSpPr>
            <p:cNvPr id="11" name="Группа 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F3049B1-F681-4AF5-B948-A3B940E9215A}" type="datetime1">
              <a:rPr lang="ru-RU" smtClean="0"/>
              <a:pPr/>
              <a:t>27.10.2022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 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9071334-89C1-48F8-8089-E3D6AA3BB79C}" type="datetime1">
              <a:rPr lang="ru-RU" smtClean="0"/>
              <a:pPr/>
              <a:t>27.10.2022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FDCDF3F-3D72-4F56-93A1-9DDD55AB6452}" type="datetime1">
              <a:rPr lang="ru-RU" smtClean="0"/>
              <a:pPr/>
              <a:t>27.10.2022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5C11A32-C44A-4E32-8FFB-D057369B4F61}" type="datetime1">
              <a:rPr lang="ru-RU" smtClean="0"/>
              <a:pPr/>
              <a:t>27.10.2022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E5ECC2E-6DAB-4717-9C53-38589639C202}" type="datetime1">
              <a:rPr lang="ru-RU" smtClean="0"/>
              <a:pPr/>
              <a:t>27.10.2022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C0002A-E6EF-4378-B5A3-22E20EA855B1}" type="datetime1">
              <a:rPr lang="ru-RU" smtClean="0"/>
              <a:pPr/>
              <a:t>27.10.2022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  <a:p>
            <a:pPr lvl="5" rtl="0"/>
            <a:r>
              <a:rPr lang="ru-RU" dirty="0"/>
              <a:t>Шестой уровень</a:t>
            </a:r>
          </a:p>
          <a:p>
            <a:pPr lvl="6" rtl="0"/>
            <a:r>
              <a:rPr lang="ru-RU" dirty="0"/>
              <a:t>Седьмой уровень</a:t>
            </a:r>
          </a:p>
          <a:p>
            <a:pPr lvl="7" rtl="0"/>
            <a:r>
              <a:rPr lang="ru-RU" dirty="0"/>
              <a:t>Восьмой уровень</a:t>
            </a:r>
          </a:p>
          <a:p>
            <a:pPr lvl="8" rtl="0"/>
            <a:r>
              <a:rPr lang="ru-RU" dirty="0"/>
              <a:t>Девятый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A42E0B6C-3F58-4527-A133-F91FB65EBC2F}" type="datetime1">
              <a:rPr lang="ru-RU" smtClean="0"/>
              <a:pPr/>
              <a:t>27.10.2022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427705" cy="2219691"/>
          </a:xfrm>
        </p:spPr>
        <p:txBody>
          <a:bodyPr rtlCol="0" anchor="ctr"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Типичные ошибки учащихся при выполнении заданий международных   исследований на определение уровня    читательской грамотности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Открытая книга на столе, размытые полки с книгами на заднем плане" title="Образец рисунка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104900" y="4767943"/>
            <a:ext cx="5734050" cy="699406"/>
          </a:xfrm>
        </p:spPr>
        <p:txBody>
          <a:bodyPr/>
          <a:lstStyle/>
          <a:p>
            <a:r>
              <a:rPr lang="ru-RU" dirty="0" smtClean="0"/>
              <a:t>Учитель русского языка и литературы</a:t>
            </a:r>
          </a:p>
          <a:p>
            <a:r>
              <a:rPr lang="ru-RU" dirty="0" smtClean="0"/>
              <a:t>Пирогова Ольга Александровна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071154" y="1489166"/>
            <a:ext cx="10019212" cy="5264333"/>
          </a:xfrm>
        </p:spPr>
        <p:txBody>
          <a:bodyPr rtlCol="0">
            <a:normAutofit lnSpcReduction="10000"/>
          </a:bodyPr>
          <a:lstStyle/>
          <a:p>
            <a:r>
              <a:rPr lang="ru-RU" b="1" dirty="0"/>
              <a:t>3.Неправильное оценивание и осмысление</a:t>
            </a:r>
            <a:r>
              <a:rPr lang="ru-RU" dirty="0"/>
              <a:t> </a:t>
            </a:r>
            <a:r>
              <a:rPr lang="ru-RU" b="1" dirty="0"/>
              <a:t>текста</a:t>
            </a:r>
            <a:endParaRPr lang="ru-RU" dirty="0"/>
          </a:p>
          <a:p>
            <a:r>
              <a:rPr lang="ru-RU" dirty="0"/>
              <a:t> </a:t>
            </a:r>
          </a:p>
          <a:p>
            <a:r>
              <a:rPr lang="ru-RU" dirty="0"/>
              <a:t>Читатели не умеют выходить за рамки понимания буквального или предполагаемого значения текста, чтобы оценить качество и достоверность информации. Данный процесс, в свою очередь, включает три специфических </a:t>
            </a:r>
            <a:r>
              <a:rPr lang="ru-RU" dirty="0" err="1"/>
              <a:t>подпроцесса</a:t>
            </a:r>
            <a:r>
              <a:rPr lang="ru-RU" dirty="0"/>
              <a:t>: </a:t>
            </a:r>
          </a:p>
          <a:p>
            <a:r>
              <a:rPr lang="ru-RU" dirty="0">
                <a:sym typeface="Symbol" panose="05050102010706020507" pitchFamily="18" charset="2"/>
              </a:rPr>
              <a:t></a:t>
            </a:r>
            <a:r>
              <a:rPr lang="ru-RU" dirty="0"/>
              <a:t> оценка качества и достоверности текста (читатель делает умозаключение о том, является ли содержание текста </a:t>
            </a:r>
            <a:r>
              <a:rPr lang="ru-RU" b="1" dirty="0"/>
              <a:t>достоверным</a:t>
            </a:r>
            <a:r>
              <a:rPr lang="ru-RU" dirty="0"/>
              <a:t>, точным, беспристрастным, что предполагает определение надежности источника информации, оценивание намерений, осведомленности и компетентности автора, учет дополнительных подсказок (кто адресат/адресант данного текста, дата и цель его написания и пр.); </a:t>
            </a:r>
          </a:p>
          <a:p>
            <a:r>
              <a:rPr lang="ru-RU" dirty="0">
                <a:sym typeface="Symbol" panose="05050102010706020507" pitchFamily="18" charset="2"/>
              </a:rPr>
              <a:t></a:t>
            </a:r>
            <a:r>
              <a:rPr lang="ru-RU" dirty="0"/>
              <a:t> осмысление содержания и формы (читатель оценивает качество и стиль текста). Здесь важно определить, адекватно ли содержание и форма отражают целевое назначение текста и точку зрения автора, для чего требуется опора на </a:t>
            </a:r>
            <a:r>
              <a:rPr lang="ru-RU" b="1" dirty="0"/>
              <a:t>свой</a:t>
            </a:r>
            <a:r>
              <a:rPr lang="ru-RU" dirty="0"/>
              <a:t> собственный опыт и фоновые знания из других областей; </a:t>
            </a:r>
          </a:p>
          <a:p>
            <a:r>
              <a:rPr lang="ru-RU" dirty="0">
                <a:sym typeface="Symbol" panose="05050102010706020507" pitchFamily="18" charset="2"/>
              </a:rPr>
              <a:t></a:t>
            </a:r>
            <a:r>
              <a:rPr lang="ru-RU" dirty="0"/>
              <a:t> выявление и разрешение </a:t>
            </a:r>
            <a:r>
              <a:rPr lang="ru-RU" b="1" dirty="0"/>
              <a:t>противоречия</a:t>
            </a:r>
            <a:r>
              <a:rPr lang="ru-RU" dirty="0"/>
              <a:t> между текстами — этот </a:t>
            </a:r>
            <a:r>
              <a:rPr lang="ru-RU" dirty="0" err="1"/>
              <a:t>подпроцесс</a:t>
            </a:r>
            <a:r>
              <a:rPr lang="ru-RU" dirty="0"/>
              <a:t> обычно используется при изучении текстов из нескольких источников. Здесь читателю необходимо сравнить информацию в текстах, распознать противоречия между частями текста, оценить достоверность источников, логику и обоснованность утверждений, сходство и различие позиций нескольких авторов по одному вопросу.</a:t>
            </a:r>
          </a:p>
          <a:p>
            <a:pPr rt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12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609"/>
            <a:ext cx="12191999" cy="6671391"/>
          </a:xfrm>
        </p:spPr>
      </p:pic>
    </p:spTree>
    <p:extLst>
      <p:ext uri="{BB962C8B-B14F-4D97-AF65-F5344CB8AC3E}">
        <p14:creationId xmlns:p14="http://schemas.microsoft.com/office/powerpoint/2010/main" val="153254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11" y="1299754"/>
            <a:ext cx="10698247" cy="5558246"/>
          </a:xfrm>
        </p:spPr>
      </p:pic>
    </p:spTree>
    <p:extLst>
      <p:ext uri="{BB962C8B-B14F-4D97-AF65-F5344CB8AC3E}">
        <p14:creationId xmlns:p14="http://schemas.microsoft.com/office/powerpoint/2010/main" val="295175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53144" y="535577"/>
            <a:ext cx="1111649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пониманию содержания текста можно предложить следующие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пражнения: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и последнее предложение текста. Согласны ли Вы с утверждением в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последнем предложении? А о чем говорится в первом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предложении?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ответ из предложенных вариантов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 и определите, какие из утверждений соответствуют содержанию текста, какие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соответствуют, и о чем в тексте вообще не говорится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)?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интерпретации фактов, изложенных в тексте, можно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предложить: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Перескажите содержание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выполнении этого упражнения у студентов развивается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выделять из текста главное и выстраивать логическую цепочку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высказываний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передающих содержание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текста 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Выскажите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свою точку зрения по следующим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вопросам …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Предположите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чем закончится ситуация, представленная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тексте.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Прокомментируйте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Был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 …? Что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было, что нет? Как бы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Охарактеризуйте (какое-либо действие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Ответьте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подробно на вопрос: Почему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…?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Покажите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возможные варианты событий, изложенных в тексте</a:t>
            </a:r>
          </a:p>
        </p:txBody>
      </p:sp>
    </p:spTree>
    <p:extLst>
      <p:ext uri="{BB962C8B-B14F-4D97-AF65-F5344CB8AC3E}">
        <p14:creationId xmlns:p14="http://schemas.microsoft.com/office/powerpoint/2010/main" val="62846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0" b="4270"/>
          <a:stretch>
            <a:fillRect/>
          </a:stretch>
        </p:blipFill>
        <p:spPr>
          <a:xfrm>
            <a:off x="6976986" y="1600200"/>
            <a:ext cx="4108527" cy="499654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4899" y="1600199"/>
            <a:ext cx="5922918" cy="4996543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выполнении таких упражнений читатели могут дать волю своей фантазии) Это творческие задания, которые развивают мышление, логику, учат анализировать текст и давать правильную оценку высказанным положениям) Предложенная логика работ над аутентичными текстами не претендует на признание единственно правильной. У каждого преподавателя свои методы и приемы работы. Однако несомненно то, что чтение аутентичных текстов и детальная работа над их содержанием помогают формированию личности читателя и способствует повышению языковых знаний и речевых навыков.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9670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799011"/>
          </a:xfrm>
        </p:spPr>
        <p:txBody>
          <a:bodyPr/>
          <a:lstStyle/>
          <a:p>
            <a:r>
              <a:rPr lang="ru-RU" b="1" dirty="0"/>
              <a:t>Рекомендации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3014" y="1822268"/>
            <a:ext cx="99822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тобы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избежать ошибок, необходимо: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Выстраивать образовательный процесс таким образом, чтобы формированию читательской грамотности уделялось больше внимания при изучении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учебных предметов.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выстраивании образовательного процесса важно учитывать данные изменения и развивать в процессе обучения различные аналитические умения, в том числе умение интегрировать информацию из нескольких источников.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учебном процессе важно практиковать работу не только с бумажными источниками, но и с информацией в цифровом виде.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74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5577" y="548641"/>
            <a:ext cx="10868297" cy="5210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100"/>
              <a:buFont typeface="Symbol" panose="05050102010706020507" pitchFamily="18" charset="2"/>
              <a:buChar char="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Важно научить обучающихся выстраивать алгоритмы работы с информационными источниками в зависимости от целей чтения.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100"/>
              <a:buFont typeface="Symbol" panose="05050102010706020507" pitchFamily="18" charset="2"/>
              <a:buChar char="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 больше внимания уделять приемам сопоставления и противопоставления разных источников информации и противоречащих друг другу идей, поскольку они вызывают больше всего затруднений у обучающихся, но именно такая работа способствует развитию высокого уровня читательской грамотности.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100"/>
              <a:buFont typeface="Symbol" panose="05050102010706020507" pitchFamily="18" charset="2"/>
              <a:buChar char="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 больше внимания уделять читательской деятельности, которая требует вдумчивого отношения к тексту, стимулирует готовность к многократному прочтению разных текстов, учить выделять главную и второстепенную информацию и четко формулировать ответы на заданные вопросы.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63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620" y="1502229"/>
            <a:ext cx="5175323" cy="5159828"/>
          </a:xfrm>
        </p:spPr>
      </p:pic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899" y="1600199"/>
            <a:ext cx="5113021" cy="5362303"/>
          </a:xfrm>
        </p:spPr>
        <p:txBody>
          <a:bodyPr rtlCol="0"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учитель должен проанализировать систему заданий, которые он планирует использовать в учебном процессе. Он должен помнить, что результат его работы заложен им в тех материалах, с которыми он пришел на урок и теми материалами, с которыми дети работают дома при подготовке к уроку.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02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89520" y="4655956"/>
            <a:ext cx="3586478" cy="739004"/>
          </a:xfrm>
        </p:spPr>
        <p:txBody>
          <a:bodyPr rtlCol="0"/>
          <a:lstStyle/>
          <a:p>
            <a:r>
              <a:rPr lang="ru-RU" i="1" dirty="0"/>
              <a:t>Константин Дмитриевич  Ушинский </a:t>
            </a: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r>
              <a:rPr lang="ru-RU" sz="3600" dirty="0"/>
              <a:t/>
            </a:r>
            <a:br>
              <a:rPr lang="ru-RU" sz="3600" dirty="0"/>
            </a:br>
            <a:r>
              <a:rPr lang="ru-RU" sz="3600" i="1" dirty="0"/>
              <a:t>«Нельзя человека научить на всю жизнь, его надо научить учиться всю жизнь!» </a:t>
            </a:r>
            <a:r>
              <a:rPr lang="ru-RU" sz="3600" dirty="0"/>
              <a:t/>
            </a:r>
            <a:br>
              <a:rPr lang="ru-RU" sz="36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288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79270" y="2292094"/>
            <a:ext cx="5853336" cy="2880797"/>
          </a:xfrm>
        </p:spPr>
        <p:txBody>
          <a:bodyPr rtlCol="0" anchor="ctr">
            <a:no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!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Открытая книга на столе, размытые полки с книгами на заднем плане" title="Образец рисунка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9067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7961" y="2527226"/>
            <a:ext cx="10096500" cy="2219691"/>
          </a:xfrm>
        </p:spPr>
        <p:txBody>
          <a:bodyPr rtlCol="0">
            <a:noAutofit/>
          </a:bodyPr>
          <a:lstStyle/>
          <a:p>
            <a:r>
              <a:rPr lang="ru-RU" sz="2800" dirty="0"/>
              <a:t>Международная программа по оценке образовательных достижений обучающихся PISA (</a:t>
            </a:r>
            <a:r>
              <a:rPr lang="ru-RU" sz="2800" dirty="0" err="1"/>
              <a:t>Programme</a:t>
            </a:r>
            <a:r>
              <a:rPr lang="ru-RU" sz="2800" dirty="0"/>
              <a:t> </a:t>
            </a:r>
            <a:r>
              <a:rPr lang="ru-RU" sz="2800" dirty="0" err="1"/>
              <a:t>for</a:t>
            </a:r>
            <a:r>
              <a:rPr lang="ru-RU" sz="2800" dirty="0"/>
              <a:t> </a:t>
            </a:r>
            <a:r>
              <a:rPr lang="ru-RU" sz="2800" dirty="0" err="1"/>
              <a:t>International</a:t>
            </a:r>
            <a:r>
              <a:rPr lang="ru-RU" sz="2800" dirty="0"/>
              <a:t> </a:t>
            </a:r>
            <a:r>
              <a:rPr lang="ru-RU" sz="2800" dirty="0" err="1"/>
              <a:t>Student</a:t>
            </a:r>
            <a:r>
              <a:rPr lang="ru-RU" sz="2800" dirty="0"/>
              <a:t> </a:t>
            </a:r>
            <a:r>
              <a:rPr lang="ru-RU" sz="2800" dirty="0" err="1"/>
              <a:t>Assessment</a:t>
            </a:r>
            <a:r>
              <a:rPr lang="ru-RU" sz="2800" dirty="0"/>
              <a:t>) является мониторинговым исследованием качества общего образования. Читательская грамотность вновь является основной областью оценивания.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1271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8" b="6398"/>
          <a:stretch>
            <a:fillRect/>
          </a:stretch>
        </p:blipFill>
        <p:spPr/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«Читательская грамотность – это способность человека понимать, использовать, оценивать тексты, размышлять о них и заниматься чтением для того, чтобы достигать своей цели, расширять свои знания и возможности и участвовать в жизни общества».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0" y="352697"/>
            <a:ext cx="9998530" cy="809897"/>
          </a:xfrm>
        </p:spPr>
        <p:txBody>
          <a:bodyPr rtlCol="0">
            <a:normAutofit fontScale="90000"/>
          </a:bodyPr>
          <a:lstStyle/>
          <a:p>
            <a:r>
              <a:rPr lang="ru-RU" sz="2400" b="1" dirty="0"/>
              <a:t>Типичные ошибки учащихся при выполнении </a:t>
            </a:r>
            <a:r>
              <a:rPr lang="ru-RU" sz="2400" b="1" dirty="0" smtClean="0"/>
              <a:t>заданий международных              исследований </a:t>
            </a:r>
            <a:r>
              <a:rPr lang="ru-RU" sz="2400" b="1" dirty="0"/>
              <a:t>на определение </a:t>
            </a:r>
            <a:r>
              <a:rPr lang="ru-RU" sz="2400" b="1" dirty="0" smtClean="0"/>
              <a:t>уровня читательской </a:t>
            </a:r>
            <a:r>
              <a:rPr lang="ru-RU" sz="2400" b="1" dirty="0"/>
              <a:t>грамотности</a:t>
            </a:r>
          </a:p>
        </p:txBody>
      </p:sp>
      <p:pic>
        <p:nvPicPr>
          <p:cNvPr id="5" name="Рисунок 4" descr="Книги на полках крупным планом и размытые книги на переднем и заднем планах" title="Образец рисунка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" r="3155"/>
          <a:stretch>
            <a:fillRect/>
          </a:stretch>
        </p:blipFill>
        <p:spPr>
          <a:xfrm>
            <a:off x="8667827" y="1600200"/>
            <a:ext cx="2853614" cy="4572000"/>
          </a:xfrm>
        </p:spPr>
      </p:pic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7333706" cy="4572000"/>
          </a:xfrm>
        </p:spPr>
        <p:txBody>
          <a:bodyPr rtlCol="0">
            <a:normAutofit lnSpcReduction="10000"/>
          </a:bodyPr>
          <a:lstStyle/>
          <a:p>
            <a:r>
              <a:rPr lang="ru-RU" b="1" dirty="0"/>
              <a:t>1.Неумение найти и извлечь</a:t>
            </a:r>
            <a:r>
              <a:rPr lang="ru-RU" dirty="0"/>
              <a:t> (сообщение или информацию из текста) </a:t>
            </a:r>
          </a:p>
          <a:p>
            <a:r>
              <a:rPr lang="ru-RU" dirty="0"/>
              <a:t>Здесь речь пойдет об извлечении из текста одного или нескольких фрагментов информации. </a:t>
            </a:r>
          </a:p>
          <a:p>
            <a:pPr lvl="0"/>
            <a:r>
              <a:rPr lang="ru-RU" dirty="0"/>
              <a:t>Читатель не умеет находить конкретную информацию, при этом остальной текст не принимается во внимание. Чтобы быстрее и эффективнее найти информацию, читатель должен уметь соотносить запрос, сформулированный в задании, и соответствующий ему фрагмент текста, являющийся </a:t>
            </a:r>
            <a:r>
              <a:rPr lang="ru-RU" b="1" dirty="0"/>
              <a:t>достоверным</a:t>
            </a:r>
            <a:r>
              <a:rPr lang="ru-RU" dirty="0"/>
              <a:t> ответом. При этом читатель должен уметь регулировать скорость прочтения текста, «пробегать» глазами </a:t>
            </a:r>
            <a:r>
              <a:rPr lang="ru-RU" b="1" dirty="0"/>
              <a:t>неуместную</a:t>
            </a:r>
            <a:r>
              <a:rPr lang="ru-RU" dirty="0"/>
              <a:t> информацию, чтобы остановиться на наиболее подходящей информации и внимательно ее прочитать. </a:t>
            </a:r>
          </a:p>
          <a:p>
            <a:pPr lvl="0"/>
            <a:r>
              <a:rPr lang="ru-RU" dirty="0"/>
              <a:t>Чтобы найти </a:t>
            </a:r>
            <a:r>
              <a:rPr lang="ru-RU" b="1" dirty="0"/>
              <a:t>нужную </a:t>
            </a:r>
            <a:r>
              <a:rPr lang="ru-RU" dirty="0"/>
              <a:t>информацию, сначала нужно определить соответствующий фрагмент текста, опираясь на элементы организационной структуры текста (заголовки, шрифты, выделение абзацев), обращая внимание на указание авторства, источник и дату публикации, а также на ссылки </a:t>
            </a:r>
            <a:r>
              <a:rPr lang="ru-RU" dirty="0" err="1"/>
              <a:t>вебстраниц</a:t>
            </a:r>
            <a:r>
              <a:rPr lang="ru-RU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751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5" y="339635"/>
            <a:ext cx="11691257" cy="7511142"/>
          </a:xfrm>
        </p:spPr>
      </p:pic>
    </p:spTree>
    <p:extLst>
      <p:ext uri="{BB962C8B-B14F-4D97-AF65-F5344CB8AC3E}">
        <p14:creationId xmlns:p14="http://schemas.microsoft.com/office/powerpoint/2010/main" val="112173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229" y="1444068"/>
            <a:ext cx="8960031" cy="5120018"/>
          </a:xfrm>
        </p:spPr>
      </p:pic>
    </p:spTree>
    <p:extLst>
      <p:ext uri="{BB962C8B-B14F-4D97-AF65-F5344CB8AC3E}">
        <p14:creationId xmlns:p14="http://schemas.microsoft.com/office/powerpoint/2010/main" val="116215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ниги на полках крупным планом и размытые книги на переднем и заднем планах" title="Образец рисунка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" r="3155"/>
          <a:stretch>
            <a:fillRect/>
          </a:stretch>
        </p:blipFill>
        <p:spPr>
          <a:xfrm>
            <a:off x="8168580" y="1600200"/>
            <a:ext cx="3378986" cy="5022670"/>
          </a:xfrm>
        </p:spPr>
      </p:pic>
      <p:sp>
        <p:nvSpPr>
          <p:cNvPr id="3" name="Прямоугольник 2"/>
          <p:cNvSpPr/>
          <p:nvPr/>
        </p:nvSpPr>
        <p:spPr>
          <a:xfrm>
            <a:off x="470264" y="1776549"/>
            <a:ext cx="7563394" cy="4027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Непонимание смысла текста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предполагает неправильное мысленное представление читателем содержания и смысла текста или совокупности текстов;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передачу буквального/основного смысла (умение перефразировать выражения, предложения, текстовые отрывки в соответствии с поставленной задачей для достижения понимания смысла);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обобщение и формулирование выводов, умение связывания информации (пространственной, временной, причинно-следственной), локализованной в различных фрагментах текста для формирования целостного понимания и формулирования выводов).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16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817"/>
            <a:ext cx="12141471" cy="6688183"/>
          </a:xfrm>
        </p:spPr>
      </p:pic>
    </p:spTree>
    <p:extLst>
      <p:ext uri="{BB962C8B-B14F-4D97-AF65-F5344CB8AC3E}">
        <p14:creationId xmlns:p14="http://schemas.microsoft.com/office/powerpoint/2010/main" val="229779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31" y="1304309"/>
            <a:ext cx="9927771" cy="5318560"/>
          </a:xfrm>
        </p:spPr>
      </p:pic>
    </p:spTree>
    <p:extLst>
      <p:ext uri="{BB962C8B-B14F-4D97-AF65-F5344CB8AC3E}">
        <p14:creationId xmlns:p14="http://schemas.microsoft.com/office/powerpoint/2010/main" val="98082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аучная литература 16 х 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11662_TF03431380" id="{C5372053-071F-4A30-B713-CAC0FBBF8602}" vid="{47BF81C2-3D26-44B6-92D3-BB3940A76306}"/>
    </a:ext>
  </a:extLst>
</a:theme>
</file>

<file path=ppt/theme/theme2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4873beb7-5857-4685-be1f-d57550cc96cc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Учебная презентация, макет с лентами и полосками (широкоэкранный формат)</Template>
  <TotalTime>0</TotalTime>
  <Words>974</Words>
  <Application>Microsoft Office PowerPoint</Application>
  <PresentationFormat>Широкоэкранный</PresentationFormat>
  <Paragraphs>50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Calibri</vt:lpstr>
      <vt:lpstr>Euphemia</vt:lpstr>
      <vt:lpstr>Plantagenet Cherokee</vt:lpstr>
      <vt:lpstr>Symbol</vt:lpstr>
      <vt:lpstr>Times New Roman</vt:lpstr>
      <vt:lpstr>Wingdings</vt:lpstr>
      <vt:lpstr>Научная литература 16 х 9</vt:lpstr>
      <vt:lpstr>Типичные ошибки учащихся при выполнении заданий международных   исследований на определение уровня    читательской грамотности</vt:lpstr>
      <vt:lpstr>Международная программа по оценке образовательных достижений обучающихся PISA (Programme for International Student Assessment) является мониторинговым исследованием качества общего образования. Читательская грамотность вновь является основной областью оценивания.</vt:lpstr>
      <vt:lpstr>Презентация PowerPoint</vt:lpstr>
      <vt:lpstr>Типичные ошибки учащихся при выполнении заданий международных              исследований на определение уровня читательской грамотности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Рекомендации </vt:lpstr>
      <vt:lpstr>Презентация PowerPoint</vt:lpstr>
      <vt:lpstr>Презентация PowerPoint</vt:lpstr>
      <vt:lpstr> «Нельзя человека научить на всю жизнь, его надо научить учиться всю жизнь!»  </vt:lpstr>
      <vt:lpstr>Спасибо за внимание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2022-10-27T15:41:57Z</dcterms:created>
  <dcterms:modified xsi:type="dcterms:W3CDTF">2022-10-27T19:36:10Z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