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9" r:id="rId6"/>
    <p:sldId id="282" r:id="rId7"/>
    <p:sldId id="262" r:id="rId8"/>
    <p:sldId id="300" r:id="rId9"/>
    <p:sldId id="297" r:id="rId10"/>
    <p:sldId id="283" r:id="rId11"/>
    <p:sldId id="284" r:id="rId12"/>
    <p:sldId id="286" r:id="rId13"/>
    <p:sldId id="288" r:id="rId14"/>
    <p:sldId id="290" r:id="rId15"/>
    <p:sldId id="293" r:id="rId16"/>
    <p:sldId id="264" r:id="rId17"/>
    <p:sldId id="265" r:id="rId18"/>
    <p:sldId id="266" r:id="rId19"/>
    <p:sldId id="29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kiv.instrao.ru/bitrix/templates/books/images/logo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iv.instrao.ru/bitrix/templates/books/images/logo1.jpg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kiv.instrao.ru/content/board1/rabochie-materialy/&#1063;&#1058;_5_&#1052;&#1077;&#1090;&#1086;&#1076;&#1080;&#1095;&#1077;&#1089;&#1082;&#1080;&#1077;%20&#1088;&#1077;&#1082;&#1086;&#1084;&#1077;&#1085;&#1076;&#1072;&#1094;&#1080;&#1080;_2022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77;&#1076;&#1087;&#1088;&#1086;&#1077;&#1082;&#1090;.&#1088;&#1092;/wp-content/uploads/2022/05/&#1056;&#1072;&#1079;&#1074;&#1080;&#1090;&#1080;&#1077;-&#1095;&#1080;&#1090;&#1072;&#1090;&#1077;&#1083;&#1100;&#1089;&#1082;&#1086;&#1081;-&#1075;&#1088;&#1072;&#1084;&#1086;&#1090;&#1085;&#1086;&#1089;&#1090;&#1080;.pdf" TargetMode="External"/><Relationship Id="rId3" Type="http://schemas.openxmlformats.org/officeDocument/2006/relationships/hyperlink" Target="https://multiurok.ru/files/doklad-funktsionalnaia-gramotnost-sovremennyi-vyzo.html" TargetMode="External"/><Relationship Id="rId7" Type="http://schemas.openxmlformats.org/officeDocument/2006/relationships/hyperlink" Target="https://apni.ru/article/3968-organizatsiya-raboti-pedagogicheskogo-kollekt" TargetMode="External"/><Relationship Id="rId2" Type="http://schemas.openxmlformats.org/officeDocument/2006/relationships/hyperlink" Target="https://prosv.ru/_data/advertising/110/funktsionalnaya_gramotnost_kompleks_resheniy_202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iv.instrao.ru/content/board1/rabochie-materialy/&#1063;&#1058;_5_&#1052;&#1077;&#1090;&#1086;&#1076;&#1080;&#1095;&#1077;&#1089;&#1082;&#1080;&#1077;%20&#1088;&#1077;&#1082;&#1086;&#1084;&#1077;&#1085;&#1076;&#1072;&#1094;&#1080;&#1080;_2022.pdf" TargetMode="External"/><Relationship Id="rId5" Type="http://schemas.openxmlformats.org/officeDocument/2006/relationships/hyperlink" Target="http://skiv.instrao.ru/bitrix/templates/books/images/logo1.jpg" TargetMode="External"/><Relationship Id="rId4" Type="http://schemas.openxmlformats.org/officeDocument/2006/relationships/hyperlink" Target="https://dvoreckomi.ru/download_files/fg/07.pdf" TargetMode="External"/><Relationship Id="rId9" Type="http://schemas.openxmlformats.org/officeDocument/2006/relationships/hyperlink" Target="https://www.menobr.ru/article/65965-chto-takoe-funktsionalnaya-gramotnos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>
            <a:off x="-65382" y="-114341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80728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подготовки учащихся к международным исследованиям в урочной и внеурочной деятельности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8683" y="517077"/>
            <a:ext cx="4837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b="1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Косточковская</a:t>
            </a:r>
            <a:r>
              <a:rPr lang="ru-RU" sz="2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algn="ctr"/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Нижнегорский район Республика Крым</a:t>
            </a:r>
            <a:endParaRPr lang="ru-RU" sz="2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413" y="2967335"/>
            <a:ext cx="627702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Коптева Т.А.,</a:t>
            </a:r>
          </a:p>
          <a:p>
            <a:pPr algn="ctr"/>
            <a:r>
              <a:rPr lang="ru-RU" sz="2000" b="1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учитель </a:t>
            </a:r>
            <a:r>
              <a:rPr lang="ru-RU" sz="2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</a:p>
          <a:p>
            <a:pPr algn="ctr"/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41269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57671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оценки качества образования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Государственная итоговая аттестация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Национальные исследования качества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400572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оценка по модели PISA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219, РОСОБРНАДЗОРА приказ N 590 от 06.05.2019)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49386"/>
            <a:ext cx="7686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 модели PISA –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единой системы оценки качества образования в России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62350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ru-RU" alt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05250" y="351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ru-RU" alt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Admin\AppData\Local\Temp\FineReader12.00\media\image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50" y="3120678"/>
            <a:ext cx="2128802" cy="977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19872" y="4044831"/>
            <a:ext cx="3213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учащихся PISA исследуются знания и навыки школьников в возрасте 15 лет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четырём основным направлениям: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чтения, математическая грамотность, естественно- научная грамотность и компьютерная грамотность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5" y="2909047"/>
            <a:ext cx="1562616" cy="8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005064"/>
            <a:ext cx="2448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исследование качества чтения и понимания текста PIRLS оценивает читательскую грамотность школьников заканчивающих 4-й класс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30" y="3475302"/>
            <a:ext cx="1272406" cy="75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76256" y="4333165"/>
            <a:ext cx="1944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исследование TIMSS рассматривает качество школьного математического и естественно-научного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76350" y="2153300"/>
            <a:ext cx="675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PISA        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рейтинги качества систем образования опираются на данные исследований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PIRLS, TIMSS и PISA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068" y="1304569"/>
            <a:ext cx="502996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основ чтения в целях: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приобретения читательского литературного опыта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получения и использования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3035" y="1494656"/>
            <a:ext cx="3581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International Student Assessment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обучающиеся,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3 года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2000,., 2015, 2018, 2022, 2025.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649" y="2771929"/>
            <a:ext cx="502996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грамотности,  навыков разрешения проблем, глобальных компетенций, креативного мышления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085495" cy="17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функциональной грамотности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применять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21" y="1268760"/>
            <a:ext cx="5986558" cy="309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36015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191155"/>
            <a:ext cx="7452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умение, которое важно формировать на всех школьных предметах; она является ключом к другим видам функциональной   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0140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функциональной грамотности: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Невозможно формировать функциональную грамотность в рамках одного какого-либо предмета.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результатов исследования PISA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высокая зависимость результатов по финансовой грамотности от уровня читательской и математической грамотности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249" y="194296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для формирования и оценки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958" y="2589297"/>
            <a:ext cx="8017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&gt;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поставленные вне предметной области и решаемые с помощью предметных знаний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В каждом из заданий описываются жизненная ситуация, как правило, близкая понятная учащемуся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Контекст заданий близок к проблемным ситуациям, возникающим в повседневной жизни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Ситуация требует осознанного выбора модели поведения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Вопросы изложены простым, ясным языком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Требуется перевод с обыденного языка на язык предметной области (математики, физики и др.)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Используются разные форматы представления информации: рисунки, таблицы, диаграммы, комиксы и др.</a:t>
            </a:r>
          </a:p>
        </p:txBody>
      </p:sp>
    </p:spTree>
    <p:extLst>
      <p:ext uri="{BB962C8B-B14F-4D97-AF65-F5344CB8AC3E}">
        <p14:creationId xmlns:p14="http://schemas.microsoft.com/office/powerpoint/2010/main" val="21310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функциональной  грамотности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764705"/>
            <a:ext cx="4101852" cy="50405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педагогические практики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412777"/>
            <a:ext cx="3528392" cy="4032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учебных ситуаций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инициирующих учебную деятельность учащихся, мотивирующих их на учебную деятельность и проясняющих смысл этой деятельности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в общении, или учебное сотрудничество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задания на работу в парах и малых группах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активность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поискового характера, учебные исследования, проекты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самостоятельность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задания на само-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приобретение опыта - кейсы, ролевые игры, диспуты, требующие разрешения проблем, принятия решений, позитивного поведения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620689"/>
            <a:ext cx="4248471" cy="28803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деятельность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067944" y="980728"/>
            <a:ext cx="4896544" cy="4689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основную образовательную программу: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планируемые результаты и система оценки их достижения.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Содержательный раздел: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программ учебных курсов, в том числе интегрированных.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Организационный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включение соответствующих курсов в часть учебного плана, формируемую участниками образовательных отношений, в план внеурочной деятельности.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Включение в план методической 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грамотности.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 учащихся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5 по 9 класс.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855206"/>
            <a:ext cx="31683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</a:p>
          <a:p>
            <a:pPr algn="ctr"/>
            <a:r>
              <a:rPr lang="ru-RU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6165304"/>
            <a:ext cx="38178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Внеурочная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32074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1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в образовательном пространстве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 rot="21273216">
            <a:off x="587000" y="997644"/>
            <a:ext cx="402797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входящие в часть образовательной программы, формируемую участниками образовательных отношений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 rot="200527">
            <a:off x="5536591" y="1139552"/>
            <a:ext cx="30650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Проектная/ исследовательская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429000"/>
            <a:ext cx="75608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и внешкольная  деятельность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составляющая часть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  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9576" y="2344990"/>
            <a:ext cx="2068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139952" y="3034263"/>
            <a:ext cx="127613" cy="39473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867756" flipV="1">
            <a:off x="4844710" y="1839647"/>
            <a:ext cx="127696" cy="426882"/>
          </a:xfrm>
          <a:prstGeom prst="downArrow">
            <a:avLst>
              <a:gd name="adj1" fmla="val 50000"/>
              <a:gd name="adj2" fmla="val 639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0000813" flipV="1">
            <a:off x="3711758" y="1824255"/>
            <a:ext cx="205186" cy="386830"/>
          </a:xfrm>
          <a:prstGeom prst="downArrow">
            <a:avLst>
              <a:gd name="adj1" fmla="val 29539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44167"/>
            <a:ext cx="230425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контекстных задач в рамках уроков по всем предметам учебного плана.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964481"/>
            <a:ext cx="756084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Внеурочная деятельность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план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образовательной организации специальных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курсов   «Учимся для  жизни».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план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образовательной организации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событий,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совместную работу всего педагогического коллектива по формированию функциональной грамотности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недели, учебно-исследовательские конференции,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марафоны и т. 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0434" y="1705159"/>
            <a:ext cx="367240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активным использованием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21681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 flipH="1">
            <a:off x="-37369" y="-222200"/>
            <a:ext cx="9217024" cy="70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\Documents\Lightshot\Screenshot_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92"/>
          <a:stretch/>
        </p:blipFill>
        <p:spPr bwMode="auto">
          <a:xfrm>
            <a:off x="107504" y="404664"/>
            <a:ext cx="8784976" cy="136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http://skiv.instrao.ru/bitrix/templates/books/images/logo1.jpg</a:t>
            </a:r>
            <a:endParaRPr lang="ru-RU" dirty="0"/>
          </a:p>
        </p:txBody>
      </p:sp>
      <p:pic>
        <p:nvPicPr>
          <p:cNvPr id="5" name="Picture 2" descr="C:\Users\Admin\Documents\Lightshot\Screenshot_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7" b="8832"/>
          <a:stretch/>
        </p:blipFill>
        <p:spPr bwMode="auto">
          <a:xfrm>
            <a:off x="170544" y="1780339"/>
            <a:ext cx="8784976" cy="35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5057880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234" y="5262882"/>
            <a:ext cx="8197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функциональной грамотности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разработанный Институтом стратегии   развития образования РАО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по функциональной грамотности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задания PISA на сайте ФИОКО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естественнонаучной  грамотности ФИПИ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быть грамотным в XXI веке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материалы для педагогов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5901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 flipH="1">
            <a:off x="-108520" y="-171400"/>
            <a:ext cx="9217024" cy="70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\Documents\Lightshot\Screenshot_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92"/>
          <a:stretch/>
        </p:blipFill>
        <p:spPr bwMode="auto">
          <a:xfrm>
            <a:off x="107504" y="404664"/>
            <a:ext cx="8784976" cy="136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ocuments\Lightshot\Screenshot_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r="28101"/>
          <a:stretch/>
        </p:blipFill>
        <p:spPr bwMode="auto">
          <a:xfrm>
            <a:off x="467544" y="1798997"/>
            <a:ext cx="6515823" cy="3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8149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http://skiv.instrao.ru/bitrix/templates/books/images/logo1.jpg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0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66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/>
              </a:rPr>
              <a:t>http://skiv.instrao.ru/content/board1/rabochie-materialy/</a:t>
            </a:r>
            <a:r>
              <a:rPr lang="ru-RU" dirty="0">
                <a:solidFill>
                  <a:prstClr val="black"/>
                </a:solidFill>
                <a:hlinkClick r:id="rId2"/>
              </a:rPr>
              <a:t>ЧТ_5_Методические%20рекомендации_2022.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pdf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4" y="980728"/>
            <a:ext cx="879125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67" y="2996952"/>
            <a:ext cx="4824536" cy="141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45" y="4378641"/>
            <a:ext cx="4675380" cy="10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ГИА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42900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663" y="2060847"/>
            <a:ext cx="687364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российский «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экотанкер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Российская компания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Совкомфлот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приняла в эксплуатацию танкер «Проспект Гагарина» - первый в мире танкер ледового класса, специально спроектированный для использования сжиженного природною газа (СНГ) в качестве основною топлива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Этот танкер относится к танкерам нового поколения, обладающим низким уровнем антропогенною воздействия на окружающую среду. По сравнению с аналогичными судами, работающими на дизельном топливе или на мазуте, танкеры, использующие в качестве топлива СПГ, выбрасывают в атмосферу на 100%   меньше оксидов серы, на 76 %  меньше оксидов азота, повышенные концентрации которых оказывают вредное воздействие на здоровье человека, и на 27% меньше углекислого газа (СО;).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«Проспект Гагарина» был впервые заправлен газомоторным топливом 2 октября в порту Роттердам, а 15 октября судно успешно завершило свою первую погрузку экспортной партии российской нефти в порту Приморск.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138" y="773480"/>
            <a:ext cx="821331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Типовые учебные задачи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23-25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с использованием приведённого ниже текста.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задание 23 запишите в поле ответа в тексте работы, а затем перенесите 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ОТВЕТОВ 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ответов на задания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 25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ОТВЕТОВ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Запишите сначала номер задания (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или 25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затем развёрнутый ответ на него.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записывайте чётко и разборчиво.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3153746"/>
            <a:ext cx="15121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доли заданий на работу с явно заданной информацией.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доли задания на интерпретацию текстовой информации, применение информации и ее оценку.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663" y="4836131"/>
            <a:ext cx="6197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страну, в которой находится порт Роттердам.   Ответ:</a:t>
            </a:r>
            <a:r>
              <a:rPr lang="ru-RU" sz="1400" dirty="0">
                <a:solidFill>
                  <a:srgbClr val="7030A0"/>
                </a:solidFill>
              </a:rPr>
              <a:t>	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137" y="5154295"/>
            <a:ext cx="6989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что означает использованный в тексте термин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«антропогенное воздействие».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3137" y="5677514"/>
            <a:ext cx="6773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В тексте говорится о вредном воздействии на здоровье человека оксидов серы и азота. Объясните, какую ещё опасность представляет для окружающей среды загрязнение атмосферы оксидами серы и азота.  </a:t>
            </a:r>
          </a:p>
        </p:txBody>
      </p:sp>
    </p:spTree>
    <p:extLst>
      <p:ext uri="{BB962C8B-B14F-4D97-AF65-F5344CB8AC3E}">
        <p14:creationId xmlns:p14="http://schemas.microsoft.com/office/powerpoint/2010/main" val="868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>
            <a:off x="-34413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4868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«Детей надо учить тому, что пригодится им, когда они вырастут»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Аристипп из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Кирены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(444 — 366 гг. до н.э.) - древнегреческий философ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4076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 – это частица жизни, где ученик готовится не только к будущему, но и воспитывается жизнью, он учится решать любые проблемы, учится превращать информацию в знания, а знания применять на практике.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Школа должна помочь ребятам войти в мир реальных человеческих отношений и научить их жить в современном обществе. Перед учителем стоит огромная задача. Ему предстоит вместе с детьми пройти долгий и трудный путь в «завтра».</a:t>
            </a:r>
          </a:p>
        </p:txBody>
      </p:sp>
    </p:spTree>
    <p:extLst>
      <p:ext uri="{BB962C8B-B14F-4D97-AF65-F5344CB8AC3E}">
        <p14:creationId xmlns:p14="http://schemas.microsoft.com/office/powerpoint/2010/main" val="5134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hlinkClick r:id="rId2"/>
              </a:rPr>
              <a:t>https://prosv.ru/_data/advertising/110/funktsionalnaya_gramotnost_kompleks_resheniy_2021.pdf</a:t>
            </a:r>
            <a:endParaRPr lang="ru-RU" sz="2400" dirty="0"/>
          </a:p>
          <a:p>
            <a:r>
              <a:rPr lang="ru-RU" sz="2400" u="sng" dirty="0">
                <a:hlinkClick r:id="rId3"/>
              </a:rPr>
              <a:t>https://multiurok.ru/files/doklad-funktsionalnaia-gramotnost-sovremennyi-vyzo.html</a:t>
            </a:r>
            <a:endParaRPr lang="ru-RU" sz="2400" dirty="0"/>
          </a:p>
          <a:p>
            <a:r>
              <a:rPr lang="ru-RU" sz="2400" u="sng" dirty="0">
                <a:hlinkClick r:id="rId4"/>
              </a:rPr>
              <a:t>https://dvoreckomi.ru/download_files/fg/07.pdf</a:t>
            </a:r>
            <a:endParaRPr lang="ru-RU" sz="2400" dirty="0"/>
          </a:p>
          <a:p>
            <a:r>
              <a:rPr lang="ru-RU" sz="2400" u="sng" dirty="0">
                <a:hlinkClick r:id="rId5"/>
              </a:rPr>
              <a:t>http://skiv.instrao.ru/bitrix/templates/books/images/logo1.jpg</a:t>
            </a:r>
            <a:endParaRPr lang="ru-RU" sz="2400" dirty="0"/>
          </a:p>
          <a:p>
            <a:r>
              <a:rPr lang="ru-RU" sz="2400" u="sng" dirty="0">
                <a:hlinkClick r:id="rId6"/>
              </a:rPr>
              <a:t>http://skiv.instrao.ru/content/board1/rabochie-materialy/ЧТ_5_Методические%20рекомендации_2022.pdf</a:t>
            </a:r>
            <a:endParaRPr lang="ru-RU" sz="2400" dirty="0"/>
          </a:p>
          <a:p>
            <a:r>
              <a:rPr lang="ru-RU" sz="2400" u="sng" dirty="0">
                <a:hlinkClick r:id="rId7"/>
              </a:rPr>
              <a:t>https://apni.ru/article/3968-organizatsiya-raboti-pedagogicheskogo-kollekt</a:t>
            </a:r>
            <a:endParaRPr lang="ru-RU" sz="2400" dirty="0"/>
          </a:p>
          <a:p>
            <a:r>
              <a:rPr lang="ru-RU" sz="2400" u="sng" dirty="0">
                <a:hlinkClick r:id="rId8"/>
              </a:rPr>
              <a:t>https://педпроект.рф/wp-content/uploads/2022/05/Развитие-читательской-грамотности.pdf</a:t>
            </a:r>
            <a:endParaRPr lang="ru-RU" sz="2400" dirty="0"/>
          </a:p>
          <a:p>
            <a:r>
              <a:rPr lang="ru-RU" sz="2400" u="sng" dirty="0">
                <a:hlinkClick r:id="rId9"/>
              </a:rPr>
              <a:t>https://www.menobr.ru/article/65965-chto-takoe-funktsionalnaya-gramotnost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561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kcy;&amp;rcy;&amp;acy;&amp;scy;&amp;ncy;&amp;acy;&amp;yacy; &amp;kcy;&amp;acy;&amp;rcy;&amp;tcy;&amp;icy;&amp;ncy;&amp;kcy;&amp;acy; &amp;pcy;&amp;rcy;&amp;icy;&amp;rcy;&amp;ocy;&amp;dcy;&amp;acy; &amp;Kcy;&amp;acy;&amp;pcy;&amp;iecy;&amp;lcy;&amp;softcy;&amp;kcy;&amp;icy; &amp;rcy;&amp;ocy;&amp;scy;&amp;ycy; &amp;ncy;&amp;acy; &amp;bcy;&amp;iecy;&amp;lcy;&amp;ycy;&amp;khcy; &amp;lcy;&amp;iecy;&amp;pcy;&amp;iecy;&amp;scy;&amp;tcy;&amp;ocy;&amp;chcy;&amp;kcy;&amp;acy;&amp;kh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9" y="15868"/>
            <a:ext cx="9217024" cy="766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692697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60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>
            <a:off x="-34413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1051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Международная программа по оценке качества обучения PISA проводится раз в 3 года, начиная с 2000 г., и проходит под патронажем Организации экономического сотрудничества и развития.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Цель этого масштабного тестирования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PISA позволяет понять, какая страна будет более конкурентоспособной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за счёт потенциала подрастающего поколения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Главное отличие программы PISA от ЕГЭ, 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российских тестов заключается в том, что она, в первую очередь, оценивает возможность школьников руководствоваться здравым смыслом и логикой при выполнении нестандартных задач.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этом отношении можно сказать, что PISA следует современным образовательным трендам, ведь способность учеников применять школьные знания в жизни — это важнейший аспект функциональной грамотности и навыков XXI века.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PISA проверяют не заученный материал по биологии, географии, физике и обществознанию, а практическое применение, владение учеников компетенциями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контекстах этих предметов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взаимодействия: здоровье человека, природные ресурсы, окружающая среда, экология, открытия в области науки 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3657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>
            <a:off x="-34413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4345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Международные исследования (PISA) оказали в последние годы наибольшее влияние на развитие образования в мире, в том числе и в России. Не учитывать результаты PISA отечественное образование сегодня не может, поскольку вопрос о конкурентоспособности стоит очень остро. Известно, что качество российского образования отличается от качества образования за рубежом.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Центральным понятием в международной программе выступает «грамотность», которая в широком смысле определяется еще и как функциональная грамотность. Этот термин отражает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компетенцию, что на современном этапе обеспечивается за счет внедрения Федерального образовательного стандарта (далее ФГОС) всех ступеней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805865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степень владения человеком навыками чтения и письма на родном языке.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994" y="4504101"/>
            <a:ext cx="7657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41228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FFFF00"/>
                </a:solidFill>
                <a:latin typeface="Segoe Script" pitchFamily="34" charset="0"/>
              </a:rPr>
              <a:t> 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6400800" y="2438400"/>
            <a:ext cx="2635250" cy="3870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itchFamily="34" charset="0"/>
            </a:endParaRP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44200" y="1367631"/>
            <a:ext cx="3155950" cy="162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ситуативной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характеристикой личности,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поскольку обнаруживает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себя в конкретных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обстоятельствах  </a:t>
            </a:r>
            <a:endParaRPr lang="ru-RU" altLang="ru-RU" sz="1800" dirty="0">
              <a:latin typeface="Verdana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5808" y="5290677"/>
            <a:ext cx="25923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800000"/>
                </a:solidFill>
                <a:latin typeface="Arial" charset="0"/>
              </a:rPr>
              <a:t> </a:t>
            </a:r>
            <a:endParaRPr lang="en-US" altLang="ru-RU" sz="2000" b="1">
              <a:solidFill>
                <a:srgbClr val="8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gray">
          <a:xfrm rot="19574252">
            <a:off x="3205163" y="2840038"/>
            <a:ext cx="2065337" cy="6334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36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3" name="Freeform 9"/>
          <p:cNvSpPr>
            <a:spLocks/>
          </p:cNvSpPr>
          <p:nvPr/>
        </p:nvSpPr>
        <p:spPr bwMode="gray">
          <a:xfrm flipH="1">
            <a:off x="5562600" y="1981200"/>
            <a:ext cx="661988" cy="224948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2209800" y="228600"/>
            <a:ext cx="6781800" cy="1871663"/>
            <a:chOff x="1997" y="1314"/>
            <a:chExt cx="1889" cy="1009"/>
          </a:xfrm>
        </p:grpSpPr>
        <p:grpSp>
          <p:nvGrpSpPr>
            <p:cNvPr id="1537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370" name="Text Box 18"/>
          <p:cNvSpPr txBox="1">
            <a:spLocks noChangeArrowheads="1"/>
          </p:cNvSpPr>
          <p:nvPr/>
        </p:nvSpPr>
        <p:spPr bwMode="auto">
          <a:xfrm>
            <a:off x="5000625" y="1797050"/>
            <a:ext cx="2662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4400" b="1">
                <a:solidFill>
                  <a:srgbClr val="FFFF00"/>
                </a:solidFill>
                <a:latin typeface="Arial" charset="0"/>
              </a:rPr>
              <a:t>  </a:t>
            </a:r>
            <a:endParaRPr lang="en-US" altLang="ru-RU" sz="4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6629401" y="2667000"/>
            <a:ext cx="2406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функциональная грамотность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уровень грамотности человека, определяющий его деятельность с использованием печатного слова в быту</a:t>
            </a:r>
            <a:endParaRPr lang="en-US" alt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53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BEE5B-3C7D-466A-9E23-F331E831AAB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373" name="AutoShape 5"/>
          <p:cNvSpPr>
            <a:spLocks noChangeArrowheads="1"/>
          </p:cNvSpPr>
          <p:nvPr/>
        </p:nvSpPr>
        <p:spPr bwMode="auto">
          <a:xfrm>
            <a:off x="307376" y="180976"/>
            <a:ext cx="2889250" cy="10942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</a:p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</a:t>
            </a:r>
          </a:p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проблем;</a:t>
            </a:r>
          </a:p>
        </p:txBody>
      </p:sp>
      <p:sp>
        <p:nvSpPr>
          <p:cNvPr id="22" name="Freeform 9"/>
          <p:cNvSpPr>
            <a:spLocks/>
          </p:cNvSpPr>
          <p:nvPr/>
        </p:nvSpPr>
        <p:spPr bwMode="gray">
          <a:xfrm rot="1363414">
            <a:off x="3387725" y="1612106"/>
            <a:ext cx="755650" cy="190976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375" name="AutoShape 5"/>
          <p:cNvSpPr>
            <a:spLocks noChangeArrowheads="1"/>
          </p:cNvSpPr>
          <p:nvPr/>
        </p:nvSpPr>
        <p:spPr bwMode="auto">
          <a:xfrm>
            <a:off x="503903" y="4648200"/>
            <a:ext cx="2889250" cy="1114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решением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стереотипных задач</a:t>
            </a:r>
            <a:endParaRPr lang="ru-RU" altLang="ru-RU" sz="1800" dirty="0">
              <a:latin typeface="Verdana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 rot="19521427">
            <a:off x="3367831" y="3790593"/>
            <a:ext cx="2063750" cy="6334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5550" y="533401"/>
            <a:ext cx="3092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отличительные черты функциональной грамотности: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07376" y="3105944"/>
            <a:ext cx="2889250" cy="13271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всегда некоторый </a:t>
            </a:r>
          </a:p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элементарный (базовый) </a:t>
            </a:r>
          </a:p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навыков </a:t>
            </a:r>
          </a:p>
          <a:p>
            <a:pPr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и письма</a:t>
            </a:r>
          </a:p>
        </p:txBody>
      </p:sp>
      <p:sp>
        <p:nvSpPr>
          <p:cNvPr id="26" name="Freeform 9"/>
          <p:cNvSpPr>
            <a:spLocks/>
          </p:cNvSpPr>
          <p:nvPr/>
        </p:nvSpPr>
        <p:spPr bwMode="gray">
          <a:xfrm rot="6300346" flipH="1">
            <a:off x="3644995" y="-612356"/>
            <a:ext cx="536606" cy="190976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715346" y="5598652"/>
            <a:ext cx="2889250" cy="1114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качестве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прежде всего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взрослого населения</a:t>
            </a:r>
            <a:endParaRPr lang="ru-RU" altLang="ru-RU" sz="1800" dirty="0">
              <a:latin typeface="Verdana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rot="18220296">
            <a:off x="3836987" y="4292692"/>
            <a:ext cx="2063750" cy="6334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106872"/>
      </p:ext>
    </p:extLst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67591" grpId="0" animBg="1"/>
      <p:bldP spid="67593" grpId="0" animBg="1"/>
      <p:bldP spid="15373" grpId="0" animBg="1"/>
      <p:bldP spid="22" grpId="0" animBg="1"/>
      <p:bldP spid="1537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трелка вниз 44"/>
          <p:cNvSpPr/>
          <p:nvPr/>
        </p:nvSpPr>
        <p:spPr>
          <a:xfrm rot="19209455">
            <a:off x="6518732" y="6001403"/>
            <a:ext cx="776504" cy="819480"/>
          </a:xfrm>
          <a:prstGeom prst="downArrow">
            <a:avLst>
              <a:gd name="adj1" fmla="val 50000"/>
              <a:gd name="adj2" fmla="val 450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2394955">
            <a:off x="2181775" y="5842993"/>
            <a:ext cx="721054" cy="88701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Freeform 3"/>
          <p:cNvSpPr>
            <a:spLocks/>
          </p:cNvSpPr>
          <p:nvPr/>
        </p:nvSpPr>
        <p:spPr bwMode="gray">
          <a:xfrm>
            <a:off x="914400" y="3733800"/>
            <a:ext cx="7505700" cy="2057400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1C1C1C"/>
              </a:solidFill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2514600"/>
            <a:ext cx="4854575" cy="2178050"/>
            <a:chOff x="1383" y="1219"/>
            <a:chExt cx="2959" cy="829"/>
          </a:xfrm>
        </p:grpSpPr>
        <p:sp>
          <p:nvSpPr>
            <p:cNvPr id="13373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ltGray">
            <a:xfrm>
              <a:off x="1383" y="1219"/>
              <a:ext cx="2959" cy="7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ru-RU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функциональной грамотности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школьников и их показатели </a:t>
              </a:r>
            </a:p>
            <a:p>
              <a:pPr eaLnBrk="1" hangingPunct="1">
                <a:defRPr/>
              </a:pPr>
              <a:r>
                <a:rPr lang="ru-RU" dirty="0">
                  <a:latin typeface="Calibri" pitchFamily="34" charset="0"/>
                </a:rPr>
                <a:t>               </a:t>
              </a:r>
            </a:p>
          </p:txBody>
        </p:sp>
      </p:grpSp>
      <p:sp>
        <p:nvSpPr>
          <p:cNvPr id="22532" name="AutoShape 8"/>
          <p:cNvSpPr>
            <a:spLocks noChangeArrowheads="1"/>
          </p:cNvSpPr>
          <p:nvPr/>
        </p:nvSpPr>
        <p:spPr bwMode="gray">
          <a:xfrm>
            <a:off x="2624990" y="3419475"/>
            <a:ext cx="566738" cy="38735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6" name="AutoShape 12"/>
          <p:cNvSpPr>
            <a:spLocks noChangeArrowheads="1"/>
          </p:cNvSpPr>
          <p:nvPr/>
        </p:nvSpPr>
        <p:spPr bwMode="gray">
          <a:xfrm>
            <a:off x="5294795" y="2241619"/>
            <a:ext cx="566738" cy="38735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438400" y="4724400"/>
            <a:ext cx="4876800" cy="1752600"/>
            <a:chOff x="2456" y="2000"/>
            <a:chExt cx="920" cy="892"/>
          </a:xfrm>
        </p:grpSpPr>
        <p:pic>
          <p:nvPicPr>
            <p:cNvPr id="13358" name="Picture 2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59" name="Oval 22"/>
            <p:cNvGrpSpPr>
              <a:grpSpLocks/>
            </p:cNvGrpSpPr>
            <p:nvPr/>
          </p:nvGrpSpPr>
          <p:grpSpPr bwMode="auto">
            <a:xfrm>
              <a:off x="2456" y="2021"/>
              <a:ext cx="920" cy="871"/>
              <a:chOff x="3706369" y="4892815"/>
              <a:chExt cx="2631266" cy="1471409"/>
            </a:xfrm>
          </p:grpSpPr>
          <p:pic>
            <p:nvPicPr>
              <p:cNvPr id="13371" name="Oval 2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3706369" y="5013455"/>
                <a:ext cx="2631266" cy="1350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72" name="Text Box 21"/>
              <p:cNvSpPr txBox="1">
                <a:spLocks noChangeArrowheads="1"/>
              </p:cNvSpPr>
              <p:nvPr/>
            </p:nvSpPr>
            <p:spPr bwMode="auto">
              <a:xfrm>
                <a:off x="3845265" y="4892815"/>
                <a:ext cx="2324466" cy="121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latin typeface="Comic Sans MS" pitchFamily="66" charset="0"/>
                  </a:rPr>
                  <a:t> </a:t>
                </a:r>
                <a:r>
                  <a:rPr lang="ru-RU" altLang="ru-RU" sz="2000">
                    <a:latin typeface="Comic Sans MS" pitchFamily="66" charset="0"/>
                  </a:rPr>
                  <a:t> </a:t>
                </a:r>
              </a:p>
            </p:txBody>
          </p:sp>
        </p:grpSp>
        <p:grpSp>
          <p:nvGrpSpPr>
            <p:cNvPr id="13360" name="Group 24"/>
            <p:cNvGrpSpPr>
              <a:grpSpLocks/>
            </p:cNvGrpSpPr>
            <p:nvPr/>
          </p:nvGrpSpPr>
          <p:grpSpPr bwMode="auto">
            <a:xfrm rot="-1297425" flipH="1" flipV="1">
              <a:off x="2530" y="2477"/>
              <a:ext cx="732" cy="404"/>
              <a:chOff x="2532" y="1051"/>
              <a:chExt cx="836" cy="529"/>
            </a:xfrm>
          </p:grpSpPr>
          <p:grpSp>
            <p:nvGrpSpPr>
              <p:cNvPr id="13361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367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68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69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70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3362" name="Group 30"/>
              <p:cNvGrpSpPr>
                <a:grpSpLocks/>
              </p:cNvGrpSpPr>
              <p:nvPr/>
            </p:nvGrpSpPr>
            <p:grpSpPr bwMode="auto">
              <a:xfrm rot="1353540">
                <a:off x="2625" y="1101"/>
                <a:ext cx="743" cy="479"/>
                <a:chOff x="1565" y="2568"/>
                <a:chExt cx="1118" cy="718"/>
              </a:xfrm>
            </p:grpSpPr>
            <p:sp>
              <p:nvSpPr>
                <p:cNvPr id="13363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64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65" name="AutoShape 33"/>
                <p:cNvSpPr>
                  <a:spLocks noChangeArrowheads="1"/>
                </p:cNvSpPr>
                <p:nvPr/>
              </p:nvSpPr>
              <p:spPr bwMode="ltGray">
                <a:xfrm rot="6373927" flipH="1">
                  <a:off x="2031" y="3027"/>
                  <a:ext cx="191" cy="3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66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</p:grpSp>
      <p:grpSp>
        <p:nvGrpSpPr>
          <p:cNvPr id="9" name="Группа 43"/>
          <p:cNvGrpSpPr>
            <a:grpSpLocks/>
          </p:cNvGrpSpPr>
          <p:nvPr/>
        </p:nvGrpSpPr>
        <p:grpSpPr bwMode="auto">
          <a:xfrm>
            <a:off x="431800" y="2111514"/>
            <a:ext cx="3606800" cy="1241286"/>
            <a:chOff x="533400" y="2286000"/>
            <a:chExt cx="3606800" cy="1241286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ltGray">
            <a:xfrm>
              <a:off x="533400" y="2286000"/>
              <a:ext cx="3606800" cy="1157288"/>
            </a:xfrm>
            <a:prstGeom prst="cube">
              <a:avLst>
                <a:gd name="adj" fmla="val 2716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57" name="TextBox 43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200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ru-RU" altLang="ru-RU" sz="2000" dirty="0">
                  <a:latin typeface="Comic Sans MS" pitchFamily="66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грамотность  </a:t>
              </a:r>
              <a:endParaRPr lang="ru-RU" sz="20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 dirty="0">
                <a:latin typeface="Comic Sans MS" pitchFamily="66" charset="0"/>
              </a:endParaRP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5154065" y="2286000"/>
            <a:ext cx="3989935" cy="1066800"/>
            <a:chOff x="5154065" y="2286000"/>
            <a:chExt cx="3837535" cy="1066800"/>
          </a:xfrm>
        </p:grpSpPr>
        <p:sp>
          <p:nvSpPr>
            <p:cNvPr id="43" name="AutoShape 9"/>
            <p:cNvSpPr>
              <a:spLocks noChangeArrowheads="1"/>
            </p:cNvSpPr>
            <p:nvPr/>
          </p:nvSpPr>
          <p:spPr bwMode="ltGray">
            <a:xfrm>
              <a:off x="5154065" y="2286000"/>
              <a:ext cx="3837535" cy="1066800"/>
            </a:xfrm>
            <a:prstGeom prst="cube">
              <a:avLst>
                <a:gd name="adj" fmla="val 30922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Информационная</a:t>
              </a:r>
              <a:endParaRPr lang="ru-RU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5" name="TextBox 44"/>
            <p:cNvSpPr txBox="1">
              <a:spLocks noChangeArrowheads="1"/>
            </p:cNvSpPr>
            <p:nvPr/>
          </p:nvSpPr>
          <p:spPr bwMode="auto">
            <a:xfrm>
              <a:off x="5289420" y="2690158"/>
              <a:ext cx="19927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 dirty="0">
                <a:latin typeface="Comic Sans MS" pitchFamily="66" charset="0"/>
              </a:endParaRPr>
            </a:p>
          </p:txBody>
        </p:sp>
      </p:grpSp>
      <p:sp>
        <p:nvSpPr>
          <p:cNvPr id="13327" name="TextBox 45"/>
          <p:cNvSpPr txBox="1">
            <a:spLocks noChangeArrowheads="1"/>
          </p:cNvSpPr>
          <p:nvPr/>
        </p:nvSpPr>
        <p:spPr bwMode="auto">
          <a:xfrm>
            <a:off x="6346368" y="2300288"/>
            <a:ext cx="2330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endParaRPr lang="ru-RU" altLang="ru-RU" sz="1800" dirty="0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gray">
          <a:xfrm>
            <a:off x="4343400" y="457200"/>
            <a:ext cx="642938" cy="2819400"/>
          </a:xfrm>
          <a:prstGeom prst="cube">
            <a:avLst>
              <a:gd name="adj" fmla="val 481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895350" eaLnBrk="1" hangingPunct="1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895350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indent="895350" eaLnBrk="1" hangingPunct="1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895350"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838200" y="2057400"/>
            <a:ext cx="566738" cy="46355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gray">
          <a:xfrm>
            <a:off x="8153400" y="2057400"/>
            <a:ext cx="566738" cy="46355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13" name="Группа 39"/>
          <p:cNvGrpSpPr>
            <a:grpSpLocks/>
          </p:cNvGrpSpPr>
          <p:nvPr/>
        </p:nvGrpSpPr>
        <p:grpSpPr bwMode="auto">
          <a:xfrm>
            <a:off x="2542302" y="-37326"/>
            <a:ext cx="4387426" cy="1157288"/>
            <a:chOff x="3048000" y="0"/>
            <a:chExt cx="3606800" cy="1157288"/>
          </a:xfrm>
        </p:grpSpPr>
        <p:sp>
          <p:nvSpPr>
            <p:cNvPr id="32" name="AutoShape 9"/>
            <p:cNvSpPr>
              <a:spLocks noChangeArrowheads="1"/>
            </p:cNvSpPr>
            <p:nvPr/>
          </p:nvSpPr>
          <p:spPr bwMode="ltGray">
            <a:xfrm>
              <a:off x="3048000" y="0"/>
              <a:ext cx="3606800" cy="1157288"/>
            </a:xfrm>
            <a:prstGeom prst="cube">
              <a:avLst>
                <a:gd name="adj" fmla="val 2716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53" name="TextBox 36"/>
            <p:cNvSpPr txBox="1">
              <a:spLocks noChangeArrowheads="1"/>
            </p:cNvSpPr>
            <p:nvPr/>
          </p:nvSpPr>
          <p:spPr bwMode="auto">
            <a:xfrm>
              <a:off x="3657600" y="457200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14" name="Группа 40"/>
          <p:cNvGrpSpPr>
            <a:grpSpLocks/>
          </p:cNvGrpSpPr>
          <p:nvPr/>
        </p:nvGrpSpPr>
        <p:grpSpPr bwMode="auto">
          <a:xfrm>
            <a:off x="596900" y="1222610"/>
            <a:ext cx="3657600" cy="1081088"/>
            <a:chOff x="609600" y="1219200"/>
            <a:chExt cx="3657600" cy="1081088"/>
          </a:xfrm>
        </p:grpSpPr>
        <p:sp>
          <p:nvSpPr>
            <p:cNvPr id="36" name="AutoShape 9"/>
            <p:cNvSpPr>
              <a:spLocks noChangeArrowheads="1"/>
            </p:cNvSpPr>
            <p:nvPr/>
          </p:nvSpPr>
          <p:spPr bwMode="ltGray">
            <a:xfrm>
              <a:off x="609600" y="1219200"/>
              <a:ext cx="3657600" cy="1081088"/>
            </a:xfrm>
            <a:prstGeom prst="cube">
              <a:avLst>
                <a:gd name="adj" fmla="val 2716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51" name="TextBox 37"/>
            <p:cNvSpPr txBox="1">
              <a:spLocks noChangeArrowheads="1"/>
            </p:cNvSpPr>
            <p:nvPr/>
          </p:nvSpPr>
          <p:spPr bwMode="auto">
            <a:xfrm>
              <a:off x="609600" y="1524000"/>
              <a:ext cx="3276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15" name="Группа 41"/>
          <p:cNvGrpSpPr>
            <a:grpSpLocks/>
          </p:cNvGrpSpPr>
          <p:nvPr/>
        </p:nvGrpSpPr>
        <p:grpSpPr bwMode="auto">
          <a:xfrm>
            <a:off x="4831743" y="1094514"/>
            <a:ext cx="4312257" cy="1265902"/>
            <a:chOff x="5064478" y="1295399"/>
            <a:chExt cx="4237684" cy="1044149"/>
          </a:xfrm>
        </p:grpSpPr>
        <p:sp>
          <p:nvSpPr>
            <p:cNvPr id="35" name="AutoShape 9"/>
            <p:cNvSpPr>
              <a:spLocks noChangeArrowheads="1"/>
            </p:cNvSpPr>
            <p:nvPr/>
          </p:nvSpPr>
          <p:spPr bwMode="ltGray">
            <a:xfrm>
              <a:off x="5064478" y="1295399"/>
              <a:ext cx="4237684" cy="1044149"/>
            </a:xfrm>
            <a:prstGeom prst="cube">
              <a:avLst>
                <a:gd name="adj" fmla="val 2716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49" name="TextBox 38"/>
            <p:cNvSpPr txBox="1">
              <a:spLocks noChangeArrowheads="1"/>
            </p:cNvSpPr>
            <p:nvPr/>
          </p:nvSpPr>
          <p:spPr bwMode="auto">
            <a:xfrm>
              <a:off x="5638800" y="1534558"/>
              <a:ext cx="3276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Comic Sans MS" pitchFamily="66" charset="0"/>
                </a:rPr>
                <a:t>      </a:t>
              </a:r>
            </a:p>
          </p:txBody>
        </p:sp>
      </p:grpSp>
      <p:sp>
        <p:nvSpPr>
          <p:cNvPr id="11286" name="Прямоугольник 45"/>
          <p:cNvSpPr>
            <a:spLocks noChangeArrowheads="1"/>
          </p:cNvSpPr>
          <p:nvPr/>
        </p:nvSpPr>
        <p:spPr bwMode="auto">
          <a:xfrm>
            <a:off x="609600" y="25908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35" name="Прямоугольник 46"/>
          <p:cNvSpPr>
            <a:spLocks noChangeArrowheads="1"/>
          </p:cNvSpPr>
          <p:nvPr/>
        </p:nvSpPr>
        <p:spPr bwMode="auto">
          <a:xfrm>
            <a:off x="685800" y="1295400"/>
            <a:ext cx="3276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36" name="Прямоугольник 47"/>
          <p:cNvSpPr>
            <a:spLocks noChangeArrowheads="1"/>
          </p:cNvSpPr>
          <p:nvPr/>
        </p:nvSpPr>
        <p:spPr bwMode="auto">
          <a:xfrm>
            <a:off x="5473445" y="1524000"/>
            <a:ext cx="3276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37" name="Прямоугольник 48"/>
          <p:cNvSpPr>
            <a:spLocks noChangeArrowheads="1"/>
          </p:cNvSpPr>
          <p:nvPr/>
        </p:nvSpPr>
        <p:spPr bwMode="auto">
          <a:xfrm>
            <a:off x="5340243" y="1171864"/>
            <a:ext cx="3657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38" name="Прямоугольник 49"/>
          <p:cNvSpPr>
            <a:spLocks noChangeArrowheads="1"/>
          </p:cNvSpPr>
          <p:nvPr/>
        </p:nvSpPr>
        <p:spPr bwMode="auto">
          <a:xfrm>
            <a:off x="3124200" y="3505200"/>
            <a:ext cx="3124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ru-RU" alt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9" name="Прямоугольник 50"/>
          <p:cNvSpPr>
            <a:spLocks noChangeArrowheads="1"/>
          </p:cNvSpPr>
          <p:nvPr/>
        </p:nvSpPr>
        <p:spPr bwMode="auto">
          <a:xfrm>
            <a:off x="2894013" y="4800600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8819" y="150316"/>
            <a:ext cx="2971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41" name="Прямоугольник 52"/>
          <p:cNvSpPr>
            <a:spLocks noChangeArrowheads="1"/>
          </p:cNvSpPr>
          <p:nvPr/>
        </p:nvSpPr>
        <p:spPr bwMode="auto">
          <a:xfrm>
            <a:off x="2944813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latin typeface="Arial" charset="0"/>
              </a:rPr>
              <a:t> 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3342" name="Прямоугольник 53"/>
          <p:cNvSpPr>
            <a:spLocks noChangeArrowheads="1"/>
          </p:cNvSpPr>
          <p:nvPr/>
        </p:nvSpPr>
        <p:spPr bwMode="auto">
          <a:xfrm>
            <a:off x="2944813" y="381000"/>
            <a:ext cx="325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43" name="Rectangle 1"/>
          <p:cNvSpPr>
            <a:spLocks noChangeArrowheads="1"/>
          </p:cNvSpPr>
          <p:nvPr/>
        </p:nvSpPr>
        <p:spPr bwMode="auto">
          <a:xfrm>
            <a:off x="0" y="9048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3344" name="Rectangle 2"/>
          <p:cNvSpPr>
            <a:spLocks noChangeArrowheads="1"/>
          </p:cNvSpPr>
          <p:nvPr/>
        </p:nvSpPr>
        <p:spPr bwMode="auto">
          <a:xfrm>
            <a:off x="3124200" y="5509746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762000" y="15240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334000" y="14478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3124200" y="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0741" y="1546383"/>
            <a:ext cx="341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действий в чрезвычайных ситуациях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36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63983" y="1171320"/>
            <a:ext cx="232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19572" y="1119962"/>
            <a:ext cx="4124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иностранными языками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1609725"/>
            <a:ext cx="3138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при решении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проблем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0369" y="286990"/>
            <a:ext cx="36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 общественно-политическая грамотность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68638" y="5013176"/>
            <a:ext cx="3935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качества функционально грамотной личности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 должны рассматриваться как портрет современного выпускника школы.</a:t>
            </a:r>
          </a:p>
        </p:txBody>
      </p:sp>
    </p:spTree>
    <p:extLst>
      <p:ext uri="{BB962C8B-B14F-4D97-AF65-F5344CB8AC3E}">
        <p14:creationId xmlns:p14="http://schemas.microsoft.com/office/powerpoint/2010/main" val="1072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греческие колонны  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7" r="3125" b="2777"/>
          <a:stretch>
            <a:fillRect/>
          </a:stretch>
        </p:blipFill>
        <p:spPr bwMode="auto">
          <a:xfrm flipH="1">
            <a:off x="0" y="-171400"/>
            <a:ext cx="9108504" cy="70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индикаторы функциональной грамотности школьников и их показатели: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грамотность: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сочинение, реферат; считать без калькулятора; отвечать на вопросы, не испытывая затруднений в построении фраз, подборе слов; написать заявление, заполнить какие-либо анкеты, бланки.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действий в чрезвычайных ситуациях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оказывать первую медицинскую помощь пострадавшему; обратиться за экстренной помощью к специализированным службам; заботиться о своем здоровье; вести себя в ситуациях угрозы личной безопасности.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</a:t>
            </a:r>
          </a:p>
          <a:p>
            <a:r>
              <a:rPr lang="ru-RU" dirty="0"/>
              <a:t>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группы.</a:t>
            </a:r>
          </a:p>
        </p:txBody>
      </p:sp>
    </p:spTree>
    <p:extLst>
      <p:ext uri="{BB962C8B-B14F-4D97-AF65-F5344CB8AC3E}">
        <p14:creationId xmlns:p14="http://schemas.microsoft.com/office/powerpoint/2010/main" val="5432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7F71BE-8E7F-5643-6819-0A42B4772212}"/>
              </a:ext>
            </a:extLst>
          </p:cNvPr>
          <p:cNvSpPr txBox="1"/>
          <p:nvPr/>
        </p:nvSpPr>
        <p:spPr>
          <a:xfrm>
            <a:off x="683568" y="800824"/>
            <a:ext cx="78488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Владение иностранными языками: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перевести со словарем несложный текст; рассказать о себе, своих друзьях, своем городе; понимать тексты инструкций на упаковках различных товаров, приборов бытовой техники; общаться с зарубежными друзьями и знакомыми на различные бытовые темы.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Грамотность при решении бытовых проблем: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выбирать продукты, товары и услуги (в магазинах, в разных сервисных службах); планировать денежные расходы, исходя из бюджета семьи; использовать различные технические бытовые устройства, пользуясь инструкциями; ориентироваться в незнакомом городе, пользуясь справочником, картой.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Правовая и общественно-политическая грамотность: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отстаивать свои права и интересы; объяснять различия в функциях и полномочиях Президента, Правительства, Государственной Думы; объяснять различия между уголовным, административным и дисциплинарным нарушением; анализировать и сравнивать предвыборные программы разных кандидатов и партий.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Данные качества функционально грамотной личности могут и должны рассматриваться как портрет современного выпускника школы.</a:t>
            </a:r>
          </a:p>
        </p:txBody>
      </p:sp>
    </p:spTree>
    <p:extLst>
      <p:ext uri="{BB962C8B-B14F-4D97-AF65-F5344CB8AC3E}">
        <p14:creationId xmlns:p14="http://schemas.microsoft.com/office/powerpoint/2010/main" val="237814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285" y="692696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грамотная личность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человек: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ориентирующийся в мире и действующий в соответствии с общественными ценностями, ожиданиями и интересами, в частности,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способный быть самостоятельным в ситуации выбора и принятия решений;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умеющий отвечать за свои решения;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способный нести ответственность за себя, своих близких;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обладающий приемами учения и готовый к постоянной переподготовке;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которого поиск решения в нестандартной ситуации – привычное явление;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легко адаптирующийся в любом социуме и умеющий активно влиять на него;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понимающий, что жизнь среди людей – это поиск постоянных компромиссов и необходимость искать общие решения. Что кроме личного мнения, которое надо защищать и отстаивать, существуют и другие, которые так же имеют право на существование;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хорошо владеющий устной и письменной речью как средствами взаимодействия между людьми;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владеющий современными информационными технологиями;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обладающий набором компетенций, как ключевых, так и по различным отраслям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030137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2420</Words>
  <Application>Microsoft Office PowerPoint</Application>
  <PresentationFormat>Экран (4:3)</PresentationFormat>
  <Paragraphs>229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Segoe Script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 функциональной 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2022-10-26T17:02:18Z</dcterms:created>
  <dcterms:modified xsi:type="dcterms:W3CDTF">2022-10-27T12:01:43Z</dcterms:modified>
</cp:coreProperties>
</file>