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3" r:id="rId5"/>
    <p:sldId id="274" r:id="rId6"/>
    <p:sldId id="264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4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2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9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1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0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3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8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95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99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7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72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39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47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99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86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25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6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05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18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6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3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Courier New" pitchFamily="49" charset="0"/>
              </a:rPr>
              <a:t>Читательская грамотность</a:t>
            </a:r>
            <a:r>
              <a:rPr lang="ru-RU" sz="6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ru-RU" sz="6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endParaRPr lang="ru-RU" sz="6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Учебные задачи к притче Феликса Кривина «Орехи»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  <a:cs typeface="Courier New" pitchFamily="49" charset="0"/>
              </a:rPr>
              <a:t>Рефлексия</a:t>
            </a:r>
            <a:r>
              <a:rPr lang="ru-RU" dirty="0" smtClean="0"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b="1" dirty="0" smtClean="0">
                <a:latin typeface="Monotype Corsiva" pitchFamily="66" charset="0"/>
                <a:cs typeface="Courier New" pitchFamily="49" charset="0"/>
              </a:rPr>
              <a:t>и</a:t>
            </a:r>
            <a:r>
              <a:rPr lang="ru-RU" dirty="0" smtClean="0">
                <a:latin typeface="Monotype Corsiva" pitchFamily="66" charset="0"/>
                <a:cs typeface="Courier New" pitchFamily="49" charset="0"/>
              </a:rPr>
              <a:t> </a:t>
            </a:r>
            <a:r>
              <a:rPr lang="ru-RU" b="1" dirty="0" smtClean="0">
                <a:latin typeface="Monotype Corsiva" pitchFamily="66" charset="0"/>
                <a:cs typeface="Courier New" pitchFamily="49" charset="0"/>
              </a:rPr>
              <a:t>оценка текста</a:t>
            </a:r>
            <a:endParaRPr lang="ru-RU" b="1" dirty="0">
              <a:latin typeface="Monotype Corsiva" pitchFamily="66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37320"/>
            <a:ext cx="8229600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mtClean="0"/>
              <a:t>	</a:t>
            </a:r>
            <a:r>
              <a:rPr lang="ru-RU" sz="3400" b="1" smtClean="0">
                <a:latin typeface="Monotype Corsiva" pitchFamily="66" charset="0"/>
              </a:rPr>
              <a:t>1.</a:t>
            </a:r>
            <a:r>
              <a:rPr lang="ru-RU" sz="3400" smtClean="0">
                <a:latin typeface="Monotype Corsiva" pitchFamily="66" charset="0"/>
              </a:rPr>
              <a:t> Подумайте, смогут ли пустые орехи не «потрещать», а поговорить с полными орехами?</a:t>
            </a:r>
          </a:p>
          <a:p>
            <a:pPr>
              <a:buNone/>
            </a:pPr>
            <a:r>
              <a:rPr lang="ru-RU" sz="3400" smtClean="0">
                <a:latin typeface="Monotype Corsiva" pitchFamily="66" charset="0"/>
              </a:rPr>
              <a:t>	</a:t>
            </a:r>
            <a:r>
              <a:rPr lang="ru-RU" sz="3400" b="1" smtClean="0">
                <a:latin typeface="Monotype Corsiva" pitchFamily="66" charset="0"/>
              </a:rPr>
              <a:t>2. </a:t>
            </a:r>
            <a:r>
              <a:rPr lang="ru-RU" sz="3400" smtClean="0">
                <a:latin typeface="Monotype Corsiva" pitchFamily="66" charset="0"/>
              </a:rPr>
              <a:t>Могут ли герои произведения измениться? Обоснуйте свой ответ.</a:t>
            </a:r>
          </a:p>
          <a:p>
            <a:pPr>
              <a:buNone/>
            </a:pPr>
            <a:r>
              <a:rPr lang="ru-RU" sz="3400" smtClean="0">
                <a:latin typeface="Monotype Corsiva" pitchFamily="66" charset="0"/>
              </a:rPr>
              <a:t>	</a:t>
            </a:r>
            <a:r>
              <a:rPr lang="ru-RU" sz="3400" b="1" smtClean="0">
                <a:latin typeface="Monotype Corsiva" pitchFamily="66" charset="0"/>
              </a:rPr>
              <a:t>3. </a:t>
            </a:r>
            <a:r>
              <a:rPr lang="ru-RU" sz="3400" smtClean="0">
                <a:latin typeface="Monotype Corsiva" pitchFamily="66" charset="0"/>
              </a:rPr>
              <a:t>Какую проблему  поднимает автор текста?</a:t>
            </a:r>
          </a:p>
          <a:p>
            <a:pPr>
              <a:buNone/>
            </a:pPr>
            <a:r>
              <a:rPr lang="ru-RU" sz="3400" smtClean="0">
                <a:latin typeface="Monotype Corsiva" pitchFamily="66" charset="0"/>
              </a:rPr>
              <a:t>	</a:t>
            </a:r>
            <a:r>
              <a:rPr lang="ru-RU" sz="3400" b="1" smtClean="0">
                <a:latin typeface="Monotype Corsiva" pitchFamily="66" charset="0"/>
              </a:rPr>
              <a:t>4. </a:t>
            </a:r>
            <a:r>
              <a:rPr lang="ru-RU" sz="3400" smtClean="0">
                <a:latin typeface="Monotype Corsiva" pitchFamily="66" charset="0"/>
              </a:rPr>
              <a:t>Какие признаки жанра притчи  прослеживаются в тексте?</a:t>
            </a:r>
          </a:p>
          <a:p>
            <a:pPr>
              <a:buNone/>
            </a:pPr>
            <a:r>
              <a:rPr lang="ru-RU" sz="3400" smtClean="0">
                <a:latin typeface="Monotype Corsiva" pitchFamily="66" charset="0"/>
              </a:rPr>
              <a:t>	</a:t>
            </a:r>
            <a:r>
              <a:rPr lang="ru-RU" sz="3400" b="1" smtClean="0">
                <a:latin typeface="Monotype Corsiva" pitchFamily="66" charset="0"/>
              </a:rPr>
              <a:t>5. </a:t>
            </a:r>
            <a:r>
              <a:rPr lang="ru-RU" sz="3400" smtClean="0">
                <a:latin typeface="Monotype Corsiva" pitchFamily="66" charset="0"/>
              </a:rPr>
              <a:t>Как вы думаете, текст Ф. Кривина предназначен для взрослых или для детей? Обоснуйте свой ответ.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Monotype Corsiva" pitchFamily="66" charset="0"/>
              </a:rPr>
              <a:t>6. </a:t>
            </a:r>
            <a:r>
              <a:rPr lang="ru-RU" dirty="0" smtClean="0">
                <a:latin typeface="Monotype Corsiva" pitchFamily="66" charset="0"/>
              </a:rPr>
              <a:t>С героями каких сказок  или басен можно сравнить Орехи? Укажите на их сходство или различие.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b="1" dirty="0" smtClean="0">
                <a:latin typeface="Monotype Corsiva" pitchFamily="66" charset="0"/>
              </a:rPr>
              <a:t>7. </a:t>
            </a:r>
            <a:r>
              <a:rPr lang="ru-RU" dirty="0" smtClean="0">
                <a:latin typeface="Monotype Corsiva" pitchFamily="66" charset="0"/>
              </a:rPr>
              <a:t>Найдите в тексте предложения, которые подтверждают мнение читателей: «Оба Ореха одинаково пусты, к сожалению?»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b="1" dirty="0" smtClean="0">
                <a:latin typeface="Monotype Corsiva" pitchFamily="66" charset="0"/>
              </a:rPr>
              <a:t>8. </a:t>
            </a:r>
            <a:r>
              <a:rPr lang="ru-RU" dirty="0" smtClean="0">
                <a:latin typeface="Monotype Corsiva" pitchFamily="66" charset="0"/>
              </a:rPr>
              <a:t>Мог ли у притчи быть другой финал? Предложите свой вариант.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b="1" dirty="0" smtClean="0">
                <a:latin typeface="Monotype Corsiva" pitchFamily="66" charset="0"/>
              </a:rPr>
              <a:t>9. </a:t>
            </a:r>
            <a:r>
              <a:rPr lang="ru-RU" dirty="0" smtClean="0">
                <a:latin typeface="Monotype Corsiva" pitchFamily="66" charset="0"/>
              </a:rPr>
              <a:t>Приведите примеры жизненных ситуаций, когда пустые люди легко судят о других. Что бы вы им посоветовали?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Благодарю за внимание и сотрудничество!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Феликс Кривин  «Орехи»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Встретились </a:t>
            </a:r>
            <a:r>
              <a:rPr lang="ru-RU" dirty="0"/>
              <a:t>два ореха — стук-</a:t>
            </a:r>
            <a:r>
              <a:rPr lang="ru-RU" dirty="0" err="1"/>
              <a:t>постук</a:t>
            </a:r>
            <a:r>
              <a:rPr lang="ru-RU" dirty="0"/>
              <a:t>! — настучались, натрещались вволю, и каждый покатился в свою сторону. Катятся и думают…</a:t>
            </a:r>
          </a:p>
          <a:p>
            <a:pPr marL="0" indent="0">
              <a:buNone/>
            </a:pPr>
            <a:r>
              <a:rPr lang="ru-RU" dirty="0" smtClean="0"/>
              <a:t>  - </a:t>
            </a:r>
            <a:r>
              <a:rPr lang="ru-RU" dirty="0"/>
              <a:t>Ужас, до чего развелось пустых орехов! Сколько живу, ни одного полного не встречал,- размышляет один Орех.</a:t>
            </a:r>
          </a:p>
          <a:p>
            <a:pPr marL="0" indent="0">
              <a:buNone/>
            </a:pPr>
            <a:r>
              <a:rPr lang="ru-RU" dirty="0" smtClean="0"/>
              <a:t>   - </a:t>
            </a:r>
            <a:r>
              <a:rPr lang="ru-RU" dirty="0"/>
              <a:t>И как они, эти пустые орехи, маскируются? На вид посмотришь — нормальный орех, но уже с первого звука ясно, что он собой представляет! - </a:t>
            </a:r>
            <a:r>
              <a:rPr lang="ru-RU" dirty="0" smtClean="0"/>
              <a:t>    думает </a:t>
            </a:r>
            <a:r>
              <a:rPr lang="ru-RU" dirty="0"/>
              <a:t>другой Орех.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5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ru-RU" dirty="0">
                <a:solidFill>
                  <a:srgbClr val="090110"/>
                </a:solidFill>
                <a:latin typeface="Times New Roman"/>
                <a:ea typeface="Times New Roman"/>
              </a:rPr>
              <a:t>- Хоть бы с кем-нибудь потрещать по- настоящему! - вздыхает первый Орех</a:t>
            </a:r>
            <a:r>
              <a:rPr lang="ru-RU" dirty="0" smtClean="0">
                <a:solidFill>
                  <a:srgbClr val="090110"/>
                </a:solidFill>
                <a:latin typeface="Times New Roman"/>
                <a:ea typeface="Times New Roman"/>
              </a:rPr>
              <a:t>.</a:t>
            </a:r>
            <a:endParaRPr lang="ru-RU" sz="2000" dirty="0" smtClean="0">
              <a:latin typeface="Arial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ru-RU" dirty="0" smtClean="0">
                <a:solidFill>
                  <a:srgbClr val="090110"/>
                </a:solidFill>
                <a:latin typeface="Times New Roman"/>
                <a:ea typeface="Times New Roman"/>
              </a:rPr>
              <a:t>- Хоть бы от кого-нибудь услышать приличный звук! - сетует второй Орех.</a:t>
            </a:r>
            <a:endParaRPr lang="ru-RU" sz="2000" dirty="0" smtClean="0">
              <a:latin typeface="Arial"/>
              <a:ea typeface="Calibri"/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900"/>
              </a:spcAft>
              <a:buNone/>
            </a:pPr>
            <a:r>
              <a:rPr lang="ru-RU" dirty="0" smtClean="0">
                <a:solidFill>
                  <a:srgbClr val="090110"/>
                </a:solidFill>
                <a:latin typeface="Times New Roman"/>
                <a:ea typeface="Times New Roman"/>
              </a:rPr>
              <a:t>    Катятся </a:t>
            </a:r>
            <a:r>
              <a:rPr lang="ru-RU" dirty="0">
                <a:solidFill>
                  <a:srgbClr val="090110"/>
                </a:solidFill>
                <a:latin typeface="Times New Roman"/>
                <a:ea typeface="Times New Roman"/>
              </a:rPr>
              <a:t>орехи, и каждый думает о пустоте другого.</a:t>
            </a:r>
            <a:endParaRPr lang="ru-RU" sz="2000" dirty="0">
              <a:latin typeface="Arial"/>
              <a:ea typeface="Calibri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900"/>
              </a:spcAft>
            </a:pPr>
            <a:r>
              <a:rPr lang="ru-RU" dirty="0">
                <a:solidFill>
                  <a:srgbClr val="090110"/>
                </a:solidFill>
                <a:latin typeface="Times New Roman"/>
                <a:ea typeface="Times New Roman"/>
              </a:rPr>
              <a:t>А о чем еще могут думать пустые орехи?</a:t>
            </a:r>
            <a:endParaRPr lang="ru-RU" sz="2000" dirty="0">
              <a:latin typeface="Arial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2322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ru-RU" dirty="0" smtClean="0">
                <a:latin typeface="Century Gothic" pitchFamily="34" charset="0"/>
              </a:rPr>
              <a:t>Нахождение и извлечение информации</a:t>
            </a:r>
            <a:r>
              <a:rPr lang="en-US" dirty="0" smtClean="0">
                <a:latin typeface="Century Gothic" pitchFamily="34" charset="0"/>
              </a:rPr>
              <a:t> 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b="1" dirty="0" smtClean="0">
                <a:latin typeface="Book Antiqua" pitchFamily="18" charset="0"/>
              </a:rPr>
              <a:t>1. </a:t>
            </a:r>
            <a:r>
              <a:rPr lang="ru-RU" dirty="0" smtClean="0">
                <a:latin typeface="Book Antiqua" pitchFamily="18" charset="0"/>
              </a:rPr>
              <a:t>Укажите предложение, которое рассказывает о встрече орехов.</a:t>
            </a:r>
          </a:p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	</a:t>
            </a:r>
            <a:r>
              <a:rPr lang="ru-RU" b="1" dirty="0" smtClean="0">
                <a:latin typeface="Book Antiqua" pitchFamily="18" charset="0"/>
              </a:rPr>
              <a:t>2. </a:t>
            </a:r>
            <a:r>
              <a:rPr lang="ru-RU" dirty="0" smtClean="0">
                <a:latin typeface="Book Antiqua" pitchFamily="18" charset="0"/>
              </a:rPr>
              <a:t>О чём думали орехи, когда катились каждый в свою сторону? Укажите ОДИН правильный ответ: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	а) они  хотели поговорить о чём-то стоящем,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	б) они хотели услышать приличный звук,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	в) каждый завидовал совершенству другого.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Book Antiqua" pitchFamily="18" charset="0"/>
              </a:rPr>
              <a:t>3.</a:t>
            </a:r>
            <a:r>
              <a:rPr lang="ru-RU" dirty="0" smtClean="0">
                <a:latin typeface="Book Antiqua" pitchFamily="18" charset="0"/>
              </a:rPr>
              <a:t> Было ли понятно по внешнему виду, полный </a:t>
            </a:r>
            <a:r>
              <a:rPr lang="ru-RU" dirty="0" smtClean="0">
                <a:latin typeface="Book Antiqua" pitchFamily="18" charset="0"/>
              </a:rPr>
              <a:t>Орех </a:t>
            </a:r>
            <a:r>
              <a:rPr lang="ru-RU" dirty="0" smtClean="0">
                <a:latin typeface="Book Antiqua" pitchFamily="18" charset="0"/>
              </a:rPr>
              <a:t>или пустой? 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	</a:t>
            </a:r>
            <a:r>
              <a:rPr lang="ru-RU" b="1" dirty="0" smtClean="0">
                <a:latin typeface="Book Antiqua" pitchFamily="18" charset="0"/>
              </a:rPr>
              <a:t>4. </a:t>
            </a:r>
            <a:r>
              <a:rPr lang="ru-RU" dirty="0" smtClean="0">
                <a:latin typeface="Book Antiqua" pitchFamily="18" charset="0"/>
              </a:rPr>
              <a:t>Как можно было понять, что </a:t>
            </a:r>
            <a:r>
              <a:rPr lang="ru-RU" dirty="0" smtClean="0">
                <a:latin typeface="Book Antiqua" pitchFamily="18" charset="0"/>
              </a:rPr>
              <a:t>Орех </a:t>
            </a:r>
            <a:r>
              <a:rPr lang="ru-RU" dirty="0" smtClean="0">
                <a:latin typeface="Book Antiqua" pitchFamily="18" charset="0"/>
              </a:rPr>
              <a:t>пуст?</a:t>
            </a:r>
          </a:p>
          <a:p>
            <a:pPr>
              <a:buNone/>
            </a:pPr>
            <a:r>
              <a:rPr lang="ru-RU" dirty="0" smtClean="0">
                <a:latin typeface="Book Antiqua" pitchFamily="18" charset="0"/>
              </a:rPr>
              <a:t>	</a:t>
            </a:r>
            <a:r>
              <a:rPr lang="ru-RU" b="1" dirty="0" smtClean="0">
                <a:latin typeface="Book Antiqua" pitchFamily="18" charset="0"/>
              </a:rPr>
              <a:t>5.</a:t>
            </a:r>
            <a:r>
              <a:rPr lang="ru-RU" dirty="0" smtClean="0">
                <a:latin typeface="Book Antiqua" pitchFamily="18" charset="0"/>
              </a:rPr>
              <a:t> Автор употребляет выражение «пустые» орехи.  Объясните,  о чём идет речь.</a:t>
            </a:r>
          </a:p>
          <a:p>
            <a:pPr>
              <a:buNone/>
            </a:pPr>
            <a:r>
              <a:rPr lang="ru-RU" b="1" dirty="0" smtClean="0">
                <a:latin typeface="Book Antiqua" pitchFamily="18" charset="0"/>
              </a:rPr>
              <a:t>	6. </a:t>
            </a:r>
            <a:r>
              <a:rPr lang="ru-RU" dirty="0" smtClean="0">
                <a:latin typeface="Book Antiqua" pitchFamily="18" charset="0"/>
              </a:rPr>
              <a:t>Выпишите  из текста слова, которые характеризуют орехи, отличные от пустых.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5122" name="AutoShape 2" descr="Знак вопроса нарисованный - 7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Знак вопроса нарисованный - 70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78621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Century" pitchFamily="18" charset="0"/>
              </a:rPr>
              <a:t>Интегрирование и интерпретирование текста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880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Century" pitchFamily="18" charset="0"/>
              </a:rPr>
              <a:t>1. </a:t>
            </a:r>
            <a:r>
              <a:rPr lang="ru-RU" dirty="0" smtClean="0">
                <a:latin typeface="Century" pitchFamily="18" charset="0"/>
              </a:rPr>
              <a:t>Найдите в тексте предложение, в котором автор сожалеет, что пустых орехов больше.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	</a:t>
            </a:r>
            <a:r>
              <a:rPr lang="ru-RU" b="1" dirty="0" smtClean="0">
                <a:latin typeface="Century" pitchFamily="18" charset="0"/>
              </a:rPr>
              <a:t>2. </a:t>
            </a:r>
            <a:r>
              <a:rPr lang="ru-RU" dirty="0" smtClean="0">
                <a:latin typeface="Century" pitchFamily="18" charset="0"/>
              </a:rPr>
              <a:t>Какие из данных приемов использовал автор для изображения орехов: олицетворение, эпитет, риторический вопрос, аллегория. Приведите примеры из текста.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	</a:t>
            </a:r>
            <a:r>
              <a:rPr lang="ru-RU" b="1" dirty="0" smtClean="0">
                <a:latin typeface="Century" pitchFamily="18" charset="0"/>
              </a:rPr>
              <a:t>3. </a:t>
            </a:r>
            <a:r>
              <a:rPr lang="ru-RU" dirty="0" smtClean="0">
                <a:latin typeface="Century" pitchFamily="18" charset="0"/>
              </a:rPr>
              <a:t>В тексте  есть  противопоставление.  С  какой целью автор употребляет антитезу?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Century" pitchFamily="18" charset="0"/>
              </a:rPr>
              <a:t>4. </a:t>
            </a:r>
            <a:r>
              <a:rPr lang="ru-RU" dirty="0" smtClean="0">
                <a:latin typeface="Century" pitchFamily="18" charset="0"/>
              </a:rPr>
              <a:t>Выберите из предложенного перечня качества, которые характеризуют орехи:   доброта, открытость, общительность, самоуверенность, ограниченность. Обоснуйте, указав предложения  из текста.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	</a:t>
            </a:r>
            <a:r>
              <a:rPr lang="ru-RU" b="1" dirty="0" smtClean="0">
                <a:latin typeface="Century" pitchFamily="18" charset="0"/>
              </a:rPr>
              <a:t>5. </a:t>
            </a:r>
            <a:r>
              <a:rPr lang="ru-RU" dirty="0" smtClean="0">
                <a:latin typeface="Century" pitchFamily="18" charset="0"/>
              </a:rPr>
              <a:t>Какие события в тексте  можно отнести  к реальным, какие – к фантастическим? Приведите примеры.</a:t>
            </a:r>
          </a:p>
          <a:p>
            <a:pPr>
              <a:buNone/>
            </a:pPr>
            <a:r>
              <a:rPr lang="ru-RU" dirty="0" smtClean="0">
                <a:latin typeface="Century" pitchFamily="18" charset="0"/>
              </a:rPr>
              <a:t>	</a:t>
            </a:r>
            <a:r>
              <a:rPr lang="ru-RU" b="1" dirty="0" smtClean="0">
                <a:latin typeface="Century" pitchFamily="18" charset="0"/>
              </a:rPr>
              <a:t>6. </a:t>
            </a:r>
            <a:r>
              <a:rPr lang="ru-RU" dirty="0" smtClean="0">
                <a:latin typeface="Century" pitchFamily="18" charset="0"/>
              </a:rPr>
              <a:t>Как вы понимаете смысл финальной фразы: «А о чём ещё могут думать пустые орехи?»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166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1_Тема Office</vt:lpstr>
      <vt:lpstr>2_Тема Office</vt:lpstr>
      <vt:lpstr>Читательская грамотность </vt:lpstr>
      <vt:lpstr>Феликс Кривин  «Орехи»</vt:lpstr>
      <vt:lpstr>Презентация PowerPoint</vt:lpstr>
      <vt:lpstr> Нахождение и извлечение информации </vt:lpstr>
      <vt:lpstr>Презентация PowerPoint</vt:lpstr>
      <vt:lpstr>Презентация PowerPoint</vt:lpstr>
      <vt:lpstr>Интегрирование и интерпретирование текста</vt:lpstr>
      <vt:lpstr>Презентация PowerPoint</vt:lpstr>
      <vt:lpstr>Презентация PowerPoint</vt:lpstr>
      <vt:lpstr>Рефлексия и оценка текста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Легенда о скалах Дива, Монах и Кошка в Симеизе</dc:title>
  <dc:creator>User</dc:creator>
  <cp:lastModifiedBy>Пользователь</cp:lastModifiedBy>
  <cp:revision>13</cp:revision>
  <dcterms:created xsi:type="dcterms:W3CDTF">2022-09-18T14:41:45Z</dcterms:created>
  <dcterms:modified xsi:type="dcterms:W3CDTF">2022-10-27T20:22:24Z</dcterms:modified>
</cp:coreProperties>
</file>