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8" r:id="rId6"/>
    <p:sldId id="281" r:id="rId7"/>
    <p:sldId id="262" r:id="rId8"/>
    <p:sldId id="277" r:id="rId9"/>
    <p:sldId id="267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132856"/>
            <a:ext cx="3313355" cy="1368152"/>
          </a:xfrm>
        </p:spPr>
        <p:txBody>
          <a:bodyPr>
            <a:noAutofit/>
          </a:bodyPr>
          <a:lstStyle/>
          <a:p>
            <a:r>
              <a:rPr lang="ru-RU" sz="2400" b="1" i="1" dirty="0"/>
              <a:t>Методическое сопровождение ИС на основе произведений А. Островского «Гроза», А. Платонова «Возвращение»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573016"/>
            <a:ext cx="3744415" cy="259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Подготовила:</a:t>
            </a:r>
          </a:p>
          <a:p>
            <a:r>
              <a:rPr lang="ru-RU" dirty="0" smtClean="0">
                <a:latin typeface="+mj-lt"/>
                <a:cs typeface="Times New Roman" pitchFamily="18" charset="0"/>
              </a:rPr>
              <a:t>Редько Кристина Юрьевна,</a:t>
            </a:r>
          </a:p>
          <a:p>
            <a:r>
              <a:rPr lang="ru-RU" dirty="0" smtClean="0">
                <a:latin typeface="+mj-lt"/>
                <a:cs typeface="Times New Roman" pitchFamily="18" charset="0"/>
              </a:rPr>
              <a:t>учитель </a:t>
            </a:r>
            <a:r>
              <a:rPr lang="ru-RU" dirty="0">
                <a:latin typeface="+mj-lt"/>
                <a:cs typeface="Times New Roman" pitchFamily="18" charset="0"/>
              </a:rPr>
              <a:t>русского языка и литературы </a:t>
            </a:r>
            <a:r>
              <a:rPr lang="ru-RU" dirty="0" smtClean="0">
                <a:latin typeface="+mj-lt"/>
                <a:cs typeface="Times New Roman" pitchFamily="18" charset="0"/>
              </a:rPr>
              <a:t>ЧОУ «Симферопольская международная школа»</a:t>
            </a:r>
          </a:p>
          <a:p>
            <a:r>
              <a:rPr lang="ru-RU" dirty="0" smtClean="0">
                <a:latin typeface="+mj-lt"/>
                <a:cs typeface="Times New Roman" pitchFamily="18" charset="0"/>
              </a:rPr>
              <a:t>Г. Симферополь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2. Семья</a:t>
            </a:r>
            <a:r>
              <a:rPr lang="ru-RU" sz="2400" b="1" dirty="0"/>
              <a:t>, общество, Отечество в жизни человека.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381645"/>
              </p:ext>
            </p:extLst>
          </p:nvPr>
        </p:nvGraphicFramePr>
        <p:xfrm>
          <a:off x="1331640" y="2564904"/>
          <a:ext cx="6552728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1774900"/>
                <a:gridCol w="1924934"/>
                <a:gridCol w="2852894"/>
              </a:tblGrid>
              <a:tr h="28083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Семейные ценности, тепло, ностальгия.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 встреча после долгой разлуки.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«Иванов приблизился к жене, обнял ее и так стоял с нею не разлучаясь, чувствуя забытое и знакомое тепло любимого человека».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Н. Островский «Гроза»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dirty="0"/>
              <a:t>Проблематика пьесы «Гроза» </a:t>
            </a:r>
            <a:r>
              <a:rPr lang="ru-RU" dirty="0" smtClean="0"/>
              <a:t>глубока </a:t>
            </a:r>
            <a:r>
              <a:rPr lang="ru-RU" dirty="0"/>
              <a:t>и актуальна: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Трагедия совести – основная проблема в пьесе «Гроза». Катерина намного чище и нравственнее каждого жителя города. Однако её нравственность играет с ней злую шутку. Изменив мужу, то есть сделав то, что в Калинине является абсолютно естественным и обыденным, героиня тем не менее отказывается дать себе </a:t>
            </a:r>
            <a:r>
              <a:rPr lang="ru-RU" dirty="0" smtClean="0"/>
              <a:t>поблажку. Не </a:t>
            </a:r>
            <a:r>
              <a:rPr lang="ru-RU" dirty="0"/>
              <a:t>выдержав мук совести, она публично кается перед недостойной толпой, но вместо прощения и понимания получает клеймо прелюбодейки и насмешки от настоящих грешников.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dirty="0"/>
              <a:t>Не менее важная проблема — </a:t>
            </a:r>
            <a:r>
              <a:rPr lang="ru-RU" b="1" dirty="0"/>
              <a:t>консерватизм и ханжество общества</a:t>
            </a:r>
            <a:r>
              <a:rPr lang="ru-RU" dirty="0"/>
              <a:t>. Люди до последнего живут по устаревшим порядкам и ведут двойную жизнь, на словах поддерживая Домострой, а на деле поступая совсем по-другому. Жители Калинова боятся обновить свои порядки, не хотят перемен, хотя все вокруг того требует.</a:t>
            </a:r>
          </a:p>
          <a:p>
            <a:pPr algn="just" fontAlgn="base"/>
            <a:r>
              <a:rPr lang="ru-RU" b="1" dirty="0"/>
              <a:t>Невежество и страх перемен. </a:t>
            </a:r>
            <a:r>
              <a:rPr lang="ru-RU" dirty="0"/>
              <a:t>Дикой стал символом глупости и упорства в своем невежестве. Он не хочет узнавать мир, ему достаточно поверхностных и неточных сведений о нем, которые он получает из слухов и сплетен. Именно эта черта общества Калинова не дает ему развиваться.</a:t>
            </a: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sz="2900" b="1" dirty="0"/>
              <a:t>Нравственные проблемы</a:t>
            </a:r>
            <a:r>
              <a:rPr lang="ru-RU" sz="2900" dirty="0"/>
              <a:t> любви и предательства имеют свое место в пьесе. Каждый читатель имеет свой взгляд на них. Кто-то оправдывает Катерину и ее преступную любовь, кто-то осуждает ее за измену. Сам автор, конечно, находит своей любимице оправдание, ведь ее чувства к Борису были настоящими, а брак — фальшивым. </a:t>
            </a:r>
            <a:endParaRPr lang="ru-RU" sz="2900" dirty="0" smtClean="0"/>
          </a:p>
          <a:p>
            <a:pPr marL="68580" indent="0" algn="just" fontAlgn="base">
              <a:buNone/>
            </a:pPr>
            <a:endParaRPr lang="ru-RU" sz="2900" dirty="0"/>
          </a:p>
          <a:p>
            <a:pPr algn="just" fontAlgn="base"/>
            <a:r>
              <a:rPr lang="ru-RU" sz="2900" b="1" dirty="0"/>
              <a:t>Правда и ложь</a:t>
            </a:r>
            <a:r>
              <a:rPr lang="ru-RU" sz="2900" dirty="0"/>
              <a:t>. Все жители Калинова имеют свои грехи, но прикрывают их лицемерием и ханжеством. Одна Катерина открыла миру свой грех, но получила от него еще одну ложь — лицемерное осуждение того, что сами люди плохим не считают. Однако именно жертва Катерины, ее правда смогла тронуть лед застоявшегося города и изменить его порядки хоть в одной семье.</a:t>
            </a: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Autofit/>
          </a:bodyPr>
          <a:lstStyle/>
          <a:p>
            <a:r>
              <a:rPr lang="ru-RU" sz="2400" dirty="0" smtClean="0"/>
              <a:t>1. Духовно-нравственные ориентиры.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685659"/>
              </p:ext>
            </p:extLst>
          </p:nvPr>
        </p:nvGraphicFramePr>
        <p:xfrm>
          <a:off x="1426369" y="1844824"/>
          <a:ext cx="6890047" cy="3342182"/>
        </p:xfrm>
        <a:graphic>
          <a:graphicData uri="http://schemas.openxmlformats.org/drawingml/2006/table">
            <a:tbl>
              <a:tblPr firstRow="1" firstCol="1" bandRow="1"/>
              <a:tblGrid>
                <a:gridCol w="1867920"/>
                <a:gridCol w="2768394"/>
                <a:gridCol w="2253733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Эпизоды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Цитаты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Мини-комментарии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Кудряш в разговоре с Шапкиным в начале пьесы.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Кудряш: Что тут: ой ли! Я грубиян считаюсь; за что ж он меня держит? Стало быть, я ему нужен. Ну, значит, я его и не боюсь, а пущай же он меня боится.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«Как не ругать! Он без этого дышать не может. Да не спускаю и я: он — слово, а я — десять; плюнет, да и пойдет. Нет, уж я перед ним рабствовать не стану».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Кудряш - сильный, крепкий парень. Ваня Кудряш - грубиян и парень с характером. Он не боится купца Дикого, которого в городе боятся все.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2.Семья</a:t>
            </a:r>
            <a:r>
              <a:rPr lang="ru-RU" sz="2400" b="1" dirty="0"/>
              <a:t>, общество, Отечество в жизни человека.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6521"/>
              </p:ext>
            </p:extLst>
          </p:nvPr>
        </p:nvGraphicFramePr>
        <p:xfrm>
          <a:off x="1426369" y="2060849"/>
          <a:ext cx="6530006" cy="4086606"/>
        </p:xfrm>
        <a:graphic>
          <a:graphicData uri="http://schemas.openxmlformats.org/drawingml/2006/table">
            <a:tbl>
              <a:tblPr firstRow="1" firstCol="1" bandRow="1"/>
              <a:tblGrid>
                <a:gridCol w="1770311"/>
                <a:gridCol w="2623731"/>
                <a:gridCol w="2135964"/>
              </a:tblGrid>
              <a:tr h="2087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Эпизод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Цитата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Мини-комментарий.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Кабанова и Тихон.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Кабанова: «Если ты хочешь мать послушать, так ты, как приедешь туда, сделай так, как я тебе приказывала».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Кабанов: «Да как же я могу, маменька, вас ослушаться!»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«Ты бы, кажется, могла и помолчать, коли тебя не спрашивают. Не заступайся, матушка, не обижу небось! Ведь он мне тоже сын; ты этого не забывай! Что ты выскочила в глазах-то поюлить! Чтобы видели, что ли, как ты мужа любишь? Так знаем, знаем, в глазах-то ты это всем доказываешь».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Кабанова не считается с мнением сына, хочет, чтоб он делал всё так, как она велит. Унижает невестку, не признает никаких мнений, кроме своего.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Природа </a:t>
            </a:r>
            <a:r>
              <a:rPr lang="ru-RU" b="1" dirty="0"/>
              <a:t>и культура в жизни человека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67559"/>
              </p:ext>
            </p:extLst>
          </p:nvPr>
        </p:nvGraphicFramePr>
        <p:xfrm>
          <a:off x="1187625" y="2276872"/>
          <a:ext cx="6912768" cy="3667121"/>
        </p:xfrm>
        <a:graphic>
          <a:graphicData uri="http://schemas.openxmlformats.org/drawingml/2006/table">
            <a:tbl>
              <a:tblPr firstRow="1" firstCol="1" bandRow="1"/>
              <a:tblGrid>
                <a:gridCol w="1874080"/>
                <a:gridCol w="2777523"/>
                <a:gridCol w="2261165"/>
              </a:tblGrid>
              <a:tr h="36671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Разговор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Кулигина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Кудяряша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начале пьесы.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«Среди долины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ровныя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на гладкой высоте...» Чудеса, истинно надобно сказать, что чудеса! Кудряш! Вот, братец ты мой, пятьдесят лет я каждый день гляжу за Волгу и все наглядеться не могу».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«Вид необыкновенный! Красота! Душа радуется».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«Восторг! А ты: «нешто́!» Пригляделись вы, либо не понимаете, какая красота в природе разлита».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Кулигин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восхищается природой, красотой и могуществом Волги. Кудряш не разделяет его восторга.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ru-RU" sz="4400" b="1" dirty="0">
                <a:solidFill>
                  <a:schemeClr val="bg2"/>
                </a:solidFill>
              </a:rPr>
              <a:t>Спасибо за внимание!</a:t>
            </a:r>
            <a:endParaRPr lang="ru-RU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КОММЕНТАРИИ К РАЗДЕЛАМ ЗАКРЫТОГО БАНКА ТЕМ ИТОГОВОГО </a:t>
            </a:r>
            <a:r>
              <a:rPr lang="ru-RU" sz="2400" dirty="0" smtClean="0"/>
              <a:t>СОЧИНЕНИЯ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b="1" dirty="0" smtClean="0"/>
              <a:t>Раздел </a:t>
            </a:r>
            <a:r>
              <a:rPr lang="ru-RU" b="1" dirty="0"/>
              <a:t>1. Духовно-нравственные ориентиры в жизни </a:t>
            </a:r>
            <a:r>
              <a:rPr lang="ru-RU" b="1" dirty="0" smtClean="0"/>
              <a:t>человека</a:t>
            </a:r>
          </a:p>
          <a:p>
            <a:pPr marL="68580" indent="0" algn="just">
              <a:buNone/>
            </a:pPr>
            <a:r>
              <a:rPr lang="ru-RU" b="1" dirty="0" smtClean="0"/>
              <a:t> </a:t>
            </a:r>
            <a:r>
              <a:rPr lang="ru-RU" dirty="0"/>
              <a:t>Темы этого раздела: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связаны с вопросами, которые человек задаёт себе сам, в том числе в ситуации нравственного выбора; </a:t>
            </a:r>
            <a:r>
              <a:rPr lang="ru-RU" dirty="0" smtClean="0"/>
              <a:t> нацеливают </a:t>
            </a:r>
            <a:r>
              <a:rPr lang="ru-RU" dirty="0"/>
              <a:t>на рассуждение о нравственных идеалах и моральных нормах, сиюминутном и вечном, добре и зле, о свободе и ответственности; </a:t>
            </a:r>
            <a:r>
              <a:rPr lang="ru-RU" dirty="0" smtClean="0"/>
              <a:t> </a:t>
            </a:r>
            <a:r>
              <a:rPr lang="ru-RU" dirty="0"/>
              <a:t>касаются размышлений о смысле жизни, гуманном и антигуманном поступках, их мотивах, причинах внутреннего разлада и об угрызениях совести; </a:t>
            </a:r>
            <a:r>
              <a:rPr lang="ru-RU" dirty="0" smtClean="0"/>
              <a:t>позволяют </a:t>
            </a:r>
            <a:r>
              <a:rPr lang="ru-RU" dirty="0"/>
              <a:t>задуматься об образе жизни человека, о выборе им жизненного пути, значимой цели и средствах её достижения, любви и дружбе; </a:t>
            </a:r>
            <a:r>
              <a:rPr lang="ru-RU" dirty="0" smtClean="0"/>
              <a:t>побуждают </a:t>
            </a:r>
            <a:r>
              <a:rPr lang="ru-RU" dirty="0"/>
              <a:t>к самоанализу, осмыслению опыта других людей (или поступков литературных героев), стремящихся понять себя. 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648072"/>
          </a:xfrm>
        </p:spPr>
        <p:txBody>
          <a:bodyPr>
            <a:noAutofit/>
          </a:bodyPr>
          <a:lstStyle/>
          <a:p>
            <a:r>
              <a:rPr lang="ru-RU" sz="2400" b="1" dirty="0"/>
              <a:t>Раздел 2. Семья, общество, Отечество в жизни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dirty="0"/>
              <a:t>Темы этого раздела: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связаны со взглядом на человека как представителя семьи, социума, народа, поколения, эпохи; </a:t>
            </a:r>
            <a:r>
              <a:rPr lang="ru-RU" dirty="0" smtClean="0"/>
              <a:t>нацеливают </a:t>
            </a:r>
            <a:r>
              <a:rPr lang="ru-RU" dirty="0"/>
              <a:t>на размышление о семейных и общественных ценностях, традициях и обычаях, межличностных отношениях и влиянии среды на человека; </a:t>
            </a:r>
            <a:r>
              <a:rPr lang="ru-RU" dirty="0" smtClean="0"/>
              <a:t>касаются </a:t>
            </a:r>
            <a:r>
              <a:rPr lang="ru-RU" dirty="0"/>
              <a:t>вопросов исторического времени, гражданских идеалов, важности сохранения исторической памяти, роли личности в истории; </a:t>
            </a:r>
            <a:r>
              <a:rPr lang="ru-RU" dirty="0" smtClean="0"/>
              <a:t>позволяют </a:t>
            </a:r>
            <a:r>
              <a:rPr lang="ru-RU" dirty="0"/>
              <a:t>задуматься о славе и бесславии, личном и общественном, своём вкладе в общественный прогресс; </a:t>
            </a:r>
            <a:r>
              <a:rPr lang="ru-RU" dirty="0" smtClean="0"/>
              <a:t>побуждают </a:t>
            </a:r>
            <a:r>
              <a:rPr lang="ru-RU" dirty="0"/>
              <a:t>рассуждать об образовании и о воспитании, споре поколений и об общественном благополучии, о народном подвиге и направлениях развития общества. 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Раздел 3. Природа и культура в жизни человека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Autofit/>
          </a:bodyPr>
          <a:lstStyle/>
          <a:p>
            <a:pPr marL="68580" lvl="0" indent="0">
              <a:buNone/>
            </a:pPr>
            <a:r>
              <a:rPr lang="ru-RU" sz="1600" dirty="0" smtClean="0"/>
              <a:t>Темы </a:t>
            </a:r>
            <a:r>
              <a:rPr lang="ru-RU" sz="1600" dirty="0"/>
              <a:t>этого раздела: </a:t>
            </a:r>
          </a:p>
          <a:p>
            <a:pPr marL="68580" lvl="0" indent="0" algn="just">
              <a:buNone/>
            </a:pPr>
            <a:r>
              <a:rPr lang="ru-RU" sz="1800" dirty="0" smtClean="0"/>
              <a:t>связаны </a:t>
            </a:r>
            <a:r>
              <a:rPr lang="ru-RU" sz="1800" dirty="0"/>
              <a:t>с философскими, социальными, этическими, эстетическими проблемами, вопросами экологии; </a:t>
            </a:r>
            <a:r>
              <a:rPr lang="ru-RU" sz="1800" dirty="0" smtClean="0"/>
              <a:t>нацеливают </a:t>
            </a:r>
            <a:r>
              <a:rPr lang="ru-RU" sz="1800" dirty="0"/>
              <a:t>на рассуждение об искусстве и науке, о феномене таланта, ценности художественного творчества и научного поиска, о собственных предпочтениях или интересах в области искусства и науки; </a:t>
            </a:r>
            <a:r>
              <a:rPr lang="ru-RU" sz="1800" dirty="0" smtClean="0"/>
              <a:t>касаются </a:t>
            </a:r>
            <a:r>
              <a:rPr lang="ru-RU" sz="1800" dirty="0"/>
              <a:t>миссии художника и ответственности человека науки, значения великих творений искусства и научных открытий (в том числе в связи с юбилейными датами); </a:t>
            </a:r>
            <a:r>
              <a:rPr lang="ru-RU" sz="1800" dirty="0" smtClean="0"/>
              <a:t>позволяют </a:t>
            </a:r>
            <a:r>
              <a:rPr lang="ru-RU" sz="1800" dirty="0"/>
              <a:t>осмысливать роль культуры в жизни человека, важность исторической памяти, сохранения традиционных ценностей; </a:t>
            </a:r>
            <a:r>
              <a:rPr lang="ru-RU" sz="1800" dirty="0" smtClean="0"/>
              <a:t>побуждают </a:t>
            </a:r>
            <a:r>
              <a:rPr lang="ru-RU" sz="1800" dirty="0"/>
              <a:t>задуматься о взаимодействии человека и природы, направлениях развития культуры, влиянии искусства и новых технологий на человека. </a:t>
            </a:r>
            <a:endParaRPr lang="ru-RU" sz="1800" dirty="0">
              <a:effectLst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рассказом А. П. Платонова «Возвращение»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Литературное направление и жанр</a:t>
            </a:r>
          </a:p>
          <a:p>
            <a:pPr marL="68580" indent="0" algn="just">
              <a:buNone/>
            </a:pPr>
            <a:r>
              <a:rPr lang="ru-RU" dirty="0"/>
              <a:t>Рассказ «Возвращение» относится к литературному направлению реализма. Воин-победитель, отвыкший от семьи, возвращается домой и узнаёт, что жене тоже жилось несладко, так что она даже не ждала его верно, как поётся в песне К. Симонова. Критики потому и ополчились на Платонова, что поведение его героев не укладывалось в рамки «социалистического реализма».</a:t>
            </a:r>
          </a:p>
          <a:p>
            <a:pPr algn="just"/>
            <a:endParaRPr lang="ru-RU" dirty="0"/>
          </a:p>
          <a:p>
            <a:pPr marL="68580" indent="0" algn="just">
              <a:buNone/>
            </a:pPr>
            <a:r>
              <a:rPr lang="ru-RU" dirty="0" smtClean="0"/>
              <a:t>Психологический </a:t>
            </a:r>
            <a:r>
              <a:rPr lang="ru-RU" dirty="0"/>
              <a:t>рассказ об одной семье, о связях отца и матери на стороне, об их отвыкании друг от друга, отца от детей. Фабула занимает всего несколько дней, но в диалогах выявляются события, произошедшие во время войны.</a:t>
            </a: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2000" b="1" dirty="0" smtClean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3E3D2D"/>
                </a:solidFill>
                <a:ea typeface="+mn-ea"/>
                <a:cs typeface="+mn-cs"/>
              </a:rPr>
              <a:t>Тема</a:t>
            </a:r>
            <a:r>
              <a:rPr lang="ru-RU" sz="2000" b="1" dirty="0">
                <a:solidFill>
                  <a:srgbClr val="3E3D2D"/>
                </a:solidFill>
                <a:ea typeface="+mn-ea"/>
                <a:cs typeface="+mn-cs"/>
              </a:rPr>
              <a:t>, основная мысль, </a:t>
            </a:r>
            <a:r>
              <a:rPr lang="ru-RU" sz="2000" b="1" dirty="0" smtClean="0">
                <a:solidFill>
                  <a:srgbClr val="3E3D2D"/>
                </a:solidFill>
                <a:ea typeface="+mn-ea"/>
                <a:cs typeface="+mn-cs"/>
              </a:rPr>
              <a:t>проблематика.</a:t>
            </a:r>
            <a:r>
              <a:rPr lang="ru-RU" sz="2000" b="1" dirty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3E3D2D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Рассказ </a:t>
            </a:r>
            <a:r>
              <a:rPr lang="ru-RU" dirty="0"/>
              <a:t>о послевоенной встрече семьи, каждый член которой пытается войти в русло мирной жизни. Основная мысль состоит в том, что война не только убивает физически, она разрушает семьи, делая родных людей чужими и коверкая каждую жизнь в отдельности. Для возвращения к истокам, к семейной любви необходима жертва.</a:t>
            </a:r>
          </a:p>
          <a:p>
            <a:pPr algn="just"/>
            <a:endParaRPr lang="ru-RU" dirty="0"/>
          </a:p>
          <a:p>
            <a:pPr marL="68580" indent="0" algn="just">
              <a:buNone/>
            </a:pPr>
            <a:r>
              <a:rPr lang="ru-RU" dirty="0"/>
              <a:t>Проблематика рассказа традиционна для Платонова. Поднимается проблема влияния войны на судьбы и личности людей, превращение мужчин в легкомысленных подростков, а детей – в маленьких старичков; проблема отдаления родных временем и расстоянием; проблема верности и измены, ответственности и прощения; проблема любви, которую герои считают откликом на горе и одиночество.</a:t>
            </a: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008112"/>
          </a:xfrm>
        </p:spPr>
        <p:txBody>
          <a:bodyPr>
            <a:normAutofit fontScale="90000"/>
          </a:bodyPr>
          <a:lstStyle/>
          <a:p>
            <a:pPr marL="68580" lvl="0">
              <a:spcBef>
                <a:spcPct val="20000"/>
              </a:spcBef>
            </a:pPr>
            <a:r>
              <a:rPr lang="ru-RU" sz="2400" dirty="0" smtClean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ru-RU" sz="2400" dirty="0" smtClean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srgbClr val="3E3D2D"/>
                </a:solidFill>
              </a:rPr>
              <a:t>1.</a:t>
            </a:r>
            <a:r>
              <a:rPr lang="ru-RU" sz="2400" b="1" dirty="0">
                <a:solidFill>
                  <a:srgbClr val="3E3D2D"/>
                </a:solidFill>
              </a:rPr>
              <a:t>Духовно-нравственные ориентиры в жизни человека.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01348"/>
              </p:ext>
            </p:extLst>
          </p:nvPr>
        </p:nvGraphicFramePr>
        <p:xfrm>
          <a:off x="1187624" y="2132855"/>
          <a:ext cx="6624736" cy="3528393"/>
        </p:xfrm>
        <a:graphic>
          <a:graphicData uri="http://schemas.openxmlformats.org/drawingml/2006/table">
            <a:tbl>
              <a:tblPr firstRow="1" firstCol="1" bandRow="1"/>
              <a:tblGrid>
                <a:gridCol w="1794404"/>
                <a:gridCol w="1946088"/>
                <a:gridCol w="2884244"/>
              </a:tblGrid>
              <a:tr h="3528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Милосердие, сострадание, доброта к ближнему.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Алексей уезжает домой из армии.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«Возле выходной стрелки станции стояла уцелевшая будка стрелочного поста. На скамейке у той будки сидела женщина в ватнике и теплом платке; она и вчера там сидела при своих вещах, и теперь сидит, ожидая поезда. Уезжая вчера ночевать в часть, Иванов подумал было: не пригласить ли и эту одинокую женщину, пусть она тоже переночует у медсестер в теплой избе, зачем ей мерзнуть всю ночь, неизвестно — сможет ли она обогреться в будке стрелочника».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Ответственность, взросление, чувство долга, детство.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514105"/>
              </p:ext>
            </p:extLst>
          </p:nvPr>
        </p:nvGraphicFramePr>
        <p:xfrm>
          <a:off x="1426369" y="2420888"/>
          <a:ext cx="6602015" cy="3184716"/>
        </p:xfrm>
        <a:graphic>
          <a:graphicData uri="http://schemas.openxmlformats.org/drawingml/2006/table">
            <a:tbl>
              <a:tblPr firstRow="1" firstCol="1" bandRow="1"/>
              <a:tblGrid>
                <a:gridCol w="1789833"/>
                <a:gridCol w="2652664"/>
                <a:gridCol w="2159518"/>
              </a:tblGrid>
              <a:tr h="2929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Встреча Алексея с сыном.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«…отец не сразу узнал своего ребенка в серьезном подростке, который казался старше своего возраста. Отец увидел, что Петр был малорослый и худощавый мальчуган, но зато головастый, лобастый, и лицо у него было спокойное, словно бы уже привычное к житейским заботам, а маленькие карие глаза его глядели на белый свет сумрачно и недовольно, как будто повсюду они видели один непорядок».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Мальчик был взрослым не по годам. За годы войны ему пришлось повзрослеть, потому что на нем лежала ответственность за мать и сестру.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77200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84984"/>
              </p:ext>
            </p:extLst>
          </p:nvPr>
        </p:nvGraphicFramePr>
        <p:xfrm>
          <a:off x="1403648" y="2420888"/>
          <a:ext cx="6696743" cy="3096344"/>
        </p:xfrm>
        <a:graphic>
          <a:graphicData uri="http://schemas.openxmlformats.org/drawingml/2006/table">
            <a:tbl>
              <a:tblPr firstRow="1" firstCol="1" bandRow="1"/>
              <a:tblGrid>
                <a:gridCol w="1813909"/>
                <a:gridCol w="1967240"/>
                <a:gridCol w="2915594"/>
              </a:tblGrid>
              <a:tr h="30963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Верность, нравственное постоянство, умение устоять перед соблазнами, порядочность и надежность человека, моральная стойкость.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Объяснение Алексея с Любой.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«Я по тебе скучала, Алеша... Правда, дети при мне были, но они тебе не замена, и я все ждала тебя, долгие страшные годы, мне просыпаться утром не хотелось».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349</TotalTime>
  <Words>1435</Words>
  <Application>Microsoft Office PowerPoint</Application>
  <PresentationFormat>Экран (4:3)</PresentationFormat>
  <Paragraphs>82</Paragraphs>
  <Slides>17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Методическое сопровождение ИС на основе произведений А. Островского «Гроза», А. Платонова «Возвращение»</vt:lpstr>
      <vt:lpstr>КОММЕНТАРИИ К РАЗДЕЛАМ ЗАКРЫТОГО БАНКА ТЕМ ИТОГОВОГО СОЧИНЕНИЯ</vt:lpstr>
      <vt:lpstr>Раздел 2. Семья, общество, Отечество в жизни человека</vt:lpstr>
      <vt:lpstr>Раздел 3. Природа и культура в жизни человека</vt:lpstr>
      <vt:lpstr>Работа с рассказом А. П. Платонова «Возвращение»</vt:lpstr>
      <vt:lpstr>   Тема, основная мысль, проблематика. </vt:lpstr>
      <vt:lpstr>     1.Духовно-нравственные ориентиры в жизни человека.</vt:lpstr>
      <vt:lpstr>Ответственность, взросление, чувство долга, детство.</vt:lpstr>
      <vt:lpstr>Презентация PowerPoint</vt:lpstr>
      <vt:lpstr>2. Семья, общество, Отечество в жизни человека.</vt:lpstr>
      <vt:lpstr>А. Н. Островский «Гроза»</vt:lpstr>
      <vt:lpstr>Презентация PowerPoint</vt:lpstr>
      <vt:lpstr>Презентация PowerPoint</vt:lpstr>
      <vt:lpstr>1. Духовно-нравственные ориентиры.</vt:lpstr>
      <vt:lpstr>2.Семья, общество, Отечество в жизни человека.</vt:lpstr>
      <vt:lpstr>3. Природа и культура в жизни человека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Тематическое направление «Между прошлым и будущим: портрет моего поколения»</dc:title>
  <dc:creator>Кристина</dc:creator>
  <cp:lastModifiedBy>Пользователь Windows</cp:lastModifiedBy>
  <cp:revision>25</cp:revision>
  <dcterms:created xsi:type="dcterms:W3CDTF">2020-11-10T17:30:16Z</dcterms:created>
  <dcterms:modified xsi:type="dcterms:W3CDTF">2022-10-20T12:48:10Z</dcterms:modified>
</cp:coreProperties>
</file>