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9" r:id="rId7"/>
    <p:sldId id="268" r:id="rId8"/>
    <p:sldId id="270" r:id="rId9"/>
    <p:sldId id="271" r:id="rId10"/>
    <p:sldId id="264" r:id="rId11"/>
    <p:sldId id="262" r:id="rId12"/>
    <p:sldId id="272" r:id="rId13"/>
    <p:sldId id="273" r:id="rId14"/>
    <p:sldId id="265" r:id="rId15"/>
    <p:sldId id="274" r:id="rId16"/>
    <p:sldId id="263" r:id="rId17"/>
    <p:sldId id="275" r:id="rId18"/>
    <p:sldId id="276" r:id="rId19"/>
    <p:sldId id="266" r:id="rId20"/>
    <p:sldId id="267"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255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23.10.2024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23.10.2024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23.10.2024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23.10.2024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23.10.2024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23.10.2024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23.10.2024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23.10.2024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subTitle" idx="1"/>
          </p:nvPr>
        </p:nvSpPr>
        <p:spPr>
          <a:xfrm>
            <a:off x="1115616" y="4584606"/>
            <a:ext cx="6984776" cy="2273393"/>
          </a:xfrm>
        </p:spPr>
        <p:txBody>
          <a:bodyPr numCol="1">
            <a:noAutofit/>
          </a:bodyPr>
          <a:lstStyle/>
          <a:p>
            <a:pPr marL="182880"/>
            <a:r>
              <a:rPr lang="ru-RU" b="1" dirty="0" smtClean="0">
                <a:solidFill>
                  <a:schemeClr val="accent6"/>
                </a:solidFill>
                <a:effectLst/>
                <a:latin typeface="Arial Black" panose="020B0A04020102020204" pitchFamily="34" charset="0"/>
                <a:cs typeface="Times New Roman" pitchFamily="18" charset="0"/>
              </a:rPr>
              <a:t>АЙШЕ </a:t>
            </a:r>
            <a:r>
              <a:rPr lang="ru-RU" b="1" dirty="0" smtClean="0">
                <a:solidFill>
                  <a:schemeClr val="accent6"/>
                </a:solidFill>
                <a:latin typeface="Arial Black" panose="020B0A04020102020204" pitchFamily="34" charset="0"/>
                <a:cs typeface="Times New Roman" pitchFamily="18" charset="0"/>
              </a:rPr>
              <a:t>РЕНАТОВНА МАМУТОВА</a:t>
            </a:r>
            <a:r>
              <a:rPr lang="ru-RU" b="1" dirty="0" smtClean="0">
                <a:solidFill>
                  <a:schemeClr val="accent6"/>
                </a:solidFill>
                <a:effectLst/>
                <a:latin typeface="Times New Roman" pitchFamily="18" charset="0"/>
                <a:cs typeface="Times New Roman" pitchFamily="18" charset="0"/>
              </a:rPr>
              <a:t>, </a:t>
            </a:r>
            <a:r>
              <a:rPr lang="ru-RU" b="1" dirty="0">
                <a:solidFill>
                  <a:schemeClr val="accent6"/>
                </a:solidFill>
                <a:effectLst/>
                <a:latin typeface="Times New Roman" pitchFamily="18" charset="0"/>
                <a:cs typeface="Times New Roman" pitchFamily="18" charset="0"/>
              </a:rPr>
              <a:t/>
            </a:r>
            <a:br>
              <a:rPr lang="ru-RU" b="1" dirty="0">
                <a:solidFill>
                  <a:schemeClr val="accent6"/>
                </a:solidFill>
                <a:effectLst/>
                <a:latin typeface="Times New Roman" pitchFamily="18" charset="0"/>
                <a:cs typeface="Times New Roman" pitchFamily="18" charset="0"/>
              </a:rPr>
            </a:br>
            <a:r>
              <a:rPr lang="ru-RU" altLang="ru-RU" sz="2000" b="1" dirty="0">
                <a:solidFill>
                  <a:schemeClr val="tx1"/>
                </a:solidFill>
                <a:latin typeface="Times New Roman" panose="02020603050405020304" pitchFamily="18" charset="0"/>
              </a:rPr>
              <a:t>учитель русского языка и литературы </a:t>
            </a:r>
            <a:br>
              <a:rPr lang="ru-RU" altLang="ru-RU" sz="2000" b="1" dirty="0">
                <a:solidFill>
                  <a:schemeClr val="tx1"/>
                </a:solidFill>
                <a:latin typeface="Times New Roman" panose="02020603050405020304" pitchFamily="18" charset="0"/>
              </a:rPr>
            </a:br>
            <a:r>
              <a:rPr lang="ru-RU" altLang="ru-RU" sz="2000" b="1" dirty="0">
                <a:solidFill>
                  <a:schemeClr val="tx1"/>
                </a:solidFill>
                <a:latin typeface="Times New Roman" panose="02020603050405020304" pitchFamily="18" charset="0"/>
              </a:rPr>
              <a:t>МБОУ «Школа-гимназия №10 </a:t>
            </a:r>
            <a:br>
              <a:rPr lang="ru-RU" altLang="ru-RU" sz="2000" b="1" dirty="0">
                <a:solidFill>
                  <a:schemeClr val="tx1"/>
                </a:solidFill>
                <a:latin typeface="Times New Roman" panose="02020603050405020304" pitchFamily="18" charset="0"/>
              </a:rPr>
            </a:br>
            <a:r>
              <a:rPr lang="ru-RU" altLang="ru-RU" sz="2000" b="1" dirty="0">
                <a:solidFill>
                  <a:schemeClr val="tx1"/>
                </a:solidFill>
                <a:latin typeface="Times New Roman" panose="02020603050405020304" pitchFamily="18" charset="0"/>
              </a:rPr>
              <a:t> им. Э. К. Покровского»  </a:t>
            </a:r>
            <a:br>
              <a:rPr lang="ru-RU" altLang="ru-RU" sz="2000" b="1" dirty="0">
                <a:solidFill>
                  <a:schemeClr val="tx1"/>
                </a:solidFill>
                <a:latin typeface="Times New Roman" panose="02020603050405020304" pitchFamily="18" charset="0"/>
              </a:rPr>
            </a:br>
            <a:r>
              <a:rPr lang="ru-RU" altLang="ru-RU" sz="2000" b="1" dirty="0">
                <a:solidFill>
                  <a:schemeClr val="tx1"/>
                </a:solidFill>
                <a:latin typeface="Times New Roman" panose="02020603050405020304" pitchFamily="18" charset="0"/>
              </a:rPr>
              <a:t>г. Симферополя</a:t>
            </a:r>
            <a:endParaRPr lang="ru-RU" sz="1800" b="1"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798" r="2699" b="6964"/>
          <a:stretch/>
        </p:blipFill>
        <p:spPr bwMode="auto">
          <a:xfrm>
            <a:off x="2926757" y="134291"/>
            <a:ext cx="3516560" cy="4405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4733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2253" y="-171400"/>
            <a:ext cx="3877041" cy="4725144"/>
          </a:xfrm>
          <a:prstGeom prst="rect">
            <a:avLst/>
          </a:prstGeom>
          <a:ln>
            <a:noFill/>
          </a:ln>
          <a:effectLst>
            <a:softEdge rad="112500"/>
          </a:effectLst>
        </p:spPr>
      </p:pic>
      <p:sp>
        <p:nvSpPr>
          <p:cNvPr id="2" name="Заголовок 1"/>
          <p:cNvSpPr>
            <a:spLocks noGrp="1"/>
          </p:cNvSpPr>
          <p:nvPr>
            <p:ph type="title"/>
          </p:nvPr>
        </p:nvSpPr>
        <p:spPr>
          <a:xfrm>
            <a:off x="0" y="0"/>
            <a:ext cx="9144000" cy="1412776"/>
          </a:xfrm>
        </p:spPr>
        <p:txBody>
          <a:bodyPr>
            <a:normAutofit/>
          </a:bodyPr>
          <a:lstStyle/>
          <a:p>
            <a:r>
              <a:rPr lang="uk-UA" sz="6000" b="1" dirty="0" smtClean="0"/>
              <a:t>ТЕМ</a:t>
            </a:r>
            <a:r>
              <a:rPr lang="ru-RU" sz="6000" b="1" dirty="0" smtClean="0"/>
              <a:t>Ы</a:t>
            </a:r>
            <a:endParaRPr lang="ru-RU" sz="6000" b="1" dirty="0"/>
          </a:p>
        </p:txBody>
      </p:sp>
      <p:sp>
        <p:nvSpPr>
          <p:cNvPr id="3" name="Объект 2"/>
          <p:cNvSpPr>
            <a:spLocks noGrp="1"/>
          </p:cNvSpPr>
          <p:nvPr>
            <p:ph idx="1"/>
          </p:nvPr>
        </p:nvSpPr>
        <p:spPr>
          <a:xfrm>
            <a:off x="107504" y="2708920"/>
            <a:ext cx="9036496" cy="4149080"/>
          </a:xfrm>
        </p:spPr>
        <p:txBody>
          <a:bodyPr>
            <a:normAutofit fontScale="70000" lnSpcReduction="20000"/>
          </a:bodyPr>
          <a:lstStyle/>
          <a:p>
            <a:pPr lvl="0"/>
            <a:r>
              <a:rPr lang="ru-RU" dirty="0"/>
              <a:t>Что правит миром – разум или чувство?</a:t>
            </a:r>
          </a:p>
          <a:p>
            <a:pPr lvl="0"/>
            <a:r>
              <a:rPr lang="ru-RU" dirty="0"/>
              <a:t>Когда надо прислушаться к голосу разума?</a:t>
            </a:r>
          </a:p>
          <a:p>
            <a:pPr lvl="0"/>
            <a:r>
              <a:rPr lang="ru-RU" dirty="0"/>
              <a:t>Кому принадлежат чувства – душе или разуму?</a:t>
            </a:r>
          </a:p>
          <a:p>
            <a:pPr lvl="0"/>
            <a:r>
              <a:rPr lang="ru-RU" dirty="0"/>
              <a:t>Каждый ли может испытывать чувство совести?</a:t>
            </a:r>
          </a:p>
          <a:p>
            <a:pPr lvl="0"/>
            <a:r>
              <a:rPr lang="ru-RU" dirty="0"/>
              <a:t>Какие человеческие качества для Вас наиболее ценны?</a:t>
            </a:r>
          </a:p>
          <a:p>
            <a:pPr lvl="0"/>
            <a:r>
              <a:rPr lang="ru-RU" dirty="0" smtClean="0"/>
              <a:t>Когда </a:t>
            </a:r>
            <a:r>
              <a:rPr lang="ru-RU" dirty="0"/>
              <a:t>о человеке можно сказать, что он верен себе?</a:t>
            </a:r>
          </a:p>
          <a:p>
            <a:pPr lvl="0"/>
            <a:r>
              <a:rPr lang="ru-RU" dirty="0" smtClean="0"/>
              <a:t>Ценности</a:t>
            </a:r>
            <a:r>
              <a:rPr lang="ru-RU" dirty="0"/>
              <a:t>, которым можно быть верным всю жизнь…</a:t>
            </a:r>
          </a:p>
          <a:p>
            <a:pPr lvl="0"/>
            <a:r>
              <a:rPr lang="ru-RU" dirty="0"/>
              <a:t>Почему вечные ценности нужны быстро меняющемуся современному миру?</a:t>
            </a:r>
          </a:p>
          <a:p>
            <a:pPr lvl="0"/>
            <a:r>
              <a:rPr lang="ru-RU" dirty="0"/>
              <a:t>Стоит ли бояться изменений в своей жизни</a:t>
            </a:r>
            <a:r>
              <a:rPr lang="ru-RU" dirty="0" smtClean="0"/>
              <a:t>?</a:t>
            </a:r>
          </a:p>
          <a:p>
            <a:pPr lvl="0"/>
            <a:r>
              <a:rPr lang="ru-RU" dirty="0"/>
              <a:t>Что значит истинная дружба? </a:t>
            </a:r>
            <a:endParaRPr lang="ru-RU" dirty="0" smtClean="0"/>
          </a:p>
          <a:p>
            <a:pPr lvl="0"/>
            <a:r>
              <a:rPr lang="ru-RU" dirty="0"/>
              <a:t>Что значит дружить? Что объединяет людей?</a:t>
            </a:r>
            <a:endParaRPr lang="ru-RU" dirty="0"/>
          </a:p>
        </p:txBody>
      </p:sp>
    </p:spTree>
    <p:extLst>
      <p:ext uri="{BB962C8B-B14F-4D97-AF65-F5344CB8AC3E}">
        <p14:creationId xmlns:p14="http://schemas.microsoft.com/office/powerpoint/2010/main" val="1201695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84784"/>
          </a:xfrm>
        </p:spPr>
        <p:txBody>
          <a:bodyPr>
            <a:normAutofit/>
          </a:bodyPr>
          <a:lstStyle/>
          <a:p>
            <a:r>
              <a:rPr lang="ru-RU" b="1" dirty="0"/>
              <a:t>2. Семья, общество, Отечество в жизни </a:t>
            </a:r>
            <a:r>
              <a:rPr lang="ru-RU" b="1" dirty="0" smtClean="0"/>
              <a:t>человека</a:t>
            </a:r>
            <a:endParaRPr lang="ru-RU" dirty="0"/>
          </a:p>
        </p:txBody>
      </p:sp>
      <p:sp>
        <p:nvSpPr>
          <p:cNvPr id="3" name="Объект 2"/>
          <p:cNvSpPr>
            <a:spLocks noGrp="1"/>
          </p:cNvSpPr>
          <p:nvPr>
            <p:ph idx="1"/>
          </p:nvPr>
        </p:nvSpPr>
        <p:spPr>
          <a:xfrm>
            <a:off x="0" y="1600200"/>
            <a:ext cx="9144000" cy="4781128"/>
          </a:xfrm>
        </p:spPr>
        <p:txBody>
          <a:bodyPr>
            <a:normAutofit lnSpcReduction="10000"/>
          </a:bodyPr>
          <a:lstStyle/>
          <a:p>
            <a:r>
              <a:rPr lang="ru-RU" i="1" dirty="0"/>
              <a:t>Семья, род; семейные ценности и </a:t>
            </a:r>
            <a:r>
              <a:rPr lang="ru-RU" i="1" dirty="0" smtClean="0"/>
              <a:t>традиции</a:t>
            </a:r>
          </a:p>
          <a:p>
            <a:pPr marL="0" indent="0">
              <a:buNone/>
            </a:pPr>
            <a:r>
              <a:rPr lang="ru-RU" sz="2200" dirty="0" smtClean="0"/>
              <a:t>У </a:t>
            </a:r>
            <a:r>
              <a:rPr lang="ru-RU" sz="2200" b="1" dirty="0"/>
              <a:t>Евгения</a:t>
            </a:r>
            <a:r>
              <a:rPr lang="ru-RU" sz="2200" dirty="0"/>
              <a:t> не было привитых семейных ценностей, что передаются от матери и отца ребёнку, это значит, что у главного героя могли сформироваться неполные представления о взаимоотношениях людей, любви как таковой и проявлении своих чувств. Именно поэтому основными чертами Онегина стали эгоизм, гордость и бессердечность. </a:t>
            </a:r>
            <a:endParaRPr lang="ru-RU" sz="2200" i="1" dirty="0"/>
          </a:p>
          <a:p>
            <a:pPr marL="0" indent="0">
              <a:buNone/>
            </a:pPr>
            <a:r>
              <a:rPr lang="ru-RU" sz="2200" b="1" dirty="0" smtClean="0"/>
              <a:t>Семья </a:t>
            </a:r>
            <a:r>
              <a:rPr lang="ru-RU" sz="2200" b="1" dirty="0"/>
              <a:t>Лариных </a:t>
            </a:r>
            <a:r>
              <a:rPr lang="ru-RU" sz="2200" dirty="0"/>
              <a:t>в романе – типичные представители того времени. Как и любая русская семья они любят праздники, пекут блины на масленицу, гадают на Крещение. </a:t>
            </a:r>
          </a:p>
          <a:p>
            <a:r>
              <a:rPr lang="ru-RU" b="1" dirty="0" smtClean="0"/>
              <a:t>Эпизоды</a:t>
            </a:r>
            <a:r>
              <a:rPr lang="ru-RU" b="1" dirty="0"/>
              <a:t>:</a:t>
            </a:r>
          </a:p>
          <a:p>
            <a:pPr>
              <a:buFont typeface="Wingdings" panose="05000000000000000000" pitchFamily="2" charset="2"/>
              <a:buChar char="ü"/>
            </a:pPr>
            <a:r>
              <a:rPr lang="ru-RU" dirty="0"/>
              <a:t>Воспитание </a:t>
            </a:r>
            <a:r>
              <a:rPr lang="ru-RU" dirty="0" smtClean="0"/>
              <a:t>Онегина;</a:t>
            </a:r>
          </a:p>
          <a:p>
            <a:pPr>
              <a:buFont typeface="Wingdings" panose="05000000000000000000" pitchFamily="2" charset="2"/>
              <a:buChar char="ü"/>
            </a:pPr>
            <a:r>
              <a:rPr lang="ru-RU" dirty="0" smtClean="0"/>
              <a:t>Воспитание Татьяны</a:t>
            </a:r>
            <a:endParaRPr lang="ru-RU" dirty="0"/>
          </a:p>
          <a:p>
            <a:endParaRPr lang="ru-RU" dirty="0"/>
          </a:p>
          <a:p>
            <a:endParaRPr lang="ru-RU" i="1"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4437112"/>
            <a:ext cx="2492144" cy="2492144"/>
          </a:xfrm>
          <a:prstGeom prst="rect">
            <a:avLst/>
          </a:prstGeom>
          <a:ln>
            <a:noFill/>
          </a:ln>
          <a:effectLst>
            <a:softEdge rad="112500"/>
          </a:effectLst>
        </p:spPr>
      </p:pic>
    </p:spTree>
    <p:extLst>
      <p:ext uri="{BB962C8B-B14F-4D97-AF65-F5344CB8AC3E}">
        <p14:creationId xmlns:p14="http://schemas.microsoft.com/office/powerpoint/2010/main" val="3078295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84784"/>
          </a:xfrm>
        </p:spPr>
        <p:txBody>
          <a:bodyPr>
            <a:normAutofit/>
          </a:bodyPr>
          <a:lstStyle/>
          <a:p>
            <a:r>
              <a:rPr lang="ru-RU" b="1" dirty="0"/>
              <a:t>2. Семья, общество, Отечество в жизни </a:t>
            </a:r>
            <a:r>
              <a:rPr lang="ru-RU" b="1" dirty="0" smtClean="0"/>
              <a:t>человека</a:t>
            </a:r>
            <a:endParaRPr lang="ru-RU" dirty="0"/>
          </a:p>
        </p:txBody>
      </p:sp>
      <p:sp>
        <p:nvSpPr>
          <p:cNvPr id="3" name="Объект 2"/>
          <p:cNvSpPr>
            <a:spLocks noGrp="1"/>
          </p:cNvSpPr>
          <p:nvPr>
            <p:ph idx="1"/>
          </p:nvPr>
        </p:nvSpPr>
        <p:spPr>
          <a:xfrm>
            <a:off x="2987824" y="1700808"/>
            <a:ext cx="6128631" cy="5157192"/>
          </a:xfrm>
        </p:spPr>
        <p:txBody>
          <a:bodyPr>
            <a:normAutofit fontScale="62500" lnSpcReduction="20000"/>
          </a:bodyPr>
          <a:lstStyle/>
          <a:p>
            <a:r>
              <a:rPr lang="ru-RU" i="1" dirty="0"/>
              <a:t>Семья, род; семейные ценности и </a:t>
            </a:r>
            <a:r>
              <a:rPr lang="ru-RU" i="1" dirty="0" smtClean="0"/>
              <a:t>традиции</a:t>
            </a:r>
          </a:p>
          <a:p>
            <a:r>
              <a:rPr lang="ru-RU" b="1" dirty="0" smtClean="0">
                <a:solidFill>
                  <a:srgbClr val="FF0000"/>
                </a:solidFill>
              </a:rPr>
              <a:t>Дом</a:t>
            </a:r>
          </a:p>
          <a:p>
            <a:r>
              <a:rPr lang="ru-RU" sz="3400" dirty="0"/>
              <a:t>Важнейшими понятиями для </a:t>
            </a:r>
            <a:r>
              <a:rPr lang="ru-RU" sz="3400" dirty="0" err="1"/>
              <a:t>А.С.Пушкина</a:t>
            </a:r>
            <a:r>
              <a:rPr lang="ru-RU" sz="3400" dirty="0"/>
              <a:t> всегда были </a:t>
            </a:r>
            <a:r>
              <a:rPr lang="ru-RU" sz="3400" b="1" dirty="0"/>
              <a:t>семья и дом</a:t>
            </a:r>
            <a:r>
              <a:rPr lang="ru-RU" sz="3400" dirty="0"/>
              <a:t>. В романе «Евгений Онегин» Петербург и деревня, по общему мнению исследователей, образуют оппозицию как противоположные друг другу пространства: Петербург как воплощение Запада, деревня — Руси. Важнейшее место в этом противопоставлении принадлежит образу дома. Воплощенный в петербургской жизни Онегина в искаженном, неистинном виде, в «деревенской» системе ценностей дом оказывается безусловным центром. Образ такого дома появляется в романе вместе с изображением семьи Лариных</a:t>
            </a:r>
            <a:r>
              <a:rPr lang="ru-RU" sz="3400" dirty="0" smtClean="0"/>
              <a:t>.</a:t>
            </a:r>
            <a:endParaRPr lang="ru-RU" sz="3400" dirty="0"/>
          </a:p>
          <a:p>
            <a:endParaRPr lang="ru-RU" i="1"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 y="2708920"/>
            <a:ext cx="3203848" cy="2852936"/>
          </a:xfrm>
          <a:prstGeom prst="rect">
            <a:avLst/>
          </a:prstGeom>
          <a:ln>
            <a:noFill/>
          </a:ln>
          <a:effectLst>
            <a:softEdge rad="112500"/>
          </a:effectLst>
        </p:spPr>
      </p:pic>
    </p:spTree>
    <p:extLst>
      <p:ext uri="{BB962C8B-B14F-4D97-AF65-F5344CB8AC3E}">
        <p14:creationId xmlns:p14="http://schemas.microsoft.com/office/powerpoint/2010/main" val="1421453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27" y="1628800"/>
            <a:ext cx="3596072" cy="5229200"/>
          </a:xfrm>
          <a:prstGeom prst="rect">
            <a:avLst/>
          </a:prstGeom>
          <a:ln>
            <a:noFill/>
          </a:ln>
          <a:effectLst>
            <a:softEdge rad="112500"/>
          </a:effectLst>
        </p:spPr>
      </p:pic>
      <p:sp>
        <p:nvSpPr>
          <p:cNvPr id="2" name="Заголовок 1"/>
          <p:cNvSpPr>
            <a:spLocks noGrp="1"/>
          </p:cNvSpPr>
          <p:nvPr>
            <p:ph type="title"/>
          </p:nvPr>
        </p:nvSpPr>
        <p:spPr>
          <a:xfrm>
            <a:off x="0" y="0"/>
            <a:ext cx="9144000" cy="1484784"/>
          </a:xfrm>
        </p:spPr>
        <p:txBody>
          <a:bodyPr>
            <a:normAutofit/>
          </a:bodyPr>
          <a:lstStyle/>
          <a:p>
            <a:r>
              <a:rPr lang="ru-RU" b="1" dirty="0"/>
              <a:t>2. Семья, общество, Отечество в жизни </a:t>
            </a:r>
            <a:r>
              <a:rPr lang="ru-RU" b="1" dirty="0" smtClean="0"/>
              <a:t>человека</a:t>
            </a:r>
            <a:endParaRPr lang="ru-RU" dirty="0"/>
          </a:p>
        </p:txBody>
      </p:sp>
      <p:sp>
        <p:nvSpPr>
          <p:cNvPr id="3" name="Объект 2"/>
          <p:cNvSpPr>
            <a:spLocks noGrp="1"/>
          </p:cNvSpPr>
          <p:nvPr>
            <p:ph idx="1"/>
          </p:nvPr>
        </p:nvSpPr>
        <p:spPr>
          <a:xfrm>
            <a:off x="3275856" y="1600200"/>
            <a:ext cx="5868144" cy="5257800"/>
          </a:xfrm>
        </p:spPr>
        <p:txBody>
          <a:bodyPr>
            <a:normAutofit fontScale="92500" lnSpcReduction="20000"/>
          </a:bodyPr>
          <a:lstStyle/>
          <a:p>
            <a:r>
              <a:rPr lang="ru-RU" dirty="0"/>
              <a:t>Человек и </a:t>
            </a:r>
            <a:r>
              <a:rPr lang="ru-RU" dirty="0" smtClean="0"/>
              <a:t>общество</a:t>
            </a:r>
          </a:p>
          <a:p>
            <a:r>
              <a:rPr lang="ru-RU" sz="2400" b="1" dirty="0" smtClean="0">
                <a:solidFill>
                  <a:srgbClr val="FF0000"/>
                </a:solidFill>
              </a:rPr>
              <a:t>«Лишний человек», </a:t>
            </a:r>
            <a:r>
              <a:rPr lang="ru-RU" sz="2400" b="1" dirty="0">
                <a:solidFill>
                  <a:srgbClr val="FF0000"/>
                </a:solidFill>
              </a:rPr>
              <a:t>общественное </a:t>
            </a:r>
            <a:r>
              <a:rPr lang="ru-RU" sz="2400" b="1" dirty="0" smtClean="0">
                <a:solidFill>
                  <a:srgbClr val="FF0000"/>
                </a:solidFill>
              </a:rPr>
              <a:t>мнение, светское общество</a:t>
            </a:r>
          </a:p>
          <a:p>
            <a:pPr marL="0" indent="0">
              <a:buNone/>
            </a:pPr>
            <a:r>
              <a:rPr lang="ru-RU" sz="3000" dirty="0" smtClean="0"/>
              <a:t>Онегин - одаренный, умный дворянин, который мог бы многое совершить. Но его душа истощена светским обществом. Ему наскучила жизнь и чувства потеряли для него краски. Поэтому он не готов любить, творить, жить и может только разрушать</a:t>
            </a:r>
          </a:p>
          <a:p>
            <a:r>
              <a:rPr lang="ru-RU" b="1" dirty="0" smtClean="0"/>
              <a:t>Эпизоды</a:t>
            </a:r>
            <a:r>
              <a:rPr lang="ru-RU" b="1" dirty="0"/>
              <a:t>:</a:t>
            </a:r>
          </a:p>
          <a:p>
            <a:pPr>
              <a:buFont typeface="Wingdings" panose="05000000000000000000" pitchFamily="2" charset="2"/>
              <a:buChar char="ü"/>
            </a:pPr>
            <a:r>
              <a:rPr lang="ru-RU" dirty="0" smtClean="0"/>
              <a:t>Знакомство с Онегиным</a:t>
            </a:r>
            <a:endParaRPr lang="ru-RU" dirty="0"/>
          </a:p>
          <a:p>
            <a:endParaRPr lang="ru-RU" dirty="0"/>
          </a:p>
          <a:p>
            <a:endParaRPr lang="ru-RU" i="1" dirty="0"/>
          </a:p>
        </p:txBody>
      </p:sp>
    </p:spTree>
    <p:extLst>
      <p:ext uri="{BB962C8B-B14F-4D97-AF65-F5344CB8AC3E}">
        <p14:creationId xmlns:p14="http://schemas.microsoft.com/office/powerpoint/2010/main" val="3805217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96752"/>
          </a:xfrm>
        </p:spPr>
        <p:txBody>
          <a:bodyPr>
            <a:normAutofit/>
          </a:bodyPr>
          <a:lstStyle/>
          <a:p>
            <a:r>
              <a:rPr lang="uk-UA" sz="6000" b="1" dirty="0" smtClean="0"/>
              <a:t>ТЕМ</a:t>
            </a:r>
            <a:r>
              <a:rPr lang="ru-RU" sz="6000" b="1" dirty="0" smtClean="0"/>
              <a:t>Ы</a:t>
            </a:r>
            <a:endParaRPr lang="ru-RU" sz="6000" b="1" dirty="0"/>
          </a:p>
        </p:txBody>
      </p:sp>
      <p:sp>
        <p:nvSpPr>
          <p:cNvPr id="3" name="Объект 2"/>
          <p:cNvSpPr>
            <a:spLocks noGrp="1"/>
          </p:cNvSpPr>
          <p:nvPr>
            <p:ph idx="1"/>
          </p:nvPr>
        </p:nvSpPr>
        <p:spPr>
          <a:xfrm>
            <a:off x="0" y="1052736"/>
            <a:ext cx="9144000" cy="5805264"/>
          </a:xfrm>
        </p:spPr>
        <p:txBody>
          <a:bodyPr>
            <a:noAutofit/>
          </a:bodyPr>
          <a:lstStyle/>
          <a:p>
            <a:pPr lvl="0"/>
            <a:r>
              <a:rPr lang="ru-RU" sz="2400" dirty="0"/>
              <a:t>Что такое семейные традиции и зачем они нужны?</a:t>
            </a:r>
          </a:p>
          <a:p>
            <a:pPr lvl="0"/>
            <a:r>
              <a:rPr lang="ru-RU" sz="2400" dirty="0"/>
              <a:t>Что значит в жизни человека родительский дом?</a:t>
            </a:r>
          </a:p>
          <a:p>
            <a:pPr lvl="0"/>
            <a:r>
              <a:rPr lang="ru-RU" sz="2400" dirty="0"/>
              <a:t>Какую роль в становлении личности может играть семья?</a:t>
            </a:r>
          </a:p>
          <a:p>
            <a:pPr lvl="0"/>
            <a:r>
              <a:rPr lang="ru-RU" sz="2400" dirty="0"/>
              <a:t>Каким Вы представляете себе гармоничный семейный союз?</a:t>
            </a:r>
          </a:p>
          <a:p>
            <a:pPr lvl="0"/>
            <a:r>
              <a:rPr lang="ru-RU" sz="2400" dirty="0"/>
              <a:t>Почему так важна связь человека с семьёй и домом?</a:t>
            </a:r>
          </a:p>
          <a:p>
            <a:pPr lvl="0"/>
            <a:r>
              <a:rPr lang="ru-RU" sz="2400" dirty="0"/>
              <a:t>Какое значение в жизни человека имеют домашние традиции?</a:t>
            </a:r>
          </a:p>
          <a:p>
            <a:pPr lvl="0"/>
            <a:r>
              <a:rPr lang="ru-RU" sz="2400" dirty="0"/>
              <a:t>Что входит в понятие «дом»?</a:t>
            </a:r>
          </a:p>
          <a:p>
            <a:pPr lvl="0"/>
            <a:r>
              <a:rPr lang="ru-RU" sz="2400" dirty="0"/>
              <a:t>Что значит в жизни человека родительский дом?</a:t>
            </a:r>
          </a:p>
          <a:p>
            <a:pPr lvl="0"/>
            <a:r>
              <a:rPr lang="ru-RU" sz="2400" dirty="0"/>
              <a:t>Когда Дом становится нравственной опорой человека?</a:t>
            </a:r>
          </a:p>
          <a:p>
            <a:pPr lvl="0"/>
            <a:r>
              <a:rPr lang="ru-RU" sz="2400" dirty="0"/>
              <a:t>Может ли человек прожить без Дома?</a:t>
            </a:r>
          </a:p>
          <a:p>
            <a:pPr lvl="0"/>
            <a:r>
              <a:rPr lang="ru-RU" sz="2400" dirty="0"/>
              <a:t>Что такое чувство дома?</a:t>
            </a:r>
          </a:p>
          <a:p>
            <a:pPr lvl="0"/>
            <a:r>
              <a:rPr lang="ru-RU" sz="2400" dirty="0"/>
              <a:t>Дом – это место или люди?</a:t>
            </a:r>
          </a:p>
          <a:p>
            <a:pPr lvl="0"/>
            <a:r>
              <a:rPr lang="ru-RU" sz="2400" dirty="0"/>
              <a:t>Как связаны понятия «дом» и «отечество</a:t>
            </a:r>
            <a:r>
              <a:rPr lang="ru-RU" sz="2400" dirty="0" smtClean="0"/>
              <a:t>»?</a:t>
            </a:r>
            <a:endParaRPr lang="ru-RU" sz="2400"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10918" t="24673" r="7802" b="26487"/>
          <a:stretch/>
        </p:blipFill>
        <p:spPr>
          <a:xfrm>
            <a:off x="7055893" y="5083791"/>
            <a:ext cx="2088107" cy="1774209"/>
          </a:xfrm>
          <a:prstGeom prst="rect">
            <a:avLst/>
          </a:prstGeom>
          <a:ln>
            <a:noFill/>
          </a:ln>
          <a:effectLst>
            <a:softEdge rad="112500"/>
          </a:effectLst>
        </p:spPr>
      </p:pic>
    </p:spTree>
    <p:extLst>
      <p:ext uri="{BB962C8B-B14F-4D97-AF65-F5344CB8AC3E}">
        <p14:creationId xmlns:p14="http://schemas.microsoft.com/office/powerpoint/2010/main" val="2327273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08720"/>
          </a:xfrm>
        </p:spPr>
        <p:txBody>
          <a:bodyPr>
            <a:normAutofit fontScale="90000"/>
          </a:bodyPr>
          <a:lstStyle/>
          <a:p>
            <a:r>
              <a:rPr lang="uk-UA" sz="6000" b="1" dirty="0" smtClean="0"/>
              <a:t>ТЕМ</a:t>
            </a:r>
            <a:r>
              <a:rPr lang="ru-RU" sz="6000" b="1" dirty="0" smtClean="0"/>
              <a:t>Ы</a:t>
            </a:r>
            <a:endParaRPr lang="ru-RU" sz="6000" b="1" dirty="0"/>
          </a:p>
        </p:txBody>
      </p:sp>
      <p:sp>
        <p:nvSpPr>
          <p:cNvPr id="3" name="Объект 2"/>
          <p:cNvSpPr>
            <a:spLocks noGrp="1"/>
          </p:cNvSpPr>
          <p:nvPr>
            <p:ph idx="1"/>
          </p:nvPr>
        </p:nvSpPr>
        <p:spPr>
          <a:xfrm>
            <a:off x="0" y="548680"/>
            <a:ext cx="9144000" cy="6309320"/>
          </a:xfrm>
        </p:spPr>
        <p:txBody>
          <a:bodyPr>
            <a:noAutofit/>
          </a:bodyPr>
          <a:lstStyle/>
          <a:p>
            <a:pPr lvl="0"/>
            <a:r>
              <a:rPr lang="ru-RU" sz="2400" dirty="0" smtClean="0"/>
              <a:t>Какова </a:t>
            </a:r>
            <a:r>
              <a:rPr lang="ru-RU" sz="2400" dirty="0"/>
              <a:t>роль дома и семьи в сохранении и передаче жизненного опыта?</a:t>
            </a:r>
          </a:p>
          <a:p>
            <a:pPr lvl="0"/>
            <a:r>
              <a:rPr lang="ru-RU" sz="2400" dirty="0"/>
              <a:t>Почему старшее поколение так редко бывает довольно молодёжью?</a:t>
            </a:r>
          </a:p>
          <a:p>
            <a:pPr lvl="0"/>
            <a:r>
              <a:rPr lang="ru-RU" sz="2400" dirty="0" smtClean="0"/>
              <a:t>Какие </a:t>
            </a:r>
            <a:r>
              <a:rPr lang="ru-RU" sz="2400" dirty="0"/>
              <a:t>нравственные ценности укрепляют семью?</a:t>
            </a:r>
          </a:p>
          <a:p>
            <a:pPr lvl="0"/>
            <a:r>
              <a:rPr lang="ru-RU" sz="2400" dirty="0"/>
              <a:t>В чём, по-вашему, должна проявляться родительская любовь?</a:t>
            </a:r>
          </a:p>
          <a:p>
            <a:pPr lvl="0"/>
            <a:r>
              <a:rPr lang="ru-RU" sz="2400" dirty="0"/>
              <a:t>Что важнее для детей: советы родителей или их пример?</a:t>
            </a:r>
          </a:p>
          <a:p>
            <a:pPr lvl="0"/>
            <a:r>
              <a:rPr lang="ru-RU" sz="2400" dirty="0"/>
              <a:t>Как общество влияет на человека? </a:t>
            </a:r>
          </a:p>
          <a:p>
            <a:pPr lvl="0"/>
            <a:r>
              <a:rPr lang="ru-RU" sz="2400" dirty="0"/>
              <a:t>Как мода влияет на человека? </a:t>
            </a:r>
          </a:p>
          <a:p>
            <a:pPr lvl="0"/>
            <a:r>
              <a:rPr lang="ru-RU" sz="2400" dirty="0"/>
              <a:t>Как социальные факторы влияют на формирование личности? </a:t>
            </a:r>
          </a:p>
          <a:p>
            <a:pPr lvl="0"/>
            <a:r>
              <a:rPr lang="ru-RU" sz="2400" dirty="0"/>
              <a:t>Можно ли стать свободным от общественного мнения?</a:t>
            </a:r>
          </a:p>
          <a:p>
            <a:pPr lvl="0"/>
            <a:r>
              <a:rPr lang="ru-RU" sz="2400" dirty="0" smtClean="0"/>
              <a:t>Можно </a:t>
            </a:r>
            <a:r>
              <a:rPr lang="ru-RU" sz="2400" dirty="0"/>
              <a:t>ли быть счастливым, когда вокруг несчастные?</a:t>
            </a:r>
          </a:p>
          <a:p>
            <a:pPr lvl="0"/>
            <a:r>
              <a:rPr lang="ru-RU" sz="2400" dirty="0"/>
              <a:t>Как в эпоху перемен раскрываются нравственные качества людей?</a:t>
            </a:r>
          </a:p>
          <a:p>
            <a:pPr lvl="0"/>
            <a:r>
              <a:rPr lang="ru-RU" sz="2400" dirty="0" smtClean="0"/>
              <a:t>Почему </a:t>
            </a:r>
            <a:r>
              <a:rPr lang="ru-RU" sz="2400" dirty="0"/>
              <a:t>так важно думать не только о себе</a:t>
            </a:r>
            <a:r>
              <a:rPr lang="ru-RU" sz="2400" dirty="0" smtClean="0"/>
              <a:t>?</a:t>
            </a:r>
            <a:endParaRPr lang="ru-RU" sz="2400"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10918" t="24673" r="7802" b="26487"/>
          <a:stretch/>
        </p:blipFill>
        <p:spPr>
          <a:xfrm>
            <a:off x="7055893" y="5083791"/>
            <a:ext cx="2088107" cy="1774209"/>
          </a:xfrm>
          <a:prstGeom prst="rect">
            <a:avLst/>
          </a:prstGeom>
          <a:ln>
            <a:noFill/>
          </a:ln>
          <a:effectLst>
            <a:softEdge rad="112500"/>
          </a:effectLst>
        </p:spPr>
      </p:pic>
    </p:spTree>
    <p:extLst>
      <p:ext uri="{BB962C8B-B14F-4D97-AF65-F5344CB8AC3E}">
        <p14:creationId xmlns:p14="http://schemas.microsoft.com/office/powerpoint/2010/main" val="2060099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556792"/>
          </a:xfrm>
        </p:spPr>
        <p:txBody>
          <a:bodyPr>
            <a:normAutofit/>
          </a:bodyPr>
          <a:lstStyle/>
          <a:p>
            <a:r>
              <a:rPr lang="ru-RU" b="1" dirty="0"/>
              <a:t>3. Природа и культура в жизни человека</a:t>
            </a:r>
            <a:endParaRPr lang="ru-RU" dirty="0"/>
          </a:p>
        </p:txBody>
      </p:sp>
      <p:sp>
        <p:nvSpPr>
          <p:cNvPr id="3" name="Объект 2"/>
          <p:cNvSpPr>
            <a:spLocks noGrp="1"/>
          </p:cNvSpPr>
          <p:nvPr>
            <p:ph idx="1"/>
          </p:nvPr>
        </p:nvSpPr>
        <p:spPr>
          <a:xfrm>
            <a:off x="0" y="1556792"/>
            <a:ext cx="9144000" cy="3816424"/>
          </a:xfrm>
        </p:spPr>
        <p:txBody>
          <a:bodyPr>
            <a:normAutofit fontScale="70000" lnSpcReduction="20000"/>
          </a:bodyPr>
          <a:lstStyle/>
          <a:p>
            <a:r>
              <a:rPr lang="ru-RU" i="1" dirty="0"/>
              <a:t>Природа и </a:t>
            </a:r>
            <a:r>
              <a:rPr lang="ru-RU" i="1" dirty="0" smtClean="0"/>
              <a:t>человек</a:t>
            </a:r>
            <a:endParaRPr lang="ru-RU" i="1" dirty="0"/>
          </a:p>
          <a:p>
            <a:r>
              <a:rPr lang="ru-RU" b="1" dirty="0">
                <a:solidFill>
                  <a:srgbClr val="FF0000"/>
                </a:solidFill>
              </a:rPr>
              <a:t>Связь природы и человека, красота </a:t>
            </a:r>
            <a:r>
              <a:rPr lang="ru-RU" b="1" dirty="0" smtClean="0">
                <a:solidFill>
                  <a:srgbClr val="FF0000"/>
                </a:solidFill>
              </a:rPr>
              <a:t>природы</a:t>
            </a:r>
          </a:p>
          <a:p>
            <a:pPr marL="0" indent="0">
              <a:buNone/>
            </a:pPr>
            <a:r>
              <a:rPr lang="ru-RU" dirty="0" smtClean="0"/>
              <a:t>Природа </a:t>
            </a:r>
            <a:r>
              <a:rPr lang="ru-RU" dirty="0"/>
              <a:t>участвует в создании особого фона для повествования, а также в создании настроения. Александр Пушкин использует описания природы в лирических отступлениях для того, чтобы перенести своего читателя в иной период времени и в иное </a:t>
            </a:r>
            <a:r>
              <a:rPr lang="ru-RU" dirty="0" smtClean="0"/>
              <a:t>место.</a:t>
            </a:r>
            <a:endParaRPr lang="ru-RU" dirty="0"/>
          </a:p>
          <a:p>
            <a:pPr marL="0" indent="0">
              <a:buNone/>
            </a:pPr>
            <a:r>
              <a:rPr lang="ru-RU" dirty="0" smtClean="0"/>
              <a:t>Также </a:t>
            </a:r>
            <a:r>
              <a:rPr lang="ru-RU" dirty="0"/>
              <a:t>можно заметить тесную связь между главными героями произведения и природой</a:t>
            </a:r>
            <a:r>
              <a:rPr lang="ru-RU" dirty="0" smtClean="0"/>
              <a:t>.</a:t>
            </a:r>
          </a:p>
          <a:p>
            <a:pPr marL="0" indent="0">
              <a:buNone/>
            </a:pPr>
            <a:r>
              <a:rPr lang="ru-RU" b="1" dirty="0" smtClean="0"/>
              <a:t>Эпизоды:</a:t>
            </a:r>
          </a:p>
          <a:p>
            <a:pPr>
              <a:buFont typeface="Wingdings" panose="05000000000000000000" pitchFamily="2" charset="2"/>
              <a:buChar char="ü"/>
            </a:pPr>
            <a:r>
              <a:rPr lang="ru-RU" dirty="0" smtClean="0"/>
              <a:t>Описание Татьяны</a:t>
            </a:r>
          </a:p>
          <a:p>
            <a:pPr marL="0" indent="0">
              <a:buNone/>
            </a:pPr>
            <a:endParaRPr lang="ru-RU" b="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9430" y="4490353"/>
            <a:ext cx="3734570" cy="2369754"/>
          </a:xfrm>
          <a:prstGeom prst="rect">
            <a:avLst/>
          </a:prstGeom>
          <a:ln>
            <a:noFill/>
          </a:ln>
          <a:effectLst>
            <a:softEdge rad="112500"/>
          </a:effectLst>
        </p:spPr>
      </p:pic>
    </p:spTree>
    <p:extLst>
      <p:ext uri="{BB962C8B-B14F-4D97-AF65-F5344CB8AC3E}">
        <p14:creationId xmlns:p14="http://schemas.microsoft.com/office/powerpoint/2010/main" val="2928463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556792"/>
          </a:xfrm>
        </p:spPr>
        <p:txBody>
          <a:bodyPr>
            <a:normAutofit/>
          </a:bodyPr>
          <a:lstStyle/>
          <a:p>
            <a:r>
              <a:rPr lang="ru-RU" b="1" dirty="0"/>
              <a:t>3. Природа и культура в жизни человека</a:t>
            </a:r>
            <a:endParaRPr lang="ru-RU" dirty="0"/>
          </a:p>
        </p:txBody>
      </p:sp>
      <p:sp>
        <p:nvSpPr>
          <p:cNvPr id="3" name="Объект 2"/>
          <p:cNvSpPr>
            <a:spLocks noGrp="1"/>
          </p:cNvSpPr>
          <p:nvPr>
            <p:ph idx="1"/>
          </p:nvPr>
        </p:nvSpPr>
        <p:spPr>
          <a:xfrm>
            <a:off x="0" y="1556792"/>
            <a:ext cx="9144000" cy="3816424"/>
          </a:xfrm>
        </p:spPr>
        <p:txBody>
          <a:bodyPr>
            <a:normAutofit fontScale="85000" lnSpcReduction="20000"/>
          </a:bodyPr>
          <a:lstStyle/>
          <a:p>
            <a:r>
              <a:rPr lang="ru-RU" dirty="0"/>
              <a:t>Искусство и </a:t>
            </a:r>
            <a:r>
              <a:rPr lang="ru-RU" dirty="0" smtClean="0"/>
              <a:t>человек</a:t>
            </a:r>
          </a:p>
          <a:p>
            <a:r>
              <a:rPr lang="ru-RU" b="1" dirty="0" smtClean="0">
                <a:solidFill>
                  <a:srgbClr val="FF0000"/>
                </a:solidFill>
              </a:rPr>
              <a:t>Татьяна Ларина и книги</a:t>
            </a:r>
          </a:p>
          <a:p>
            <a:pPr marL="0" indent="0">
              <a:buNone/>
            </a:pPr>
            <a:r>
              <a:rPr lang="ru-RU" dirty="0" smtClean="0"/>
              <a:t>Книги составляют основу досуга Татьяны. Героиня зачитывается французскими и английскими романами и на них строит свои суждения о мире. Её можно назвать «книжной героиней». Даже письмо Татьяны построено на основе цитат из любимых ею романов.</a:t>
            </a:r>
          </a:p>
          <a:p>
            <a:pPr marL="0" indent="0">
              <a:buNone/>
            </a:pPr>
            <a:r>
              <a:rPr lang="ru-RU" b="1" dirty="0" smtClean="0"/>
              <a:t>Эпизоды:</a:t>
            </a:r>
          </a:p>
          <a:p>
            <a:pPr>
              <a:buFont typeface="Wingdings" panose="05000000000000000000" pitchFamily="2" charset="2"/>
              <a:buChar char="ü"/>
            </a:pPr>
            <a:r>
              <a:rPr lang="ru-RU" dirty="0" smtClean="0"/>
              <a:t>Описание Татьяны;</a:t>
            </a:r>
          </a:p>
          <a:p>
            <a:pPr>
              <a:buFont typeface="Wingdings" panose="05000000000000000000" pitchFamily="2" charset="2"/>
              <a:buChar char="ü"/>
            </a:pPr>
            <a:r>
              <a:rPr lang="ru-RU" dirty="0" smtClean="0"/>
              <a:t>Письмо.</a:t>
            </a:r>
            <a:endParaRPr lang="ru-RU" b="1"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3414" y="3789040"/>
            <a:ext cx="2120586" cy="3068960"/>
          </a:xfrm>
          <a:prstGeom prst="rect">
            <a:avLst/>
          </a:prstGeom>
          <a:ln>
            <a:noFill/>
          </a:ln>
          <a:effectLst>
            <a:softEdge rad="112500"/>
          </a:effectLst>
        </p:spPr>
      </p:pic>
    </p:spTree>
    <p:extLst>
      <p:ext uri="{BB962C8B-B14F-4D97-AF65-F5344CB8AC3E}">
        <p14:creationId xmlns:p14="http://schemas.microsoft.com/office/powerpoint/2010/main" val="2505758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556792"/>
          </a:xfrm>
        </p:spPr>
        <p:txBody>
          <a:bodyPr>
            <a:normAutofit/>
          </a:bodyPr>
          <a:lstStyle/>
          <a:p>
            <a:r>
              <a:rPr lang="ru-RU" b="1" dirty="0"/>
              <a:t>3. Природа и культура в жизни человека</a:t>
            </a:r>
            <a:endParaRPr lang="ru-RU" dirty="0"/>
          </a:p>
        </p:txBody>
      </p:sp>
      <p:sp>
        <p:nvSpPr>
          <p:cNvPr id="3" name="Объект 2"/>
          <p:cNvSpPr>
            <a:spLocks noGrp="1"/>
          </p:cNvSpPr>
          <p:nvPr>
            <p:ph idx="1"/>
          </p:nvPr>
        </p:nvSpPr>
        <p:spPr>
          <a:xfrm>
            <a:off x="0" y="1556792"/>
            <a:ext cx="5872974" cy="5301208"/>
          </a:xfrm>
        </p:spPr>
        <p:txBody>
          <a:bodyPr>
            <a:normAutofit fontScale="70000" lnSpcReduction="20000"/>
          </a:bodyPr>
          <a:lstStyle/>
          <a:p>
            <a:r>
              <a:rPr lang="ru-RU" dirty="0"/>
              <a:t>Искусство и </a:t>
            </a:r>
            <a:r>
              <a:rPr lang="ru-RU" dirty="0" smtClean="0"/>
              <a:t>человек</a:t>
            </a:r>
          </a:p>
          <a:p>
            <a:r>
              <a:rPr lang="ru-RU" b="1" dirty="0" smtClean="0">
                <a:solidFill>
                  <a:srgbClr val="FF0000"/>
                </a:solidFill>
              </a:rPr>
              <a:t>«Энциклопедия русской жизни»</a:t>
            </a:r>
          </a:p>
          <a:p>
            <a:pPr marL="0" indent="0">
              <a:buNone/>
            </a:pPr>
            <a:r>
              <a:rPr lang="ru-RU" dirty="0"/>
              <a:t>Роман А.С. Пушкина «Евгений Онегин» - это произведение широчайшего размаха, ««поэтический альбом живых впечатлений таланта». В нем Пушкин размышлял не только на важные духовные и нравственные темы – о любви, дружбе, свободе, самостоятельности личности и т.д. В «Евгении Онегине» поэт создал разнообразнейшую и объективную картину свой эпохи – ее быта, культуры, морали, психологии, философии. Именно поэтому В.Г. Белинский назвал творение Пушкина «энциклопедией русской жизни». Роман в стихах «Евгений Онегин», безус­ловно, является одним из подлинных со­кровищ русской культуры. </a:t>
            </a:r>
            <a:endParaRPr lang="ru-RU" dirty="0" smtClean="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2974" y="1700808"/>
            <a:ext cx="3271026" cy="5157192"/>
          </a:xfrm>
          <a:prstGeom prst="rect">
            <a:avLst/>
          </a:prstGeom>
          <a:ln>
            <a:noFill/>
          </a:ln>
          <a:effectLst>
            <a:softEdge rad="112500"/>
          </a:effectLst>
        </p:spPr>
      </p:pic>
    </p:spTree>
    <p:extLst>
      <p:ext uri="{BB962C8B-B14F-4D97-AF65-F5344CB8AC3E}">
        <p14:creationId xmlns:p14="http://schemas.microsoft.com/office/powerpoint/2010/main" val="1034363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t="22014" b="21307"/>
          <a:stretch/>
        </p:blipFill>
        <p:spPr>
          <a:xfrm>
            <a:off x="6174415" y="20829"/>
            <a:ext cx="2953597" cy="2976123"/>
          </a:xfrm>
          <a:prstGeom prst="rect">
            <a:avLst/>
          </a:prstGeom>
          <a:ln>
            <a:noFill/>
          </a:ln>
          <a:effectLst>
            <a:softEdge rad="112500"/>
          </a:effectLst>
        </p:spPr>
      </p:pic>
      <p:sp>
        <p:nvSpPr>
          <p:cNvPr id="2" name="Заголовок 1"/>
          <p:cNvSpPr>
            <a:spLocks noGrp="1"/>
          </p:cNvSpPr>
          <p:nvPr>
            <p:ph type="title"/>
          </p:nvPr>
        </p:nvSpPr>
        <p:spPr>
          <a:xfrm>
            <a:off x="0" y="0"/>
            <a:ext cx="9144000" cy="1412776"/>
          </a:xfrm>
        </p:spPr>
        <p:txBody>
          <a:bodyPr>
            <a:normAutofit/>
          </a:bodyPr>
          <a:lstStyle/>
          <a:p>
            <a:r>
              <a:rPr lang="uk-UA" sz="6000" b="1" dirty="0" smtClean="0"/>
              <a:t>ТЕМ</a:t>
            </a:r>
            <a:r>
              <a:rPr lang="ru-RU" sz="6000" b="1" dirty="0" smtClean="0"/>
              <a:t>Ы</a:t>
            </a:r>
            <a:endParaRPr lang="ru-RU" sz="6000" b="1" dirty="0"/>
          </a:p>
        </p:txBody>
      </p:sp>
      <p:sp>
        <p:nvSpPr>
          <p:cNvPr id="3" name="Объект 2"/>
          <p:cNvSpPr>
            <a:spLocks noGrp="1"/>
          </p:cNvSpPr>
          <p:nvPr>
            <p:ph idx="1"/>
          </p:nvPr>
        </p:nvSpPr>
        <p:spPr>
          <a:xfrm>
            <a:off x="0" y="1052736"/>
            <a:ext cx="9144000" cy="5805264"/>
          </a:xfrm>
        </p:spPr>
        <p:txBody>
          <a:bodyPr>
            <a:noAutofit/>
          </a:bodyPr>
          <a:lstStyle/>
          <a:p>
            <a:pPr lvl="0"/>
            <a:r>
              <a:rPr lang="ru-RU" sz="2000" dirty="0"/>
              <a:t>Почему природа важна для человека?</a:t>
            </a:r>
          </a:p>
          <a:p>
            <a:r>
              <a:rPr lang="ru-RU" sz="2000" dirty="0"/>
              <a:t>Книга, которая изменила мою жизнь.</a:t>
            </a:r>
          </a:p>
          <a:p>
            <a:r>
              <a:rPr lang="ru-RU" sz="2000" dirty="0"/>
              <a:t>Какую книгу вы бы хотели экранизировать?</a:t>
            </a:r>
          </a:p>
          <a:p>
            <a:r>
              <a:rPr lang="ru-RU" sz="2000" dirty="0" smtClean="0"/>
              <a:t>Мой </a:t>
            </a:r>
            <a:r>
              <a:rPr lang="ru-RU" sz="2000" dirty="0"/>
              <a:t>любимый фильм.</a:t>
            </a:r>
          </a:p>
          <a:p>
            <a:r>
              <a:rPr lang="ru-RU" sz="2000" dirty="0"/>
              <a:t>Мой любимый литературный герой.</a:t>
            </a:r>
          </a:p>
          <a:p>
            <a:r>
              <a:rPr lang="ru-RU" sz="2000" dirty="0"/>
              <a:t>С кем из литературных героев вы бы хотели увидеться?</a:t>
            </a:r>
          </a:p>
          <a:p>
            <a:r>
              <a:rPr lang="ru-RU" sz="2000" dirty="0"/>
              <a:t>Какую роль в вашей жизни играет искусство?</a:t>
            </a:r>
          </a:p>
          <a:p>
            <a:r>
              <a:rPr lang="ru-RU" sz="2000" dirty="0"/>
              <a:t>Что дает вам искусство (литература, театр, кино)?</a:t>
            </a:r>
          </a:p>
          <a:p>
            <a:r>
              <a:rPr lang="ru-RU" sz="2000" dirty="0"/>
              <a:t>С каким героем произведения вы себя ассоциируете?</a:t>
            </a:r>
          </a:p>
          <a:p>
            <a:r>
              <a:rPr lang="ru-RU" sz="2000" dirty="0"/>
              <a:t>На какого героя произведения вы бы хотели быть похожим? </a:t>
            </a:r>
          </a:p>
          <a:p>
            <a:pPr lvl="0"/>
            <a:r>
              <a:rPr lang="ru-RU" sz="2000" dirty="0" smtClean="0"/>
              <a:t>Какое </a:t>
            </a:r>
            <a:r>
              <a:rPr lang="ru-RU" sz="2000" dirty="0"/>
              <a:t>произведение литературы, по Вашему мнению, будут помнить в XXII веке и почему?</a:t>
            </a:r>
          </a:p>
          <a:p>
            <a:pPr lvl="0"/>
            <a:r>
              <a:rPr lang="ru-RU" sz="2000" dirty="0"/>
              <a:t>Какие книги, по-вашему, не подлежат забвению?</a:t>
            </a:r>
          </a:p>
          <a:p>
            <a:pPr lvl="0"/>
            <a:r>
              <a:rPr lang="ru-RU" sz="2000" dirty="0"/>
              <a:t>Художественное произведение (книга, музыка, фильм, спектакль), которое заставило меня переживать.</a:t>
            </a:r>
          </a:p>
          <a:p>
            <a:r>
              <a:rPr lang="ru-RU" sz="2000" dirty="0"/>
              <a:t>Как искусство влияет на человека?</a:t>
            </a:r>
          </a:p>
        </p:txBody>
      </p:sp>
    </p:spTree>
    <p:extLst>
      <p:ext uri="{BB962C8B-B14F-4D97-AF65-F5344CB8AC3E}">
        <p14:creationId xmlns:p14="http://schemas.microsoft.com/office/powerpoint/2010/main" val="2327273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773681"/>
          </a:xfrm>
        </p:spPr>
        <p:txBody>
          <a:bodyPr>
            <a:normAutofit fontScale="90000"/>
          </a:bodyPr>
          <a:lstStyle/>
          <a:p>
            <a:r>
              <a:rPr lang="ru-RU" dirty="0"/>
              <a:t>Методическое сопровождение написания ИС на основе </a:t>
            </a:r>
            <a:r>
              <a:rPr lang="ru-RU" dirty="0" smtClean="0"/>
              <a:t>произведения</a:t>
            </a:r>
            <a:r>
              <a:rPr lang="ru-RU" dirty="0"/>
              <a:t/>
            </a:r>
            <a:br>
              <a:rPr lang="ru-RU" dirty="0"/>
            </a:br>
            <a:r>
              <a:rPr lang="ru-RU" b="1" dirty="0" err="1"/>
              <a:t>А.С.Пушкина</a:t>
            </a:r>
            <a:r>
              <a:rPr lang="ru-RU" b="1" dirty="0"/>
              <a:t> </a:t>
            </a:r>
            <a:r>
              <a:rPr lang="ru-RU" b="1" i="1" dirty="0"/>
              <a:t>«Евгений Онегин</a:t>
            </a:r>
            <a:r>
              <a:rPr lang="ru-RU" b="1" i="1" dirty="0" smtClean="0"/>
              <a:t>»</a:t>
            </a:r>
            <a:r>
              <a:rPr lang="ru-RU" dirty="0"/>
              <a:t/>
            </a:r>
            <a:br>
              <a:rPr lang="ru-RU" dirty="0"/>
            </a:br>
            <a:endParaRPr lang="ru-RU" i="1" dirty="0"/>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2094392"/>
            <a:ext cx="3096344" cy="4763608"/>
          </a:xfrm>
          <a:prstGeom prst="rect">
            <a:avLst/>
          </a:prstGeom>
          <a:ln>
            <a:noFill/>
          </a:ln>
          <a:effectLst>
            <a:softEdge rad="112500"/>
          </a:effectLst>
        </p:spPr>
      </p:pic>
    </p:spTree>
    <p:extLst>
      <p:ext uri="{BB962C8B-B14F-4D97-AF65-F5344CB8AC3E}">
        <p14:creationId xmlns:p14="http://schemas.microsoft.com/office/powerpoint/2010/main" val="26376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84784"/>
          </a:xfrm>
        </p:spPr>
        <p:txBody>
          <a:bodyPr>
            <a:normAutofit/>
          </a:bodyPr>
          <a:lstStyle/>
          <a:p>
            <a:r>
              <a:rPr lang="ru-RU" sz="6000" b="1" dirty="0" smtClean="0"/>
              <a:t>О вечном… </a:t>
            </a:r>
            <a:endParaRPr lang="ru-RU" sz="6000" b="1" dirty="0"/>
          </a:p>
        </p:txBody>
      </p:sp>
      <p:sp>
        <p:nvSpPr>
          <p:cNvPr id="3" name="Объект 2"/>
          <p:cNvSpPr>
            <a:spLocks noGrp="1"/>
          </p:cNvSpPr>
          <p:nvPr>
            <p:ph idx="1"/>
          </p:nvPr>
        </p:nvSpPr>
        <p:spPr>
          <a:xfrm>
            <a:off x="0" y="1196752"/>
            <a:ext cx="9144000" cy="5661248"/>
          </a:xfrm>
        </p:spPr>
        <p:txBody>
          <a:bodyPr>
            <a:noAutofit/>
          </a:bodyPr>
          <a:lstStyle/>
          <a:p>
            <a:pPr lvl="0"/>
            <a:r>
              <a:rPr lang="ru-RU" sz="1800" dirty="0"/>
              <a:t>Чем меньше женщину мы любим, Тем легче нравимся мы ей  И тем ее вернее губим Средь обольстительных сетей.</a:t>
            </a:r>
          </a:p>
          <a:p>
            <a:pPr lvl="0"/>
            <a:r>
              <a:rPr lang="ru-RU" sz="1800" dirty="0"/>
              <a:t>И жить торопится, и чувствовать спешит.</a:t>
            </a:r>
          </a:p>
          <a:p>
            <a:pPr lvl="0"/>
            <a:r>
              <a:rPr lang="ru-RU" sz="1800" dirty="0"/>
              <a:t>Мы почитаем всех нулями, А единицами – себя.</a:t>
            </a:r>
          </a:p>
          <a:p>
            <a:pPr lvl="0"/>
            <a:r>
              <a:rPr lang="ru-RU" sz="1800" dirty="0"/>
              <a:t>Я вас люблю (к чему лукавить?), Но я другому отдана; Я буду век ему верна».</a:t>
            </a:r>
          </a:p>
          <a:p>
            <a:pPr lvl="0"/>
            <a:r>
              <a:rPr lang="ru-RU" sz="1800" dirty="0"/>
              <a:t>Привычка свыше нам дана: Замена </a:t>
            </a:r>
            <a:r>
              <a:rPr lang="ru-RU" sz="1800" dirty="0" err="1"/>
              <a:t>счастию</a:t>
            </a:r>
            <a:r>
              <a:rPr lang="ru-RU" sz="1800" dirty="0"/>
              <a:t> она.</a:t>
            </a:r>
          </a:p>
          <a:p>
            <a:pPr lvl="0"/>
            <a:r>
              <a:rPr lang="ru-RU" sz="1800" dirty="0"/>
              <a:t>Они сошлись. Волна и камень, Стихи и проза, лед и пламень Не столь различны меж собой.</a:t>
            </a:r>
          </a:p>
          <a:p>
            <a:pPr lvl="0"/>
            <a:r>
              <a:rPr lang="ru-RU" sz="1800" dirty="0"/>
              <a:t>Кого ж любить? Кому же верить? Кто не изменит нам один? Кто все дела, все речи мерит Услужливо на наш аршин? Кто клеветы про нас не сеет? Кто нас заботливо лелеет? Кому порок наш не беда? Кто не наскучит никогда? Призрака суетный искатель, Трудов напрасно не губя, Любите самого себя, Достопочтенный мой читатель! Предмет достойный: ничего Любезней, верно, нет его.</a:t>
            </a:r>
          </a:p>
          <a:p>
            <a:pPr lvl="0"/>
            <a:r>
              <a:rPr lang="ru-RU" sz="1800" dirty="0"/>
              <a:t>О люди! все похожи вы На прародительницу </a:t>
            </a:r>
            <a:r>
              <a:rPr lang="ru-RU" sz="1800" dirty="0" err="1"/>
              <a:t>Эву</a:t>
            </a:r>
            <a:r>
              <a:rPr lang="ru-RU" sz="1800" dirty="0"/>
              <a:t>: Что вам дано, то не влечет; Вас непрестанно змий зовет К себе, к таинственному древу; Запретный плод вам подавай, А без того вам рай не рай.</a:t>
            </a:r>
          </a:p>
          <a:p>
            <a:pPr lvl="0"/>
            <a:r>
              <a:rPr lang="ru-RU" sz="1800" dirty="0"/>
              <a:t>Мы все учились понемногу Чему-нибудь и как-нибудь, Так воспитаньем, слава богу, У нас немудрено блеснуть</a:t>
            </a:r>
            <a:r>
              <a:rPr lang="ru-RU" sz="1800" dirty="0" smtClean="0"/>
              <a:t>.</a:t>
            </a:r>
            <a:endParaRPr lang="ru-RU" sz="18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9154"/>
            <a:ext cx="1027133" cy="1366474"/>
          </a:xfrm>
          <a:prstGeom prst="rect">
            <a:avLst/>
          </a:prstGeom>
          <a:ln>
            <a:noFill/>
          </a:ln>
          <a:effectLst>
            <a:softEdge rad="112500"/>
          </a:effectLst>
        </p:spPr>
      </p:pic>
      <p:pic>
        <p:nvPicPr>
          <p:cNvPr id="5" name="Объект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9154"/>
            <a:ext cx="1170623" cy="1168282"/>
          </a:xfrm>
          <a:prstGeom prst="rect">
            <a:avLst/>
          </a:prstGeom>
        </p:spPr>
      </p:pic>
    </p:spTree>
    <p:extLst>
      <p:ext uri="{BB962C8B-B14F-4D97-AF65-F5344CB8AC3E}">
        <p14:creationId xmlns:p14="http://schemas.microsoft.com/office/powerpoint/2010/main" val="1030783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84784"/>
          </a:xfrm>
        </p:spPr>
        <p:txBody>
          <a:bodyPr>
            <a:normAutofit/>
          </a:bodyPr>
          <a:lstStyle/>
          <a:p>
            <a:r>
              <a:rPr lang="ru-RU" sz="5400" b="1" dirty="0"/>
              <a:t>Разделы и </a:t>
            </a:r>
            <a:r>
              <a:rPr lang="ru-RU" sz="5400" b="1" dirty="0" smtClean="0"/>
              <a:t>подразделы</a:t>
            </a:r>
            <a:endParaRPr lang="ru-RU" sz="5400" b="1" dirty="0"/>
          </a:p>
        </p:txBody>
      </p:sp>
      <p:sp>
        <p:nvSpPr>
          <p:cNvPr id="3" name="Объект 2"/>
          <p:cNvSpPr>
            <a:spLocks noGrp="1"/>
          </p:cNvSpPr>
          <p:nvPr>
            <p:ph idx="1"/>
          </p:nvPr>
        </p:nvSpPr>
        <p:spPr>
          <a:xfrm>
            <a:off x="0" y="1484784"/>
            <a:ext cx="9144000" cy="5373216"/>
          </a:xfrm>
        </p:spPr>
        <p:txBody>
          <a:bodyPr>
            <a:normAutofit fontScale="70000" lnSpcReduction="20000"/>
          </a:bodyPr>
          <a:lstStyle/>
          <a:p>
            <a:pPr marL="0" indent="0">
              <a:buNone/>
            </a:pPr>
            <a:r>
              <a:rPr lang="ru-RU" b="1" dirty="0" smtClean="0"/>
              <a:t>1. </a:t>
            </a:r>
            <a:r>
              <a:rPr lang="ru-RU" b="1" dirty="0"/>
              <a:t>Духовно-нравственные ориентиры в жизни человека</a:t>
            </a:r>
          </a:p>
          <a:p>
            <a:pPr marL="0" indent="0">
              <a:buNone/>
            </a:pPr>
            <a:r>
              <a:rPr lang="ru-RU" dirty="0"/>
              <a:t>1</a:t>
            </a:r>
            <a:r>
              <a:rPr lang="ru-RU" i="1" dirty="0"/>
              <a:t>.1. Внутренний мир человека и его личностные качества.</a:t>
            </a:r>
            <a:endParaRPr lang="ru-RU" dirty="0"/>
          </a:p>
          <a:p>
            <a:pPr marL="0" indent="0">
              <a:buNone/>
            </a:pPr>
            <a:r>
              <a:rPr lang="ru-RU" i="1" dirty="0"/>
              <a:t>1.2. Отношение человека к другому человеку (окружению), нравственные идеалы</a:t>
            </a:r>
            <a:endParaRPr lang="ru-RU" dirty="0"/>
          </a:p>
          <a:p>
            <a:pPr marL="0" indent="0">
              <a:buNone/>
            </a:pPr>
            <a:r>
              <a:rPr lang="ru-RU" i="1" dirty="0"/>
              <a:t>и выбор между добром и злом.</a:t>
            </a:r>
            <a:endParaRPr lang="ru-RU" dirty="0"/>
          </a:p>
          <a:p>
            <a:pPr marL="0" indent="0">
              <a:buNone/>
            </a:pPr>
            <a:r>
              <a:rPr lang="ru-RU" i="1" dirty="0"/>
              <a:t>1.3. Познание человеком самого себя.</a:t>
            </a:r>
            <a:endParaRPr lang="ru-RU" dirty="0"/>
          </a:p>
          <a:p>
            <a:pPr marL="0" indent="0">
              <a:buNone/>
            </a:pPr>
            <a:r>
              <a:rPr lang="ru-RU" i="1" dirty="0"/>
              <a:t>1.4. Свобода человека и ее ограничения.</a:t>
            </a:r>
            <a:endParaRPr lang="ru-RU" dirty="0"/>
          </a:p>
          <a:p>
            <a:pPr marL="0" indent="0">
              <a:buNone/>
            </a:pPr>
            <a:r>
              <a:rPr lang="ru-RU" b="1" dirty="0" smtClean="0"/>
              <a:t>2. </a:t>
            </a:r>
            <a:r>
              <a:rPr lang="ru-RU" b="1" dirty="0"/>
              <a:t>Семья, общество, Отечество в жизни человека</a:t>
            </a:r>
          </a:p>
          <a:p>
            <a:pPr marL="0" indent="0">
              <a:buNone/>
            </a:pPr>
            <a:r>
              <a:rPr lang="ru-RU" i="1" dirty="0"/>
              <a:t>2.1. Семья, род; семейные ценности и традиции.</a:t>
            </a:r>
            <a:endParaRPr lang="ru-RU" dirty="0"/>
          </a:p>
          <a:p>
            <a:pPr marL="0" indent="0">
              <a:buNone/>
            </a:pPr>
            <a:r>
              <a:rPr lang="ru-RU" i="1" dirty="0"/>
              <a:t>2.2. Человек и общество.</a:t>
            </a:r>
            <a:endParaRPr lang="ru-RU" dirty="0"/>
          </a:p>
          <a:p>
            <a:pPr marL="0" indent="0">
              <a:buNone/>
            </a:pPr>
            <a:r>
              <a:rPr lang="ru-RU" i="1" dirty="0"/>
              <a:t>2.3. Родина, государство, гражданская позиция человека.</a:t>
            </a:r>
            <a:endParaRPr lang="ru-RU" dirty="0"/>
          </a:p>
          <a:p>
            <a:pPr marL="0" indent="0">
              <a:buNone/>
            </a:pPr>
            <a:r>
              <a:rPr lang="ru-RU" b="1" dirty="0" smtClean="0"/>
              <a:t>3. </a:t>
            </a:r>
            <a:r>
              <a:rPr lang="ru-RU" b="1" dirty="0"/>
              <a:t>Природа и культура в жизни человека</a:t>
            </a:r>
          </a:p>
          <a:p>
            <a:pPr marL="0" indent="0">
              <a:buNone/>
            </a:pPr>
            <a:r>
              <a:rPr lang="ru-RU" i="1" dirty="0"/>
              <a:t>3.1. Природа и человек.</a:t>
            </a:r>
            <a:endParaRPr lang="ru-RU" dirty="0"/>
          </a:p>
          <a:p>
            <a:pPr marL="0" indent="0">
              <a:buNone/>
            </a:pPr>
            <a:r>
              <a:rPr lang="ru-RU" i="1" dirty="0"/>
              <a:t>3.2. Наука и человек.</a:t>
            </a:r>
            <a:endParaRPr lang="ru-RU" dirty="0"/>
          </a:p>
          <a:p>
            <a:pPr marL="0" indent="0">
              <a:buNone/>
            </a:pPr>
            <a:r>
              <a:rPr lang="ru-RU" i="1" dirty="0"/>
              <a:t>3.3. Искусство и человек.</a:t>
            </a:r>
            <a:r>
              <a:rPr lang="ru-RU" dirty="0"/>
              <a:t> </a:t>
            </a:r>
            <a:r>
              <a:rPr lang="ru-RU" i="1" dirty="0"/>
              <a:t> </a:t>
            </a:r>
            <a:endParaRPr lang="ru-RU" i="1" dirty="0" smtClean="0"/>
          </a:p>
          <a:p>
            <a:pPr marL="0" indent="0">
              <a:buNone/>
            </a:pPr>
            <a:r>
              <a:rPr lang="ru-RU" i="1" dirty="0" smtClean="0"/>
              <a:t>3.4. Язык и языковая личность.</a:t>
            </a:r>
            <a:endParaRPr lang="ru-RU" dirty="0" smtClean="0"/>
          </a:p>
        </p:txBody>
      </p:sp>
    </p:spTree>
    <p:extLst>
      <p:ext uri="{BB962C8B-B14F-4D97-AF65-F5344CB8AC3E}">
        <p14:creationId xmlns:p14="http://schemas.microsoft.com/office/powerpoint/2010/main" val="2816645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84784"/>
          </a:xfrm>
        </p:spPr>
        <p:txBody>
          <a:bodyPr>
            <a:normAutofit/>
          </a:bodyPr>
          <a:lstStyle/>
          <a:p>
            <a:r>
              <a:rPr lang="ru-RU" sz="6000" b="1" dirty="0" smtClean="0"/>
              <a:t>Ключевые слова</a:t>
            </a:r>
            <a:endParaRPr lang="ru-RU" sz="6000" b="1"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1628800"/>
            <a:ext cx="3395414" cy="4525963"/>
          </a:xfrm>
          <a:prstGeom prst="rect">
            <a:avLst/>
          </a:prstGeom>
          <a:ln>
            <a:noFill/>
          </a:ln>
          <a:effectLst>
            <a:softEdge rad="112500"/>
          </a:effectLst>
        </p:spPr>
      </p:pic>
      <p:sp>
        <p:nvSpPr>
          <p:cNvPr id="5" name="TextBox 4"/>
          <p:cNvSpPr txBox="1"/>
          <p:nvPr/>
        </p:nvSpPr>
        <p:spPr>
          <a:xfrm>
            <a:off x="4457003" y="1628800"/>
            <a:ext cx="3600400" cy="4524315"/>
          </a:xfrm>
          <a:prstGeom prst="rect">
            <a:avLst/>
          </a:prstGeom>
          <a:noFill/>
        </p:spPr>
        <p:txBody>
          <a:bodyPr wrap="square" rtlCol="0">
            <a:spAutoFit/>
          </a:bodyPr>
          <a:lstStyle/>
          <a:p>
            <a:pPr algn="ctr"/>
            <a:r>
              <a:rPr lang="ru-RU" i="1" dirty="0"/>
              <a:t>Красота души, нравственный идеал, богатый внутренний мир, любовь, равнодушие</a:t>
            </a:r>
          </a:p>
          <a:p>
            <a:pPr algn="ctr"/>
            <a:r>
              <a:rPr lang="ru-RU" i="1" dirty="0"/>
              <a:t>Выбор, верность, дружба</a:t>
            </a:r>
          </a:p>
          <a:p>
            <a:pPr algn="ctr"/>
            <a:r>
              <a:rPr lang="ru-RU" i="1" dirty="0"/>
              <a:t>Поиск, смысл </a:t>
            </a:r>
            <a:r>
              <a:rPr lang="ru-RU" i="1" dirty="0" smtClean="0"/>
              <a:t>жизни</a:t>
            </a:r>
          </a:p>
          <a:p>
            <a:pPr algn="ctr"/>
            <a:r>
              <a:rPr lang="uk-UA" i="1" dirty="0"/>
              <a:t>Свобода, </a:t>
            </a:r>
            <a:r>
              <a:rPr lang="uk-UA" i="1" dirty="0" err="1"/>
              <a:t>общественное</a:t>
            </a:r>
            <a:r>
              <a:rPr lang="uk-UA" i="1" dirty="0"/>
              <a:t> </a:t>
            </a:r>
            <a:r>
              <a:rPr lang="uk-UA" i="1" dirty="0" err="1"/>
              <a:t>мнение</a:t>
            </a:r>
            <a:r>
              <a:rPr lang="uk-UA" i="1" dirty="0"/>
              <a:t> </a:t>
            </a:r>
            <a:endParaRPr lang="uk-UA" i="1" dirty="0" smtClean="0"/>
          </a:p>
          <a:p>
            <a:pPr algn="ctr"/>
            <a:endParaRPr lang="uk-UA" i="1" dirty="0"/>
          </a:p>
          <a:p>
            <a:pPr algn="ctr"/>
            <a:r>
              <a:rPr lang="ru-RU" i="1" dirty="0"/>
              <a:t>Воспитание, семья, брак, семейные </a:t>
            </a:r>
            <a:r>
              <a:rPr lang="ru-RU" i="1" dirty="0" smtClean="0"/>
              <a:t>ценности</a:t>
            </a:r>
            <a:endParaRPr lang="en-US" i="1" dirty="0" smtClean="0"/>
          </a:p>
          <a:p>
            <a:pPr algn="ctr"/>
            <a:r>
              <a:rPr lang="uk-UA" i="1" dirty="0" err="1" smtClean="0"/>
              <a:t>Дом</a:t>
            </a:r>
            <a:endParaRPr lang="ru-RU" i="1" dirty="0"/>
          </a:p>
          <a:p>
            <a:pPr algn="ctr"/>
            <a:r>
              <a:rPr lang="ru-RU" i="1" dirty="0"/>
              <a:t>Лишний человек, общественное </a:t>
            </a:r>
            <a:r>
              <a:rPr lang="ru-RU" i="1" dirty="0" smtClean="0"/>
              <a:t>мнение</a:t>
            </a:r>
          </a:p>
          <a:p>
            <a:pPr algn="ctr"/>
            <a:endParaRPr lang="ru-RU" i="1" dirty="0"/>
          </a:p>
          <a:p>
            <a:pPr algn="ctr"/>
            <a:r>
              <a:rPr lang="ru-RU" i="1" dirty="0"/>
              <a:t>Связь природы и человека, красота </a:t>
            </a:r>
            <a:r>
              <a:rPr lang="ru-RU" i="1" dirty="0" smtClean="0"/>
              <a:t>природы</a:t>
            </a:r>
          </a:p>
          <a:p>
            <a:pPr algn="ctr"/>
            <a:r>
              <a:rPr lang="ru-RU" i="1" dirty="0"/>
              <a:t>«Энциклопедия русской жизни»</a:t>
            </a:r>
          </a:p>
        </p:txBody>
      </p:sp>
    </p:spTree>
    <p:extLst>
      <p:ext uri="{BB962C8B-B14F-4D97-AF65-F5344CB8AC3E}">
        <p14:creationId xmlns:p14="http://schemas.microsoft.com/office/powerpoint/2010/main" val="2176284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556792"/>
          </a:xfrm>
        </p:spPr>
        <p:txBody>
          <a:bodyPr>
            <a:normAutofit/>
          </a:bodyPr>
          <a:lstStyle/>
          <a:p>
            <a:r>
              <a:rPr lang="ru-RU" b="1" dirty="0"/>
              <a:t>1.  Духовно-нравственные ориентиры в жизни </a:t>
            </a:r>
            <a:r>
              <a:rPr lang="ru-RU" b="1" dirty="0" smtClean="0"/>
              <a:t>человека</a:t>
            </a:r>
            <a:endParaRPr lang="ru-RU" dirty="0"/>
          </a:p>
        </p:txBody>
      </p:sp>
      <p:sp>
        <p:nvSpPr>
          <p:cNvPr id="3" name="Объект 2"/>
          <p:cNvSpPr>
            <a:spLocks noGrp="1"/>
          </p:cNvSpPr>
          <p:nvPr>
            <p:ph idx="1"/>
          </p:nvPr>
        </p:nvSpPr>
        <p:spPr>
          <a:xfrm>
            <a:off x="0" y="1600200"/>
            <a:ext cx="6156176" cy="5228812"/>
          </a:xfrm>
        </p:spPr>
        <p:txBody>
          <a:bodyPr>
            <a:normAutofit fontScale="92500" lnSpcReduction="20000"/>
          </a:bodyPr>
          <a:lstStyle/>
          <a:p>
            <a:r>
              <a:rPr lang="ru-RU" i="1" dirty="0"/>
              <a:t>Внутренний мир человека и его личные </a:t>
            </a:r>
            <a:r>
              <a:rPr lang="ru-RU" i="1" dirty="0" smtClean="0"/>
              <a:t>качества</a:t>
            </a:r>
            <a:endParaRPr lang="uk-UA" i="1" dirty="0"/>
          </a:p>
          <a:p>
            <a:r>
              <a:rPr lang="ru-RU" b="1" dirty="0">
                <a:solidFill>
                  <a:srgbClr val="FF0000"/>
                </a:solidFill>
              </a:rPr>
              <a:t>Татьяна — милый идеал </a:t>
            </a:r>
            <a:r>
              <a:rPr lang="ru-RU" b="1" dirty="0" smtClean="0">
                <a:solidFill>
                  <a:srgbClr val="FF0000"/>
                </a:solidFill>
              </a:rPr>
              <a:t>автора! </a:t>
            </a:r>
            <a:r>
              <a:rPr lang="ru-RU" dirty="0"/>
              <a:t>Г</a:t>
            </a:r>
            <a:r>
              <a:rPr lang="ru-RU" dirty="0" smtClean="0"/>
              <a:t>ероиня </a:t>
            </a:r>
            <a:r>
              <a:rPr lang="ru-RU" dirty="0"/>
              <a:t>обладает такими ценными качествами, как </a:t>
            </a:r>
            <a:r>
              <a:rPr lang="ru-RU" u="sng" dirty="0"/>
              <a:t>ум, воля, богатое воображение, доверчивость, простота и искренность</a:t>
            </a:r>
            <a:r>
              <a:rPr lang="ru-RU" dirty="0"/>
              <a:t>. </a:t>
            </a:r>
            <a:endParaRPr lang="ru-RU" dirty="0" smtClean="0"/>
          </a:p>
          <a:p>
            <a:pPr marL="0" indent="0">
              <a:buNone/>
            </a:pPr>
            <a:r>
              <a:rPr lang="ru-RU" b="1" dirty="0" smtClean="0"/>
              <a:t>Эпизоды:</a:t>
            </a:r>
          </a:p>
          <a:p>
            <a:pPr>
              <a:buFont typeface="Wingdings" panose="05000000000000000000" pitchFamily="2" charset="2"/>
              <a:buChar char="ü"/>
            </a:pPr>
            <a:r>
              <a:rPr lang="ru-RU" dirty="0" smtClean="0"/>
              <a:t>Письмо Татьяны;</a:t>
            </a:r>
          </a:p>
          <a:p>
            <a:pPr>
              <a:buFont typeface="Wingdings" panose="05000000000000000000" pitchFamily="2" charset="2"/>
              <a:buChar char="ü"/>
            </a:pPr>
            <a:r>
              <a:rPr lang="ru-RU" dirty="0" smtClean="0"/>
              <a:t>Объяснения с Онегиным в саду;</a:t>
            </a:r>
          </a:p>
          <a:p>
            <a:pPr>
              <a:buFont typeface="Wingdings" panose="05000000000000000000" pitchFamily="2" charset="2"/>
              <a:buChar char="ü"/>
            </a:pPr>
            <a:r>
              <a:rPr lang="ru-RU" dirty="0" smtClean="0"/>
              <a:t>Встреча в доме Татьяны.</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2559271"/>
            <a:ext cx="2859211" cy="4269741"/>
          </a:xfrm>
          <a:prstGeom prst="rect">
            <a:avLst/>
          </a:prstGeom>
          <a:ln>
            <a:noFill/>
          </a:ln>
          <a:effectLst>
            <a:softEdge rad="112500"/>
          </a:effectLst>
        </p:spPr>
      </p:pic>
    </p:spTree>
    <p:extLst>
      <p:ext uri="{BB962C8B-B14F-4D97-AF65-F5344CB8AC3E}">
        <p14:creationId xmlns:p14="http://schemas.microsoft.com/office/powerpoint/2010/main" val="3577827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556792"/>
          </a:xfrm>
        </p:spPr>
        <p:txBody>
          <a:bodyPr>
            <a:normAutofit/>
          </a:bodyPr>
          <a:lstStyle/>
          <a:p>
            <a:r>
              <a:rPr lang="ru-RU" b="1" dirty="0"/>
              <a:t>1.  Духовно-нравственные ориентиры в жизни </a:t>
            </a:r>
            <a:r>
              <a:rPr lang="ru-RU" b="1" dirty="0" smtClean="0"/>
              <a:t>человека</a:t>
            </a:r>
            <a:endParaRPr lang="ru-RU" dirty="0"/>
          </a:p>
        </p:txBody>
      </p:sp>
      <p:sp>
        <p:nvSpPr>
          <p:cNvPr id="3" name="Объект 2"/>
          <p:cNvSpPr>
            <a:spLocks noGrp="1"/>
          </p:cNvSpPr>
          <p:nvPr>
            <p:ph idx="1"/>
          </p:nvPr>
        </p:nvSpPr>
        <p:spPr>
          <a:xfrm>
            <a:off x="0" y="1629188"/>
            <a:ext cx="6156176" cy="5228812"/>
          </a:xfrm>
        </p:spPr>
        <p:txBody>
          <a:bodyPr>
            <a:normAutofit/>
          </a:bodyPr>
          <a:lstStyle/>
          <a:p>
            <a:r>
              <a:rPr lang="ru-RU" i="1" dirty="0"/>
              <a:t>Внутренний мир человека и его личные </a:t>
            </a:r>
            <a:r>
              <a:rPr lang="ru-RU" i="1" dirty="0" smtClean="0"/>
              <a:t>качества</a:t>
            </a:r>
            <a:endParaRPr lang="uk-UA" i="1" dirty="0"/>
          </a:p>
          <a:p>
            <a:r>
              <a:rPr lang="ru-RU" b="1" dirty="0" smtClean="0">
                <a:solidFill>
                  <a:srgbClr val="FF0000"/>
                </a:solidFill>
              </a:rPr>
              <a:t>Любовь – </a:t>
            </a:r>
            <a:r>
              <a:rPr lang="ru-RU" dirty="0" smtClean="0"/>
              <a:t>основа сюжета романа в стихах. </a:t>
            </a:r>
            <a:endParaRPr lang="ru-RU" dirty="0"/>
          </a:p>
          <a:p>
            <a:pPr marL="0" indent="0">
              <a:buNone/>
            </a:pPr>
            <a:r>
              <a:rPr lang="ru-RU" dirty="0" smtClean="0"/>
              <a:t>Любовь показана как проверка.</a:t>
            </a:r>
          </a:p>
          <a:p>
            <a:pPr marL="0" indent="0">
              <a:buNone/>
            </a:pPr>
            <a:r>
              <a:rPr lang="ru-RU" b="1" dirty="0" smtClean="0"/>
              <a:t>Эпизоды:</a:t>
            </a:r>
          </a:p>
          <a:p>
            <a:pPr>
              <a:buFont typeface="Wingdings" panose="05000000000000000000" pitchFamily="2" charset="2"/>
              <a:buChar char="ü"/>
            </a:pPr>
            <a:r>
              <a:rPr lang="ru-RU" dirty="0" smtClean="0"/>
              <a:t>Письмо Татьяны;</a:t>
            </a:r>
          </a:p>
          <a:p>
            <a:pPr>
              <a:buFont typeface="Wingdings" panose="05000000000000000000" pitchFamily="2" charset="2"/>
              <a:buChar char="ü"/>
            </a:pPr>
            <a:r>
              <a:rPr lang="ru-RU" dirty="0" smtClean="0"/>
              <a:t>Письмо Онегина.</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2276872"/>
            <a:ext cx="2987592" cy="4221088"/>
          </a:xfrm>
          <a:prstGeom prst="rect">
            <a:avLst/>
          </a:prstGeom>
          <a:ln>
            <a:noFill/>
          </a:ln>
          <a:effectLst>
            <a:softEdge rad="112500"/>
          </a:effectLst>
        </p:spPr>
      </p:pic>
    </p:spTree>
    <p:extLst>
      <p:ext uri="{BB962C8B-B14F-4D97-AF65-F5344CB8AC3E}">
        <p14:creationId xmlns:p14="http://schemas.microsoft.com/office/powerpoint/2010/main" val="3530460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556792"/>
          </a:xfrm>
        </p:spPr>
        <p:txBody>
          <a:bodyPr>
            <a:normAutofit/>
          </a:bodyPr>
          <a:lstStyle/>
          <a:p>
            <a:r>
              <a:rPr lang="ru-RU" b="1" dirty="0"/>
              <a:t>1.  Духовно-нравственные ориентиры в жизни </a:t>
            </a:r>
            <a:r>
              <a:rPr lang="ru-RU" b="1" dirty="0" smtClean="0"/>
              <a:t>человека</a:t>
            </a:r>
            <a:endParaRPr lang="ru-RU" dirty="0"/>
          </a:p>
        </p:txBody>
      </p:sp>
      <p:sp>
        <p:nvSpPr>
          <p:cNvPr id="3" name="Объект 2"/>
          <p:cNvSpPr>
            <a:spLocks noGrp="1"/>
          </p:cNvSpPr>
          <p:nvPr>
            <p:ph idx="1"/>
          </p:nvPr>
        </p:nvSpPr>
        <p:spPr>
          <a:xfrm>
            <a:off x="0" y="1600200"/>
            <a:ext cx="8388424" cy="5228812"/>
          </a:xfrm>
        </p:spPr>
        <p:txBody>
          <a:bodyPr>
            <a:normAutofit lnSpcReduction="10000"/>
          </a:bodyPr>
          <a:lstStyle/>
          <a:p>
            <a:r>
              <a:rPr lang="ru-RU" i="1" dirty="0"/>
              <a:t>Отношение человека к другому человеку, нравственный выбор между добром и </a:t>
            </a:r>
            <a:r>
              <a:rPr lang="ru-RU" i="1" dirty="0" smtClean="0"/>
              <a:t>злом</a:t>
            </a:r>
          </a:p>
          <a:p>
            <a:r>
              <a:rPr lang="ru-RU" b="1" dirty="0" smtClean="0">
                <a:solidFill>
                  <a:srgbClr val="FF0000"/>
                </a:solidFill>
              </a:rPr>
              <a:t>Дружба. </a:t>
            </a:r>
          </a:p>
          <a:p>
            <a:pPr marL="0" indent="0">
              <a:buNone/>
            </a:pPr>
            <a:r>
              <a:rPr lang="ru-RU" sz="2800" dirty="0" smtClean="0"/>
              <a:t>«От делать нечего». </a:t>
            </a:r>
          </a:p>
          <a:p>
            <a:pPr marL="0" indent="0">
              <a:buNone/>
            </a:pPr>
            <a:r>
              <a:rPr lang="ru-RU" sz="2800" dirty="0" smtClean="0"/>
              <a:t>Онегин не прошел испытание </a:t>
            </a:r>
          </a:p>
          <a:p>
            <a:pPr marL="0" indent="0">
              <a:buNone/>
            </a:pPr>
            <a:r>
              <a:rPr lang="ru-RU" sz="2800" dirty="0" smtClean="0"/>
              <a:t>дружбой.</a:t>
            </a:r>
          </a:p>
          <a:p>
            <a:pPr marL="0" indent="0">
              <a:buNone/>
            </a:pPr>
            <a:r>
              <a:rPr lang="ru-RU" b="1" dirty="0" smtClean="0"/>
              <a:t>Эпизоды:</a:t>
            </a:r>
          </a:p>
          <a:p>
            <a:pPr>
              <a:buFont typeface="Wingdings" panose="05000000000000000000" pitchFamily="2" charset="2"/>
              <a:buChar char="ü"/>
            </a:pPr>
            <a:r>
              <a:rPr lang="ru-RU" dirty="0" smtClean="0"/>
              <a:t>Онегин и Ленский</a:t>
            </a:r>
          </a:p>
          <a:p>
            <a:pPr marL="0" lvl="0" indent="0">
              <a:buNone/>
            </a:pPr>
            <a:r>
              <a:rPr lang="ru-RU" sz="2400" i="1" dirty="0"/>
              <a:t>Они сошлись. </a:t>
            </a:r>
            <a:r>
              <a:rPr lang="ru-RU" sz="2400" b="1" i="1" dirty="0"/>
              <a:t>Волна и камень</a:t>
            </a:r>
            <a:r>
              <a:rPr lang="ru-RU" sz="2400" i="1" dirty="0" smtClean="0"/>
              <a:t>, </a:t>
            </a:r>
          </a:p>
          <a:p>
            <a:pPr marL="0" lvl="0" indent="0">
              <a:buNone/>
            </a:pPr>
            <a:r>
              <a:rPr lang="ru-RU" sz="2400" b="1" i="1" dirty="0" smtClean="0"/>
              <a:t>Стихи </a:t>
            </a:r>
            <a:r>
              <a:rPr lang="ru-RU" sz="2400" b="1" i="1" dirty="0"/>
              <a:t>и проза</a:t>
            </a:r>
            <a:r>
              <a:rPr lang="ru-RU" sz="2400" i="1" dirty="0"/>
              <a:t>, </a:t>
            </a:r>
            <a:r>
              <a:rPr lang="ru-RU" sz="2400" b="1" i="1" dirty="0"/>
              <a:t>лед и пламень </a:t>
            </a:r>
            <a:endParaRPr lang="ru-RU" sz="2400" b="1" i="1" dirty="0" smtClean="0"/>
          </a:p>
          <a:p>
            <a:pPr marL="0" lvl="0" indent="0">
              <a:buNone/>
            </a:pPr>
            <a:r>
              <a:rPr lang="ru-RU" sz="2400" i="1" dirty="0" smtClean="0"/>
              <a:t>Не </a:t>
            </a:r>
            <a:r>
              <a:rPr lang="ru-RU" sz="2400" i="1" dirty="0"/>
              <a:t>столь различны меж собой.</a:t>
            </a:r>
          </a:p>
          <a:p>
            <a:pPr>
              <a:buFont typeface="Wingdings" panose="05000000000000000000" pitchFamily="2" charset="2"/>
              <a:buChar char="ü"/>
            </a:pP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2492896"/>
            <a:ext cx="3249538" cy="4198370"/>
          </a:xfrm>
          <a:prstGeom prst="rect">
            <a:avLst/>
          </a:prstGeom>
          <a:ln>
            <a:noFill/>
          </a:ln>
          <a:effectLst>
            <a:softEdge rad="112500"/>
          </a:effectLst>
        </p:spPr>
      </p:pic>
    </p:spTree>
    <p:extLst>
      <p:ext uri="{BB962C8B-B14F-4D97-AF65-F5344CB8AC3E}">
        <p14:creationId xmlns:p14="http://schemas.microsoft.com/office/powerpoint/2010/main" val="4070916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556792"/>
          </a:xfrm>
        </p:spPr>
        <p:txBody>
          <a:bodyPr>
            <a:normAutofit/>
          </a:bodyPr>
          <a:lstStyle/>
          <a:p>
            <a:r>
              <a:rPr lang="ru-RU" b="1" dirty="0"/>
              <a:t>1.  Духовно-нравственные ориентиры в жизни </a:t>
            </a:r>
            <a:r>
              <a:rPr lang="ru-RU" b="1" dirty="0" smtClean="0"/>
              <a:t>человека</a:t>
            </a:r>
            <a:endParaRPr lang="ru-RU" dirty="0"/>
          </a:p>
        </p:txBody>
      </p:sp>
      <p:sp>
        <p:nvSpPr>
          <p:cNvPr id="3" name="Объект 2"/>
          <p:cNvSpPr>
            <a:spLocks noGrp="1"/>
          </p:cNvSpPr>
          <p:nvPr>
            <p:ph idx="1"/>
          </p:nvPr>
        </p:nvSpPr>
        <p:spPr>
          <a:xfrm>
            <a:off x="0" y="1600200"/>
            <a:ext cx="5706005" cy="5257800"/>
          </a:xfrm>
        </p:spPr>
        <p:txBody>
          <a:bodyPr>
            <a:normAutofit fontScale="92500" lnSpcReduction="20000"/>
          </a:bodyPr>
          <a:lstStyle/>
          <a:p>
            <a:r>
              <a:rPr lang="ru-RU" i="1" dirty="0"/>
              <a:t>Познание человеком самого </a:t>
            </a:r>
            <a:r>
              <a:rPr lang="ru-RU" i="1" dirty="0" smtClean="0"/>
              <a:t>себя</a:t>
            </a:r>
            <a:endParaRPr lang="ru-RU" b="1" i="1" dirty="0">
              <a:solidFill>
                <a:srgbClr val="FF0000"/>
              </a:solidFill>
            </a:endParaRPr>
          </a:p>
          <a:p>
            <a:r>
              <a:rPr lang="ru-RU" b="1" dirty="0" smtClean="0">
                <a:solidFill>
                  <a:srgbClr val="FF0000"/>
                </a:solidFill>
              </a:rPr>
              <a:t>Поиск смысла жизни, понимание себя.</a:t>
            </a:r>
          </a:p>
          <a:p>
            <a:pPr marL="0" indent="0">
              <a:buNone/>
            </a:pPr>
            <a:r>
              <a:rPr lang="ru-RU" b="1" dirty="0" smtClean="0"/>
              <a:t>Эпизоды:</a:t>
            </a:r>
          </a:p>
          <a:p>
            <a:pPr>
              <a:buFont typeface="Wingdings" panose="05000000000000000000" pitchFamily="2" charset="2"/>
              <a:buChar char="ü"/>
            </a:pPr>
            <a:r>
              <a:rPr lang="ru-RU" dirty="0" smtClean="0"/>
              <a:t>Испытания дружбой</a:t>
            </a:r>
            <a:r>
              <a:rPr lang="ru-RU" dirty="0"/>
              <a:t>, опасностью, изгнанием и, наконец, любовью. </a:t>
            </a:r>
          </a:p>
          <a:p>
            <a:pPr marL="0" indent="0" algn="just">
              <a:buNone/>
            </a:pPr>
            <a:r>
              <a:rPr lang="ru-RU" dirty="0" smtClean="0"/>
              <a:t>Лишь </a:t>
            </a:r>
            <a:r>
              <a:rPr lang="ru-RU" b="1" dirty="0"/>
              <a:t>пройдя через </a:t>
            </a:r>
            <a:r>
              <a:rPr lang="ru-RU" dirty="0"/>
              <a:t>многочисленные </a:t>
            </a:r>
            <a:r>
              <a:rPr lang="ru-RU" b="1" dirty="0"/>
              <a:t>испытания</a:t>
            </a:r>
            <a:r>
              <a:rPr lang="ru-RU" dirty="0"/>
              <a:t>, приключения, размышления, герой </a:t>
            </a:r>
            <a:r>
              <a:rPr lang="ru-RU" b="1" u="sng" dirty="0"/>
              <a:t>понял себя</a:t>
            </a:r>
            <a:r>
              <a:rPr lang="ru-RU" dirty="0"/>
              <a:t>, пусть и слишком поздно.</a:t>
            </a:r>
          </a:p>
          <a:p>
            <a:pPr>
              <a:buFont typeface="Wingdings" panose="05000000000000000000" pitchFamily="2" charset="2"/>
              <a:buChar char="ü"/>
            </a:pPr>
            <a:endParaRPr lang="ru-RU" dirty="0" smtClean="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6005" y="2060848"/>
            <a:ext cx="3437995" cy="4581128"/>
          </a:xfrm>
          <a:prstGeom prst="rect">
            <a:avLst/>
          </a:prstGeom>
          <a:ln>
            <a:noFill/>
          </a:ln>
          <a:effectLst>
            <a:softEdge rad="112500"/>
          </a:effectLst>
        </p:spPr>
      </p:pic>
    </p:spTree>
    <p:extLst>
      <p:ext uri="{BB962C8B-B14F-4D97-AF65-F5344CB8AC3E}">
        <p14:creationId xmlns:p14="http://schemas.microsoft.com/office/powerpoint/2010/main" val="1947104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556792"/>
          </a:xfrm>
        </p:spPr>
        <p:txBody>
          <a:bodyPr>
            <a:normAutofit/>
          </a:bodyPr>
          <a:lstStyle/>
          <a:p>
            <a:r>
              <a:rPr lang="ru-RU" b="1" dirty="0"/>
              <a:t>1.  Духовно-нравственные ориентиры в жизни </a:t>
            </a:r>
            <a:r>
              <a:rPr lang="ru-RU" b="1" dirty="0" smtClean="0"/>
              <a:t>человека</a:t>
            </a:r>
            <a:endParaRPr lang="ru-RU" dirty="0"/>
          </a:p>
        </p:txBody>
      </p:sp>
      <p:sp>
        <p:nvSpPr>
          <p:cNvPr id="3" name="Объект 2"/>
          <p:cNvSpPr>
            <a:spLocks noGrp="1"/>
          </p:cNvSpPr>
          <p:nvPr>
            <p:ph idx="1"/>
          </p:nvPr>
        </p:nvSpPr>
        <p:spPr>
          <a:xfrm>
            <a:off x="0" y="1628800"/>
            <a:ext cx="6372200" cy="5229200"/>
          </a:xfrm>
        </p:spPr>
        <p:txBody>
          <a:bodyPr>
            <a:normAutofit fontScale="85000" lnSpcReduction="20000"/>
          </a:bodyPr>
          <a:lstStyle/>
          <a:p>
            <a:r>
              <a:rPr lang="ru-RU" i="1" dirty="0"/>
              <a:t>Свобода человека и его </a:t>
            </a:r>
            <a:r>
              <a:rPr lang="ru-RU" i="1" dirty="0" smtClean="0"/>
              <a:t>ограничения</a:t>
            </a:r>
            <a:endParaRPr lang="ru-RU" b="1" i="1" dirty="0">
              <a:solidFill>
                <a:srgbClr val="FF0000"/>
              </a:solidFill>
            </a:endParaRPr>
          </a:p>
          <a:p>
            <a:r>
              <a:rPr lang="uk-UA" b="1" dirty="0">
                <a:solidFill>
                  <a:srgbClr val="FF0000"/>
                </a:solidFill>
              </a:rPr>
              <a:t>Свобода, </a:t>
            </a:r>
            <a:r>
              <a:rPr lang="uk-UA" b="1" dirty="0" err="1">
                <a:solidFill>
                  <a:srgbClr val="FF0000"/>
                </a:solidFill>
              </a:rPr>
              <a:t>общественное</a:t>
            </a:r>
            <a:r>
              <a:rPr lang="uk-UA" b="1" dirty="0">
                <a:solidFill>
                  <a:srgbClr val="FF0000"/>
                </a:solidFill>
              </a:rPr>
              <a:t> </a:t>
            </a:r>
            <a:r>
              <a:rPr lang="uk-UA" b="1" dirty="0" err="1" smtClean="0">
                <a:solidFill>
                  <a:srgbClr val="FF0000"/>
                </a:solidFill>
              </a:rPr>
              <a:t>мнение</a:t>
            </a:r>
            <a:r>
              <a:rPr lang="ru-RU" b="1" dirty="0" smtClean="0">
                <a:solidFill>
                  <a:srgbClr val="FF0000"/>
                </a:solidFill>
              </a:rPr>
              <a:t>. </a:t>
            </a:r>
          </a:p>
          <a:p>
            <a:pPr marL="0" indent="0">
              <a:buNone/>
            </a:pPr>
            <a:r>
              <a:rPr lang="ru-RU" sz="2800" dirty="0" smtClean="0"/>
              <a:t>Дуэль происходит между Онегиным и Ленским из-за ссоры на именинах Татьяны. Герои не желают гибели друг другу, но остановить то, что уже началось, не могут – этого </a:t>
            </a:r>
            <a:r>
              <a:rPr lang="ru-RU" sz="2800" b="1" dirty="0" smtClean="0"/>
              <a:t>не позволяет дворянская честь и общественное мнение. </a:t>
            </a:r>
            <a:r>
              <a:rPr lang="ru-RU" sz="2800" dirty="0" smtClean="0"/>
              <a:t>В итоге Ленский оказывается убит.</a:t>
            </a:r>
          </a:p>
          <a:p>
            <a:pPr marL="0" indent="0">
              <a:buNone/>
            </a:pPr>
            <a:r>
              <a:rPr lang="ru-RU" sz="2800" dirty="0" smtClean="0"/>
              <a:t>Всю жизнь Онегина </a:t>
            </a:r>
            <a:r>
              <a:rPr lang="ru-RU" sz="2800" dirty="0"/>
              <a:t>преследует душевная лень и холодный скепсис, а также </a:t>
            </a:r>
            <a:r>
              <a:rPr lang="ru-RU" sz="2800" b="1" dirty="0"/>
              <a:t>зависимость от общественного мнения.</a:t>
            </a:r>
            <a:endParaRPr lang="ru-RU" sz="2800" b="1" dirty="0" smtClean="0"/>
          </a:p>
          <a:p>
            <a:pPr marL="0" indent="0">
              <a:buNone/>
            </a:pPr>
            <a:r>
              <a:rPr lang="ru-RU" b="1" dirty="0" smtClean="0"/>
              <a:t>Эпизоды:</a:t>
            </a:r>
          </a:p>
          <a:p>
            <a:pPr>
              <a:buFont typeface="Wingdings" panose="05000000000000000000" pitchFamily="2" charset="2"/>
              <a:buChar char="ü"/>
            </a:pPr>
            <a:r>
              <a:rPr lang="ru-RU" dirty="0" smtClean="0"/>
              <a:t>Дуэль;</a:t>
            </a:r>
          </a:p>
          <a:p>
            <a:pPr>
              <a:buFont typeface="Wingdings" panose="05000000000000000000" pitchFamily="2" charset="2"/>
              <a:buChar char="ü"/>
            </a:pPr>
            <a:r>
              <a:rPr lang="ru-RU" dirty="0" smtClean="0"/>
              <a:t>Путешествия Онегина</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4322" y="2420888"/>
            <a:ext cx="2979677" cy="4416998"/>
          </a:xfrm>
          <a:prstGeom prst="rect">
            <a:avLst/>
          </a:prstGeom>
          <a:ln>
            <a:noFill/>
          </a:ln>
          <a:effectLst>
            <a:softEdge rad="112500"/>
          </a:effectLst>
        </p:spPr>
      </p:pic>
    </p:spTree>
    <p:extLst>
      <p:ext uri="{BB962C8B-B14F-4D97-AF65-F5344CB8AC3E}">
        <p14:creationId xmlns:p14="http://schemas.microsoft.com/office/powerpoint/2010/main" val="402654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1958</TotalTime>
  <Words>1559</Words>
  <Application>Microsoft Office PowerPoint</Application>
  <PresentationFormat>Экран (4:3)</PresentationFormat>
  <Paragraphs>168</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Презентация PowerPoint</vt:lpstr>
      <vt:lpstr>Методическое сопровождение написания ИС на основе произведения А.С.Пушкина «Евгений Онегин» </vt:lpstr>
      <vt:lpstr>Разделы и подразделы</vt:lpstr>
      <vt:lpstr>Ключевые слова</vt:lpstr>
      <vt:lpstr>1.  Духовно-нравственные ориентиры в жизни человека</vt:lpstr>
      <vt:lpstr>1.  Духовно-нравственные ориентиры в жизни человека</vt:lpstr>
      <vt:lpstr>1.  Духовно-нравственные ориентиры в жизни человека</vt:lpstr>
      <vt:lpstr>1.  Духовно-нравственные ориентиры в жизни человека</vt:lpstr>
      <vt:lpstr>1.  Духовно-нравственные ориентиры в жизни человека</vt:lpstr>
      <vt:lpstr>ТЕМЫ</vt:lpstr>
      <vt:lpstr>2. Семья, общество, Отечество в жизни человека</vt:lpstr>
      <vt:lpstr>2. Семья, общество, Отечество в жизни человека</vt:lpstr>
      <vt:lpstr>2. Семья, общество, Отечество в жизни человека</vt:lpstr>
      <vt:lpstr>ТЕМЫ</vt:lpstr>
      <vt:lpstr>ТЕМЫ</vt:lpstr>
      <vt:lpstr>3. Природа и культура в жизни человека</vt:lpstr>
      <vt:lpstr>3. Природа и культура в жизни человека</vt:lpstr>
      <vt:lpstr>3. Природа и культура в жизни человека</vt:lpstr>
      <vt:lpstr>ТЕМЫ</vt:lpstr>
      <vt:lpstr>О вечном…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Aishe</dc:creator>
  <cp:lastModifiedBy>Aishe</cp:lastModifiedBy>
  <cp:revision>26</cp:revision>
  <dcterms:created xsi:type="dcterms:W3CDTF">2024-10-20T19:03:51Z</dcterms:created>
  <dcterms:modified xsi:type="dcterms:W3CDTF">2024-10-23T13:46:42Z</dcterms:modified>
</cp:coreProperties>
</file>