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62" r:id="rId5"/>
    <p:sldId id="263" r:id="rId6"/>
    <p:sldId id="265" r:id="rId7"/>
    <p:sldId id="266" r:id="rId8"/>
    <p:sldId id="264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4B1346-75AE-4636-8642-748ECFCF55AD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F78D846-3F71-48A4-9D5E-A2AA39A46CBA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НОО</a:t>
          </a:r>
          <a:endParaRPr lang="ru-RU" sz="1600" dirty="0">
            <a:solidFill>
              <a:schemeClr val="tx1"/>
            </a:solidFill>
          </a:endParaRPr>
        </a:p>
      </dgm:t>
    </dgm:pt>
    <dgm:pt modelId="{B4E5D7B9-8702-491D-98CF-4D9C851831F3}" type="parTrans" cxnId="{579A0351-CCAA-4B5B-B6DC-139522E2A135}">
      <dgm:prSet/>
      <dgm:spPr/>
      <dgm:t>
        <a:bodyPr/>
        <a:lstStyle/>
        <a:p>
          <a:endParaRPr lang="ru-RU"/>
        </a:p>
      </dgm:t>
    </dgm:pt>
    <dgm:pt modelId="{66439794-0F3B-4FA1-A760-464A61315181}" type="sibTrans" cxnId="{579A0351-CCAA-4B5B-B6DC-139522E2A135}">
      <dgm:prSet/>
      <dgm:spPr/>
      <dgm:t>
        <a:bodyPr/>
        <a:lstStyle/>
        <a:p>
          <a:endParaRPr lang="ru-RU"/>
        </a:p>
      </dgm:t>
    </dgm:pt>
    <dgm:pt modelId="{102D030F-0B5D-4A2E-829E-9BE633C47896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Текст состоит из двух или нескольких предложений.</a:t>
          </a:r>
          <a:endParaRPr lang="ru-RU" sz="1600" dirty="0">
            <a:solidFill>
              <a:schemeClr val="tx1"/>
            </a:solidFill>
          </a:endParaRPr>
        </a:p>
      </dgm:t>
    </dgm:pt>
    <dgm:pt modelId="{C31052E7-7C8D-476C-A36A-6B36E1AE13F9}" type="parTrans" cxnId="{647D7731-4EBA-43F8-97CC-F13D20562E2B}">
      <dgm:prSet/>
      <dgm:spPr/>
      <dgm:t>
        <a:bodyPr/>
        <a:lstStyle/>
        <a:p>
          <a:endParaRPr lang="ru-RU"/>
        </a:p>
      </dgm:t>
    </dgm:pt>
    <dgm:pt modelId="{DB97928C-6F97-4021-B237-F5CA97494122}" type="sibTrans" cxnId="{647D7731-4EBA-43F8-97CC-F13D20562E2B}">
      <dgm:prSet/>
      <dgm:spPr/>
      <dgm:t>
        <a:bodyPr/>
        <a:lstStyle/>
        <a:p>
          <a:endParaRPr lang="ru-RU"/>
        </a:p>
      </dgm:t>
    </dgm:pt>
    <dgm:pt modelId="{6095A809-5CE4-4F30-A55A-EBF0FE325C30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7030A0"/>
              </a:solidFill>
            </a:rPr>
            <a:t>ООО</a:t>
          </a:r>
          <a:endParaRPr lang="ru-RU" sz="1600" dirty="0">
            <a:solidFill>
              <a:srgbClr val="7030A0"/>
            </a:solidFill>
          </a:endParaRPr>
        </a:p>
      </dgm:t>
    </dgm:pt>
    <dgm:pt modelId="{DBF1202E-918F-440F-881C-22929A23ED6E}" type="parTrans" cxnId="{48F5842F-F363-4A6F-89A6-676F017E69E0}">
      <dgm:prSet/>
      <dgm:spPr/>
      <dgm:t>
        <a:bodyPr/>
        <a:lstStyle/>
        <a:p>
          <a:endParaRPr lang="ru-RU"/>
        </a:p>
      </dgm:t>
    </dgm:pt>
    <dgm:pt modelId="{1B15B546-5DEB-4FB2-B663-F7A6A143BA14}" type="sibTrans" cxnId="{48F5842F-F363-4A6F-89A6-676F017E69E0}">
      <dgm:prSet/>
      <dgm:spPr/>
      <dgm:t>
        <a:bodyPr/>
        <a:lstStyle/>
        <a:p>
          <a:endParaRPr lang="ru-RU"/>
        </a:p>
      </dgm:t>
    </dgm:pt>
    <dgm:pt modelId="{4724C628-F848-469E-B4D7-F8064833F7AA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7030A0"/>
              </a:solidFill>
            </a:rPr>
            <a:t>Текст — речевое произведение, состоит из предложений, связанных, как правило:</a:t>
          </a:r>
          <a:endParaRPr lang="ru-RU" sz="1600" dirty="0">
            <a:solidFill>
              <a:srgbClr val="7030A0"/>
            </a:solidFill>
          </a:endParaRPr>
        </a:p>
      </dgm:t>
    </dgm:pt>
    <dgm:pt modelId="{B83F8BBD-E62C-45F4-8A4D-3D1738518F21}" type="parTrans" cxnId="{81EECF9A-AAC4-44D2-9CE1-E287E92F39D1}">
      <dgm:prSet/>
      <dgm:spPr/>
      <dgm:t>
        <a:bodyPr/>
        <a:lstStyle/>
        <a:p>
          <a:endParaRPr lang="ru-RU"/>
        </a:p>
      </dgm:t>
    </dgm:pt>
    <dgm:pt modelId="{529FD302-92E9-436C-A80A-E9F3F22F5B4D}" type="sibTrans" cxnId="{81EECF9A-AAC4-44D2-9CE1-E287E92F39D1}">
      <dgm:prSet/>
      <dgm:spPr/>
      <dgm:t>
        <a:bodyPr/>
        <a:lstStyle/>
        <a:p>
          <a:endParaRPr lang="ru-RU"/>
        </a:p>
      </dgm:t>
    </dgm:pt>
    <dgm:pt modelId="{EAD7C73A-ED43-4D10-A5A2-A3C250AD8518}">
      <dgm:prSet phldrT="[Текст]"/>
      <dgm:spPr/>
      <dgm:t>
        <a:bodyPr/>
        <a:lstStyle/>
        <a:p>
          <a:r>
            <a:rPr lang="ru-RU" dirty="0" smtClean="0">
              <a:solidFill>
                <a:srgbClr val="C00000"/>
              </a:solidFill>
            </a:rPr>
            <a:t>СОО</a:t>
          </a:r>
          <a:endParaRPr lang="ru-RU" dirty="0">
            <a:solidFill>
              <a:srgbClr val="C00000"/>
            </a:solidFill>
          </a:endParaRPr>
        </a:p>
      </dgm:t>
    </dgm:pt>
    <dgm:pt modelId="{13D4E099-8A2E-4080-A4E9-944CACBE34A3}" type="parTrans" cxnId="{D5939DE3-E257-426D-9A08-7A2643BECC34}">
      <dgm:prSet/>
      <dgm:spPr/>
      <dgm:t>
        <a:bodyPr/>
        <a:lstStyle/>
        <a:p>
          <a:endParaRPr lang="ru-RU"/>
        </a:p>
      </dgm:t>
    </dgm:pt>
    <dgm:pt modelId="{8914B02B-C69C-498C-8E23-31032A5B53CD}" type="sibTrans" cxnId="{D5939DE3-E257-426D-9A08-7A2643BECC34}">
      <dgm:prSet/>
      <dgm:spPr/>
      <dgm:t>
        <a:bodyPr/>
        <a:lstStyle/>
        <a:p>
          <a:endParaRPr lang="ru-RU"/>
        </a:p>
      </dgm:t>
    </dgm:pt>
    <dgm:pt modelId="{101EC871-7547-423D-AE6A-29A1C62107AE}">
      <dgm:prSet phldrT="[Текст]"/>
      <dgm:spPr/>
      <dgm:t>
        <a:bodyPr/>
        <a:lstStyle/>
        <a:p>
          <a:r>
            <a:rPr lang="ru-RU" dirty="0" smtClean="0">
              <a:solidFill>
                <a:srgbClr val="C00000"/>
              </a:solidFill>
            </a:rPr>
            <a:t>Текст–основная коммуникативная единица, которая является результатом речевой деятельности человека. </a:t>
          </a:r>
          <a:endParaRPr lang="ru-RU" dirty="0">
            <a:solidFill>
              <a:srgbClr val="C00000"/>
            </a:solidFill>
          </a:endParaRPr>
        </a:p>
      </dgm:t>
    </dgm:pt>
    <dgm:pt modelId="{8C66729B-DE41-407A-8C55-7B1B6E88929E}" type="parTrans" cxnId="{A7979934-98B3-43AC-B847-67CDF09D0A04}">
      <dgm:prSet/>
      <dgm:spPr/>
      <dgm:t>
        <a:bodyPr/>
        <a:lstStyle/>
        <a:p>
          <a:endParaRPr lang="ru-RU"/>
        </a:p>
      </dgm:t>
    </dgm:pt>
    <dgm:pt modelId="{CBB50EBB-BD4F-4B64-A218-B36109B0C03B}" type="sibTrans" cxnId="{A7979934-98B3-43AC-B847-67CDF09D0A04}">
      <dgm:prSet/>
      <dgm:spPr/>
      <dgm:t>
        <a:bodyPr/>
        <a:lstStyle/>
        <a:p>
          <a:endParaRPr lang="ru-RU"/>
        </a:p>
      </dgm:t>
    </dgm:pt>
    <dgm:pt modelId="{89FE5C2D-371D-4810-8B62-360BD63D8353}">
      <dgm:prSet phldrT="[Текст]"/>
      <dgm:spPr/>
      <dgm:t>
        <a:bodyPr/>
        <a:lstStyle/>
        <a:p>
          <a:endParaRPr lang="ru-RU" sz="1200" dirty="0"/>
        </a:p>
      </dgm:t>
    </dgm:pt>
    <dgm:pt modelId="{27251580-39DA-4E6F-BF8F-F6ED49464B22}" type="parTrans" cxnId="{15F9210A-D31F-4F9B-B7FD-4CB87B820406}">
      <dgm:prSet/>
      <dgm:spPr/>
      <dgm:t>
        <a:bodyPr/>
        <a:lstStyle/>
        <a:p>
          <a:endParaRPr lang="ru-RU"/>
        </a:p>
      </dgm:t>
    </dgm:pt>
    <dgm:pt modelId="{AFEA0CBD-45BC-48FD-BAE2-04E78327A559}" type="sibTrans" cxnId="{15F9210A-D31F-4F9B-B7FD-4CB87B820406}">
      <dgm:prSet/>
      <dgm:spPr/>
      <dgm:t>
        <a:bodyPr/>
        <a:lstStyle/>
        <a:p>
          <a:endParaRPr lang="ru-RU"/>
        </a:p>
      </dgm:t>
    </dgm:pt>
    <dgm:pt modelId="{35043280-CAF8-48B0-A522-96354540BF78}">
      <dgm:prSet phldrT="[Текст]"/>
      <dgm:spPr/>
      <dgm:t>
        <a:bodyPr/>
        <a:lstStyle/>
        <a:p>
          <a:endParaRPr lang="ru-RU" sz="1200"/>
        </a:p>
      </dgm:t>
    </dgm:pt>
    <dgm:pt modelId="{54F531A1-86F2-449F-80B0-84AB5961B508}" type="parTrans" cxnId="{727FA5E6-0143-49C4-A5BC-498F26336EB3}">
      <dgm:prSet/>
      <dgm:spPr/>
      <dgm:t>
        <a:bodyPr/>
        <a:lstStyle/>
        <a:p>
          <a:endParaRPr lang="ru-RU"/>
        </a:p>
      </dgm:t>
    </dgm:pt>
    <dgm:pt modelId="{1110A3DF-7E42-4FBB-BE04-863DA26BC261}" type="sibTrans" cxnId="{727FA5E6-0143-49C4-A5BC-498F26336EB3}">
      <dgm:prSet/>
      <dgm:spPr/>
      <dgm:t>
        <a:bodyPr/>
        <a:lstStyle/>
        <a:p>
          <a:endParaRPr lang="ru-RU"/>
        </a:p>
      </dgm:t>
    </dgm:pt>
    <dgm:pt modelId="{7DEB48C7-F8A1-4712-9111-181AE1270FF1}">
      <dgm:prSet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Текст имеет: тему и основную мысль; передающий их заголовок; четкую структуру (начало, основная часть, концовка).</a:t>
          </a:r>
          <a:endParaRPr lang="ru-RU" sz="1600" dirty="0">
            <a:solidFill>
              <a:schemeClr val="tx1"/>
            </a:solidFill>
          </a:endParaRPr>
        </a:p>
      </dgm:t>
    </dgm:pt>
    <dgm:pt modelId="{E8C8797C-1EC6-4352-BD51-199C826A7771}" type="parTrans" cxnId="{467ECACB-3577-40C1-842C-8405427119AD}">
      <dgm:prSet/>
      <dgm:spPr/>
      <dgm:t>
        <a:bodyPr/>
        <a:lstStyle/>
        <a:p>
          <a:endParaRPr lang="ru-RU"/>
        </a:p>
      </dgm:t>
    </dgm:pt>
    <dgm:pt modelId="{DD66FE45-600F-4232-BD25-0D803CB1D3F5}" type="sibTrans" cxnId="{467ECACB-3577-40C1-842C-8405427119AD}">
      <dgm:prSet/>
      <dgm:spPr/>
      <dgm:t>
        <a:bodyPr/>
        <a:lstStyle/>
        <a:p>
          <a:endParaRPr lang="ru-RU"/>
        </a:p>
      </dgm:t>
    </dgm:pt>
    <dgm:pt modelId="{6777E95B-CF4C-4F1E-8ABD-BCA55A3482E9}">
      <dgm:prSet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Предложения в тексте между собой связаны.</a:t>
          </a:r>
          <a:endParaRPr lang="ru-RU" sz="1600" dirty="0">
            <a:solidFill>
              <a:schemeClr val="tx1"/>
            </a:solidFill>
          </a:endParaRPr>
        </a:p>
      </dgm:t>
    </dgm:pt>
    <dgm:pt modelId="{4DD613FE-69E4-4ABC-A7B9-B7D7E1CCDDC1}" type="parTrans" cxnId="{70834362-BC51-4937-B330-DC96B5AB974D}">
      <dgm:prSet/>
      <dgm:spPr/>
      <dgm:t>
        <a:bodyPr/>
        <a:lstStyle/>
        <a:p>
          <a:endParaRPr lang="ru-RU"/>
        </a:p>
      </dgm:t>
    </dgm:pt>
    <dgm:pt modelId="{64CA2047-27FC-4B36-B8E2-B151F8158A4B}" type="sibTrans" cxnId="{70834362-BC51-4937-B330-DC96B5AB974D}">
      <dgm:prSet/>
      <dgm:spPr/>
      <dgm:t>
        <a:bodyPr/>
        <a:lstStyle/>
        <a:p>
          <a:endParaRPr lang="ru-RU"/>
        </a:p>
      </dgm:t>
    </dgm:pt>
    <dgm:pt modelId="{ADC05133-B5DC-4290-8D23-61AE659955C1}">
      <dgm:prSet custT="1"/>
      <dgm:spPr/>
      <dgm:t>
        <a:bodyPr/>
        <a:lstStyle/>
        <a:p>
          <a:r>
            <a:rPr lang="ru-RU" sz="1600" dirty="0" smtClean="0">
              <a:solidFill>
                <a:srgbClr val="7030A0"/>
              </a:solidFill>
            </a:rPr>
            <a:t>темой,</a:t>
          </a:r>
          <a:endParaRPr lang="ru-RU" sz="1600" dirty="0">
            <a:solidFill>
              <a:srgbClr val="7030A0"/>
            </a:solidFill>
          </a:endParaRPr>
        </a:p>
      </dgm:t>
    </dgm:pt>
    <dgm:pt modelId="{8F2ECCBF-565F-4C3B-B8E7-B69330229FD4}" type="parTrans" cxnId="{EDC43F9C-2733-44D5-852C-67C18E7CB070}">
      <dgm:prSet/>
      <dgm:spPr/>
      <dgm:t>
        <a:bodyPr/>
        <a:lstStyle/>
        <a:p>
          <a:endParaRPr lang="ru-RU"/>
        </a:p>
      </dgm:t>
    </dgm:pt>
    <dgm:pt modelId="{260BDD65-E366-4D11-AAB1-4A64094A0ECD}" type="sibTrans" cxnId="{EDC43F9C-2733-44D5-852C-67C18E7CB070}">
      <dgm:prSet/>
      <dgm:spPr/>
      <dgm:t>
        <a:bodyPr/>
        <a:lstStyle/>
        <a:p>
          <a:endParaRPr lang="ru-RU"/>
        </a:p>
      </dgm:t>
    </dgm:pt>
    <dgm:pt modelId="{002B63A9-F403-4B0F-BDA1-48A728832541}">
      <dgm:prSet custT="1"/>
      <dgm:spPr/>
      <dgm:t>
        <a:bodyPr/>
        <a:lstStyle/>
        <a:p>
          <a:r>
            <a:rPr lang="ru-RU" sz="1600" dirty="0" smtClean="0">
              <a:solidFill>
                <a:srgbClr val="7030A0"/>
              </a:solidFill>
            </a:rPr>
            <a:t>основной мыслью,</a:t>
          </a:r>
          <a:endParaRPr lang="ru-RU" sz="1600" dirty="0">
            <a:solidFill>
              <a:srgbClr val="7030A0"/>
            </a:solidFill>
          </a:endParaRPr>
        </a:p>
      </dgm:t>
    </dgm:pt>
    <dgm:pt modelId="{24B03502-8DC0-4881-A9B0-EAFCD49FF78A}" type="parTrans" cxnId="{7C8413FC-4761-4D58-8064-CA05610915FB}">
      <dgm:prSet/>
      <dgm:spPr/>
      <dgm:t>
        <a:bodyPr/>
        <a:lstStyle/>
        <a:p>
          <a:endParaRPr lang="ru-RU"/>
        </a:p>
      </dgm:t>
    </dgm:pt>
    <dgm:pt modelId="{9D324CB1-DD94-4EED-84AA-11C8297EF51E}" type="sibTrans" cxnId="{7C8413FC-4761-4D58-8064-CA05610915FB}">
      <dgm:prSet/>
      <dgm:spPr/>
      <dgm:t>
        <a:bodyPr/>
        <a:lstStyle/>
        <a:p>
          <a:endParaRPr lang="ru-RU"/>
        </a:p>
      </dgm:t>
    </dgm:pt>
    <dgm:pt modelId="{B07883C5-BA1B-43D7-91CE-0BDCB5067DB7}">
      <dgm:prSet custT="1"/>
      <dgm:spPr/>
      <dgm:t>
        <a:bodyPr/>
        <a:lstStyle/>
        <a:p>
          <a:r>
            <a:rPr lang="ru-RU" sz="1600" dirty="0" smtClean="0">
              <a:solidFill>
                <a:srgbClr val="7030A0"/>
              </a:solidFill>
            </a:rPr>
            <a:t>последовательностью изложения (действий, событий ит. д.),</a:t>
          </a:r>
          <a:endParaRPr lang="ru-RU" sz="1600" dirty="0">
            <a:solidFill>
              <a:srgbClr val="7030A0"/>
            </a:solidFill>
          </a:endParaRPr>
        </a:p>
      </dgm:t>
    </dgm:pt>
    <dgm:pt modelId="{A111A5F7-B98E-4F3A-9A7B-D9F498921363}" type="parTrans" cxnId="{B0627CF1-1D11-4A11-8519-5C118B88A91A}">
      <dgm:prSet/>
      <dgm:spPr/>
      <dgm:t>
        <a:bodyPr/>
        <a:lstStyle/>
        <a:p>
          <a:endParaRPr lang="ru-RU"/>
        </a:p>
      </dgm:t>
    </dgm:pt>
    <dgm:pt modelId="{53E41E7A-75B2-43B6-82B7-45C96D0A4427}" type="sibTrans" cxnId="{B0627CF1-1D11-4A11-8519-5C118B88A91A}">
      <dgm:prSet/>
      <dgm:spPr/>
      <dgm:t>
        <a:bodyPr/>
        <a:lstStyle/>
        <a:p>
          <a:endParaRPr lang="ru-RU"/>
        </a:p>
      </dgm:t>
    </dgm:pt>
    <dgm:pt modelId="{7DA93984-7E96-49D5-9851-D6E74D403BE6}">
      <dgm:prSet custT="1"/>
      <dgm:spPr/>
      <dgm:t>
        <a:bodyPr/>
        <a:lstStyle/>
        <a:p>
          <a:r>
            <a:rPr lang="ru-RU" sz="1600" dirty="0" smtClean="0">
              <a:solidFill>
                <a:srgbClr val="7030A0"/>
              </a:solidFill>
            </a:rPr>
            <a:t>принадлежностью к определённому стилю.</a:t>
          </a:r>
          <a:endParaRPr lang="ru-RU" sz="1600" dirty="0">
            <a:solidFill>
              <a:srgbClr val="7030A0"/>
            </a:solidFill>
          </a:endParaRPr>
        </a:p>
      </dgm:t>
    </dgm:pt>
    <dgm:pt modelId="{E9055DAC-6A52-487D-AAB2-2E62835C43DA}" type="parTrans" cxnId="{D7EF9043-8086-4404-AC85-02581FD23276}">
      <dgm:prSet/>
      <dgm:spPr/>
      <dgm:t>
        <a:bodyPr/>
        <a:lstStyle/>
        <a:p>
          <a:endParaRPr lang="ru-RU"/>
        </a:p>
      </dgm:t>
    </dgm:pt>
    <dgm:pt modelId="{3DF3DCD2-8540-4526-9756-117D4B09139F}" type="sibTrans" cxnId="{D7EF9043-8086-4404-AC85-02581FD23276}">
      <dgm:prSet/>
      <dgm:spPr/>
      <dgm:t>
        <a:bodyPr/>
        <a:lstStyle/>
        <a:p>
          <a:endParaRPr lang="ru-RU"/>
        </a:p>
      </dgm:t>
    </dgm:pt>
    <dgm:pt modelId="{5972476E-0452-40EA-87A4-850CB2565219}">
      <dgm:prSet phldrT="[Текст]"/>
      <dgm:spPr/>
      <dgm:t>
        <a:bodyPr/>
        <a:lstStyle/>
        <a:p>
          <a:r>
            <a:rPr lang="ru-RU" dirty="0" smtClean="0">
              <a:solidFill>
                <a:srgbClr val="C00000"/>
              </a:solidFill>
            </a:rPr>
            <a:t>Текст характеризуется тематическим единством, смысловой цельностью и наличием грамматической связи между предложениями.</a:t>
          </a:r>
          <a:endParaRPr lang="ru-RU" dirty="0">
            <a:solidFill>
              <a:srgbClr val="C00000"/>
            </a:solidFill>
          </a:endParaRPr>
        </a:p>
      </dgm:t>
    </dgm:pt>
    <dgm:pt modelId="{905E49B7-7ECF-4B85-AB5B-9DEE055E1D61}" type="parTrans" cxnId="{7CD9D45A-9095-477D-9BE4-F89A71EC4B2D}">
      <dgm:prSet/>
      <dgm:spPr/>
      <dgm:t>
        <a:bodyPr/>
        <a:lstStyle/>
        <a:p>
          <a:endParaRPr lang="ru-RU"/>
        </a:p>
      </dgm:t>
    </dgm:pt>
    <dgm:pt modelId="{3E5B0AEB-A377-444F-B8BA-2A6D1951B18A}" type="sibTrans" cxnId="{7CD9D45A-9095-477D-9BE4-F89A71EC4B2D}">
      <dgm:prSet/>
      <dgm:spPr/>
      <dgm:t>
        <a:bodyPr/>
        <a:lstStyle/>
        <a:p>
          <a:endParaRPr lang="ru-RU"/>
        </a:p>
      </dgm:t>
    </dgm:pt>
    <dgm:pt modelId="{8A1445A7-411A-49C5-8B06-C254AA140948}" type="pres">
      <dgm:prSet presAssocID="{534B1346-75AE-4636-8642-748ECFCF55A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389BF2-3094-4125-90AF-FE4D20FF5095}" type="pres">
      <dgm:prSet presAssocID="{EF78D846-3F71-48A4-9D5E-A2AA39A46CB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CCC534-DD22-43D3-89E2-4E2B75FB5556}" type="pres">
      <dgm:prSet presAssocID="{66439794-0F3B-4FA1-A760-464A61315181}" presName="sibTrans" presStyleCnt="0"/>
      <dgm:spPr/>
    </dgm:pt>
    <dgm:pt modelId="{50B0E40A-00CB-4449-B2C6-523548A7D67E}" type="pres">
      <dgm:prSet presAssocID="{6095A809-5CE4-4F30-A55A-EBF0FE325C3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BF1FEC-0826-4EBF-8EAC-233986C8B1A2}" type="pres">
      <dgm:prSet presAssocID="{1B15B546-5DEB-4FB2-B663-F7A6A143BA14}" presName="sibTrans" presStyleCnt="0"/>
      <dgm:spPr/>
    </dgm:pt>
    <dgm:pt modelId="{DD95C941-ACB8-4315-B1B2-BF54D3635FD4}" type="pres">
      <dgm:prSet presAssocID="{EAD7C73A-ED43-4D10-A5A2-A3C250AD851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0741C38-1A6B-450D-8704-6DBEA833B345}" type="presOf" srcId="{EAD7C73A-ED43-4D10-A5A2-A3C250AD8518}" destId="{DD95C941-ACB8-4315-B1B2-BF54D3635FD4}" srcOrd="0" destOrd="0" presId="urn:microsoft.com/office/officeart/2005/8/layout/hList6"/>
    <dgm:cxn modelId="{467ECACB-3577-40C1-842C-8405427119AD}" srcId="{EF78D846-3F71-48A4-9D5E-A2AA39A46CBA}" destId="{7DEB48C7-F8A1-4712-9111-181AE1270FF1}" srcOrd="1" destOrd="0" parTransId="{E8C8797C-1EC6-4352-BD51-199C826A7771}" sibTransId="{DD66FE45-600F-4232-BD25-0D803CB1D3F5}"/>
    <dgm:cxn modelId="{D5939DE3-E257-426D-9A08-7A2643BECC34}" srcId="{534B1346-75AE-4636-8642-748ECFCF55AD}" destId="{EAD7C73A-ED43-4D10-A5A2-A3C250AD8518}" srcOrd="2" destOrd="0" parTransId="{13D4E099-8A2E-4080-A4E9-944CACBE34A3}" sibTransId="{8914B02B-C69C-498C-8E23-31032A5B53CD}"/>
    <dgm:cxn modelId="{A7979934-98B3-43AC-B847-67CDF09D0A04}" srcId="{EAD7C73A-ED43-4D10-A5A2-A3C250AD8518}" destId="{101EC871-7547-423D-AE6A-29A1C62107AE}" srcOrd="0" destOrd="0" parTransId="{8C66729B-DE41-407A-8C55-7B1B6E88929E}" sibTransId="{CBB50EBB-BD4F-4B64-A218-B36109B0C03B}"/>
    <dgm:cxn modelId="{81EECF9A-AAC4-44D2-9CE1-E287E92F39D1}" srcId="{6095A809-5CE4-4F30-A55A-EBF0FE325C30}" destId="{4724C628-F848-469E-B4D7-F8064833F7AA}" srcOrd="0" destOrd="0" parTransId="{B83F8BBD-E62C-45F4-8A4D-3D1738518F21}" sibTransId="{529FD302-92E9-436C-A80A-E9F3F22F5B4D}"/>
    <dgm:cxn modelId="{D7EF9043-8086-4404-AC85-02581FD23276}" srcId="{6095A809-5CE4-4F30-A55A-EBF0FE325C30}" destId="{7DA93984-7E96-49D5-9851-D6E74D403BE6}" srcOrd="4" destOrd="0" parTransId="{E9055DAC-6A52-487D-AAB2-2E62835C43DA}" sibTransId="{3DF3DCD2-8540-4526-9756-117D4B09139F}"/>
    <dgm:cxn modelId="{14F201EA-7A33-468C-B95E-C68ACF657754}" type="presOf" srcId="{6777E95B-CF4C-4F1E-8ABD-BCA55A3482E9}" destId="{AF389BF2-3094-4125-90AF-FE4D20FF5095}" srcOrd="0" destOrd="3" presId="urn:microsoft.com/office/officeart/2005/8/layout/hList6"/>
    <dgm:cxn modelId="{7C8413FC-4761-4D58-8064-CA05610915FB}" srcId="{6095A809-5CE4-4F30-A55A-EBF0FE325C30}" destId="{002B63A9-F403-4B0F-BDA1-48A728832541}" srcOrd="2" destOrd="0" parTransId="{24B03502-8DC0-4881-A9B0-EAFCD49FF78A}" sibTransId="{9D324CB1-DD94-4EED-84AA-11C8297EF51E}"/>
    <dgm:cxn modelId="{B0627CF1-1D11-4A11-8519-5C118B88A91A}" srcId="{6095A809-5CE4-4F30-A55A-EBF0FE325C30}" destId="{B07883C5-BA1B-43D7-91CE-0BDCB5067DB7}" srcOrd="3" destOrd="0" parTransId="{A111A5F7-B98E-4F3A-9A7B-D9F498921363}" sibTransId="{53E41E7A-75B2-43B6-82B7-45C96D0A4427}"/>
    <dgm:cxn modelId="{727FA5E6-0143-49C4-A5BC-498F26336EB3}" srcId="{EF78D846-3F71-48A4-9D5E-A2AA39A46CBA}" destId="{35043280-CAF8-48B0-A522-96354540BF78}" srcOrd="4" destOrd="0" parTransId="{54F531A1-86F2-449F-80B0-84AB5961B508}" sibTransId="{1110A3DF-7E42-4FBB-BE04-863DA26BC261}"/>
    <dgm:cxn modelId="{7CD9D45A-9095-477D-9BE4-F89A71EC4B2D}" srcId="{EAD7C73A-ED43-4D10-A5A2-A3C250AD8518}" destId="{5972476E-0452-40EA-87A4-850CB2565219}" srcOrd="1" destOrd="0" parTransId="{905E49B7-7ECF-4B85-AB5B-9DEE055E1D61}" sibTransId="{3E5B0AEB-A377-444F-B8BA-2A6D1951B18A}"/>
    <dgm:cxn modelId="{48F5842F-F363-4A6F-89A6-676F017E69E0}" srcId="{534B1346-75AE-4636-8642-748ECFCF55AD}" destId="{6095A809-5CE4-4F30-A55A-EBF0FE325C30}" srcOrd="1" destOrd="0" parTransId="{DBF1202E-918F-440F-881C-22929A23ED6E}" sibTransId="{1B15B546-5DEB-4FB2-B663-F7A6A143BA14}"/>
    <dgm:cxn modelId="{757CE15D-22FC-4819-AD12-CE85212A2EE5}" type="presOf" srcId="{89FE5C2D-371D-4810-8B62-360BD63D8353}" destId="{AF389BF2-3094-4125-90AF-FE4D20FF5095}" srcOrd="0" destOrd="4" presId="urn:microsoft.com/office/officeart/2005/8/layout/hList6"/>
    <dgm:cxn modelId="{AFD95A01-05C2-47EE-AC43-7DDAD3CD4DC0}" type="presOf" srcId="{534B1346-75AE-4636-8642-748ECFCF55AD}" destId="{8A1445A7-411A-49C5-8B06-C254AA140948}" srcOrd="0" destOrd="0" presId="urn:microsoft.com/office/officeart/2005/8/layout/hList6"/>
    <dgm:cxn modelId="{70834362-BC51-4937-B330-DC96B5AB974D}" srcId="{EF78D846-3F71-48A4-9D5E-A2AA39A46CBA}" destId="{6777E95B-CF4C-4F1E-8ABD-BCA55A3482E9}" srcOrd="2" destOrd="0" parTransId="{4DD613FE-69E4-4ABC-A7B9-B7D7E1CCDDC1}" sibTransId="{64CA2047-27FC-4B36-B8E2-B151F8158A4B}"/>
    <dgm:cxn modelId="{7634F07A-CBCE-4D69-BDF3-D7D959D1EB66}" type="presOf" srcId="{ADC05133-B5DC-4290-8D23-61AE659955C1}" destId="{50B0E40A-00CB-4449-B2C6-523548A7D67E}" srcOrd="0" destOrd="2" presId="urn:microsoft.com/office/officeart/2005/8/layout/hList6"/>
    <dgm:cxn modelId="{A02BF677-89F1-489C-9FB8-87EEB95E1E46}" type="presOf" srcId="{4724C628-F848-469E-B4D7-F8064833F7AA}" destId="{50B0E40A-00CB-4449-B2C6-523548A7D67E}" srcOrd="0" destOrd="1" presId="urn:microsoft.com/office/officeart/2005/8/layout/hList6"/>
    <dgm:cxn modelId="{4DBEC615-A4A0-4FEB-ACCA-C7418AFFE0B7}" type="presOf" srcId="{101EC871-7547-423D-AE6A-29A1C62107AE}" destId="{DD95C941-ACB8-4315-B1B2-BF54D3635FD4}" srcOrd="0" destOrd="1" presId="urn:microsoft.com/office/officeart/2005/8/layout/hList6"/>
    <dgm:cxn modelId="{647D7731-4EBA-43F8-97CC-F13D20562E2B}" srcId="{EF78D846-3F71-48A4-9D5E-A2AA39A46CBA}" destId="{102D030F-0B5D-4A2E-829E-9BE633C47896}" srcOrd="0" destOrd="0" parTransId="{C31052E7-7C8D-476C-A36A-6B36E1AE13F9}" sibTransId="{DB97928C-6F97-4021-B237-F5CA97494122}"/>
    <dgm:cxn modelId="{DD119FF0-BF5C-40AE-938C-E556F9A08215}" type="presOf" srcId="{35043280-CAF8-48B0-A522-96354540BF78}" destId="{AF389BF2-3094-4125-90AF-FE4D20FF5095}" srcOrd="0" destOrd="5" presId="urn:microsoft.com/office/officeart/2005/8/layout/hList6"/>
    <dgm:cxn modelId="{03454606-E5C1-4104-AEDD-C9F419B26086}" type="presOf" srcId="{102D030F-0B5D-4A2E-829E-9BE633C47896}" destId="{AF389BF2-3094-4125-90AF-FE4D20FF5095}" srcOrd="0" destOrd="1" presId="urn:microsoft.com/office/officeart/2005/8/layout/hList6"/>
    <dgm:cxn modelId="{2C40CF9C-D2CA-426F-AB32-DDF1E7CDAC9B}" type="presOf" srcId="{002B63A9-F403-4B0F-BDA1-48A728832541}" destId="{50B0E40A-00CB-4449-B2C6-523548A7D67E}" srcOrd="0" destOrd="3" presId="urn:microsoft.com/office/officeart/2005/8/layout/hList6"/>
    <dgm:cxn modelId="{EDC43F9C-2733-44D5-852C-67C18E7CB070}" srcId="{6095A809-5CE4-4F30-A55A-EBF0FE325C30}" destId="{ADC05133-B5DC-4290-8D23-61AE659955C1}" srcOrd="1" destOrd="0" parTransId="{8F2ECCBF-565F-4C3B-B8E7-B69330229FD4}" sibTransId="{260BDD65-E366-4D11-AAB1-4A64094A0ECD}"/>
    <dgm:cxn modelId="{579A0351-CCAA-4B5B-B6DC-139522E2A135}" srcId="{534B1346-75AE-4636-8642-748ECFCF55AD}" destId="{EF78D846-3F71-48A4-9D5E-A2AA39A46CBA}" srcOrd="0" destOrd="0" parTransId="{B4E5D7B9-8702-491D-98CF-4D9C851831F3}" sibTransId="{66439794-0F3B-4FA1-A760-464A61315181}"/>
    <dgm:cxn modelId="{A718D3C3-65E7-47B3-87CD-C97FAC827885}" type="presOf" srcId="{B07883C5-BA1B-43D7-91CE-0BDCB5067DB7}" destId="{50B0E40A-00CB-4449-B2C6-523548A7D67E}" srcOrd="0" destOrd="4" presId="urn:microsoft.com/office/officeart/2005/8/layout/hList6"/>
    <dgm:cxn modelId="{8CA6C344-A8F5-45A3-B2CE-4189096D9F9B}" type="presOf" srcId="{5972476E-0452-40EA-87A4-850CB2565219}" destId="{DD95C941-ACB8-4315-B1B2-BF54D3635FD4}" srcOrd="0" destOrd="2" presId="urn:microsoft.com/office/officeart/2005/8/layout/hList6"/>
    <dgm:cxn modelId="{34C024BD-02A8-4927-9DE6-017261A79511}" type="presOf" srcId="{6095A809-5CE4-4F30-A55A-EBF0FE325C30}" destId="{50B0E40A-00CB-4449-B2C6-523548A7D67E}" srcOrd="0" destOrd="0" presId="urn:microsoft.com/office/officeart/2005/8/layout/hList6"/>
    <dgm:cxn modelId="{0C4DAD58-4348-41D5-9407-57EF1EBF8B35}" type="presOf" srcId="{7DEB48C7-F8A1-4712-9111-181AE1270FF1}" destId="{AF389BF2-3094-4125-90AF-FE4D20FF5095}" srcOrd="0" destOrd="2" presId="urn:microsoft.com/office/officeart/2005/8/layout/hList6"/>
    <dgm:cxn modelId="{15F9210A-D31F-4F9B-B7FD-4CB87B820406}" srcId="{EF78D846-3F71-48A4-9D5E-A2AA39A46CBA}" destId="{89FE5C2D-371D-4810-8B62-360BD63D8353}" srcOrd="3" destOrd="0" parTransId="{27251580-39DA-4E6F-BF8F-F6ED49464B22}" sibTransId="{AFEA0CBD-45BC-48FD-BAE2-04E78327A559}"/>
    <dgm:cxn modelId="{C799F609-829F-473E-B454-D262A47C1037}" type="presOf" srcId="{7DA93984-7E96-49D5-9851-D6E74D403BE6}" destId="{50B0E40A-00CB-4449-B2C6-523548A7D67E}" srcOrd="0" destOrd="5" presId="urn:microsoft.com/office/officeart/2005/8/layout/hList6"/>
    <dgm:cxn modelId="{00E6BB37-9442-4E52-AA5A-E2C8FFA4BFB6}" type="presOf" srcId="{EF78D846-3F71-48A4-9D5E-A2AA39A46CBA}" destId="{AF389BF2-3094-4125-90AF-FE4D20FF5095}" srcOrd="0" destOrd="0" presId="urn:microsoft.com/office/officeart/2005/8/layout/hList6"/>
    <dgm:cxn modelId="{5650B1DD-6FBF-46E5-8A30-BAE6FE995FD6}" type="presParOf" srcId="{8A1445A7-411A-49C5-8B06-C254AA140948}" destId="{AF389BF2-3094-4125-90AF-FE4D20FF5095}" srcOrd="0" destOrd="0" presId="urn:microsoft.com/office/officeart/2005/8/layout/hList6"/>
    <dgm:cxn modelId="{8C242AE6-0D9A-4B9B-8503-1513FA7A3FEE}" type="presParOf" srcId="{8A1445A7-411A-49C5-8B06-C254AA140948}" destId="{DACCC534-DD22-43D3-89E2-4E2B75FB5556}" srcOrd="1" destOrd="0" presId="urn:microsoft.com/office/officeart/2005/8/layout/hList6"/>
    <dgm:cxn modelId="{88217304-99CE-42A5-9151-F60A889B1B66}" type="presParOf" srcId="{8A1445A7-411A-49C5-8B06-C254AA140948}" destId="{50B0E40A-00CB-4449-B2C6-523548A7D67E}" srcOrd="2" destOrd="0" presId="urn:microsoft.com/office/officeart/2005/8/layout/hList6"/>
    <dgm:cxn modelId="{4764B03B-FF0C-4628-90AD-7441B20F1705}" type="presParOf" srcId="{8A1445A7-411A-49C5-8B06-C254AA140948}" destId="{D3BF1FEC-0826-4EBF-8EAC-233986C8B1A2}" srcOrd="3" destOrd="0" presId="urn:microsoft.com/office/officeart/2005/8/layout/hList6"/>
    <dgm:cxn modelId="{DC4A6C8E-2C56-401A-88EA-C7A037EF79AC}" type="presParOf" srcId="{8A1445A7-411A-49C5-8B06-C254AA140948}" destId="{DD95C941-ACB8-4315-B1B2-BF54D3635FD4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389BF2-3094-4125-90AF-FE4D20FF5095}">
      <dsp:nvSpPr>
        <dsp:cNvPr id="0" name=""/>
        <dsp:cNvSpPr/>
      </dsp:nvSpPr>
      <dsp:spPr>
        <a:xfrm rot="16200000">
          <a:off x="-1429332" y="1430337"/>
          <a:ext cx="5472608" cy="2611933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160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НОО</a:t>
          </a:r>
          <a:endParaRPr lang="ru-RU" sz="1600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chemeClr val="tx1"/>
              </a:solidFill>
            </a:rPr>
            <a:t>Текст состоит из двух или нескольких предложений.</a:t>
          </a:r>
          <a:endParaRPr lang="ru-RU" sz="1600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chemeClr val="tx1"/>
              </a:solidFill>
            </a:rPr>
            <a:t>Текст имеет: тему и основную мысль; передающий их заголовок; четкую структуру (начало, основная часть, концовка).</a:t>
          </a:r>
          <a:endParaRPr lang="ru-RU" sz="1600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chemeClr val="tx1"/>
              </a:solidFill>
            </a:rPr>
            <a:t>Предложения в тексте между собой связаны.</a:t>
          </a:r>
          <a:endParaRPr lang="ru-RU" sz="1600" kern="1200" dirty="0">
            <a:solidFill>
              <a:schemeClr val="tx1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/>
        </a:p>
      </dsp:txBody>
      <dsp:txXfrm rot="5400000">
        <a:off x="1005" y="1094522"/>
        <a:ext cx="2611933" cy="3283564"/>
      </dsp:txXfrm>
    </dsp:sp>
    <dsp:sp modelId="{50B0E40A-00CB-4449-B2C6-523548A7D67E}">
      <dsp:nvSpPr>
        <dsp:cNvPr id="0" name=""/>
        <dsp:cNvSpPr/>
      </dsp:nvSpPr>
      <dsp:spPr>
        <a:xfrm rot="16200000">
          <a:off x="1378495" y="1430337"/>
          <a:ext cx="5472608" cy="2611933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160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7030A0"/>
              </a:solidFill>
            </a:rPr>
            <a:t>ООО</a:t>
          </a:r>
          <a:endParaRPr lang="ru-RU" sz="1600" kern="1200" dirty="0">
            <a:solidFill>
              <a:srgbClr val="7030A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rgbClr val="7030A0"/>
              </a:solidFill>
            </a:rPr>
            <a:t>Текст — речевое произведение, состоит из предложений, связанных, как правило:</a:t>
          </a:r>
          <a:endParaRPr lang="ru-RU" sz="1600" kern="1200" dirty="0">
            <a:solidFill>
              <a:srgbClr val="7030A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rgbClr val="7030A0"/>
              </a:solidFill>
            </a:rPr>
            <a:t>темой,</a:t>
          </a:r>
          <a:endParaRPr lang="ru-RU" sz="1600" kern="1200" dirty="0">
            <a:solidFill>
              <a:srgbClr val="7030A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rgbClr val="7030A0"/>
              </a:solidFill>
            </a:rPr>
            <a:t>основной мыслью,</a:t>
          </a:r>
          <a:endParaRPr lang="ru-RU" sz="1600" kern="1200" dirty="0">
            <a:solidFill>
              <a:srgbClr val="7030A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rgbClr val="7030A0"/>
              </a:solidFill>
            </a:rPr>
            <a:t>последовательностью изложения (действий, событий ит. д.),</a:t>
          </a:r>
          <a:endParaRPr lang="ru-RU" sz="1600" kern="1200" dirty="0">
            <a:solidFill>
              <a:srgbClr val="7030A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rgbClr val="7030A0"/>
              </a:solidFill>
            </a:rPr>
            <a:t>принадлежностью к определённому стилю.</a:t>
          </a:r>
          <a:endParaRPr lang="ru-RU" sz="1600" kern="1200" dirty="0">
            <a:solidFill>
              <a:srgbClr val="7030A0"/>
            </a:solidFill>
          </a:endParaRPr>
        </a:p>
      </dsp:txBody>
      <dsp:txXfrm rot="5400000">
        <a:off x="2808832" y="1094522"/>
        <a:ext cx="2611933" cy="3283564"/>
      </dsp:txXfrm>
    </dsp:sp>
    <dsp:sp modelId="{DD95C941-ACB8-4315-B1B2-BF54D3635FD4}">
      <dsp:nvSpPr>
        <dsp:cNvPr id="0" name=""/>
        <dsp:cNvSpPr/>
      </dsp:nvSpPr>
      <dsp:spPr>
        <a:xfrm rot="16200000">
          <a:off x="4186324" y="1430337"/>
          <a:ext cx="5472608" cy="2611933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0" rIns="136116" bIns="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rgbClr val="C00000"/>
              </a:solidFill>
            </a:rPr>
            <a:t>СОО</a:t>
          </a:r>
          <a:endParaRPr lang="ru-RU" sz="2100" kern="1200" dirty="0">
            <a:solidFill>
              <a:srgbClr val="C00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rgbClr val="C00000"/>
              </a:solidFill>
            </a:rPr>
            <a:t>Текст–основная коммуникативная единица, которая является результатом речевой деятельности человека. </a:t>
          </a:r>
          <a:endParaRPr lang="ru-RU" sz="1600" kern="1200" dirty="0">
            <a:solidFill>
              <a:srgbClr val="C00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rgbClr val="C00000"/>
              </a:solidFill>
            </a:rPr>
            <a:t>Текст характеризуется тематическим единством, смысловой цельностью и наличием грамматической связи между предложениями.</a:t>
          </a:r>
          <a:endParaRPr lang="ru-RU" sz="1600" kern="1200" dirty="0">
            <a:solidFill>
              <a:srgbClr val="C00000"/>
            </a:solidFill>
          </a:endParaRPr>
        </a:p>
      </dsp:txBody>
      <dsp:txXfrm rot="5400000">
        <a:off x="5616661" y="1094522"/>
        <a:ext cx="2611933" cy="32835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492896"/>
            <a:ext cx="7772400" cy="1470025"/>
          </a:xfrm>
        </p:spPr>
        <p:txBody>
          <a:bodyPr/>
          <a:lstStyle>
            <a:lvl1pPr>
              <a:defRPr b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65313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9E796-6008-4FD9-80A1-AC3E44929B75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0D89-E669-412C-9C30-0006D99EF4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702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9E796-6008-4FD9-80A1-AC3E44929B75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0D89-E669-412C-9C30-0006D99EF4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195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9E796-6008-4FD9-80A1-AC3E44929B75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0D89-E669-412C-9C30-0006D99EF4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623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9E796-6008-4FD9-80A1-AC3E44929B75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0D89-E669-412C-9C30-0006D99EF4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436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9E796-6008-4FD9-80A1-AC3E44929B75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0D89-E669-412C-9C30-0006D99EF4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625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9E796-6008-4FD9-80A1-AC3E44929B75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0D89-E669-412C-9C30-0006D99EF4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616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9E796-6008-4FD9-80A1-AC3E44929B75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0D89-E669-412C-9C30-0006D99EF4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156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9E796-6008-4FD9-80A1-AC3E44929B75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0D89-E669-412C-9C30-0006D99EF4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827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9E796-6008-4FD9-80A1-AC3E44929B75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0D89-E669-412C-9C30-0006D99EF4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093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9E796-6008-4FD9-80A1-AC3E44929B75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0D89-E669-412C-9C30-0006D99EF4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228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9E796-6008-4FD9-80A1-AC3E44929B75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0D89-E669-412C-9C30-0006D99EF4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95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9E796-6008-4FD9-80A1-AC3E44929B75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20D89-E669-412C-9C30-0006D99EF4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754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2400" cy="2016224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Представление о тексте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5445224"/>
            <a:ext cx="7115203" cy="1032520"/>
          </a:xfrm>
        </p:spPr>
        <p:txBody>
          <a:bodyPr>
            <a:normAutofit fontScale="85000" lnSpcReduction="10000"/>
          </a:bodyPr>
          <a:lstStyle/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А.С. 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Бурдина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аспирант 3 курса</a:t>
            </a:r>
          </a:p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ФГАОУ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 «Крымский федеральный университет имени В. И. Вернадского», Институт филологии, кафедра русского, славянского и общего языкознания, направление подготовки: 45.06.01 Языкознание и литературоведение (русский язык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1774825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493147" y="188640"/>
            <a:ext cx="6381054" cy="112470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Государственное бюджетное образовательное учреждение Республики Крым «Крымский республиканский институт постдипломного педагогического образования»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18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dirty="0"/>
              <a:t>Функциональный подход к тексту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Какая </a:t>
            </a:r>
            <a:r>
              <a:rPr lang="ru-RU" dirty="0"/>
              <a:t>функция текста в социуме является основной?</a:t>
            </a:r>
          </a:p>
          <a:p>
            <a:pPr algn="just"/>
            <a:r>
              <a:rPr lang="ru-RU" sz="2600" dirty="0" smtClean="0"/>
              <a:t>« Текст </a:t>
            </a:r>
            <a:r>
              <a:rPr lang="ru-RU" sz="2600" dirty="0"/>
              <a:t>есть форма существования речи, которая является такой же абстракцией, как и язык. Текст можно определить как «речь, организованную в соответствии с преследуемой субъектом говорения целью» </a:t>
            </a:r>
            <a:r>
              <a:rPr lang="ru-RU" sz="1900" dirty="0" smtClean="0"/>
              <a:t>[Рудяков </a:t>
            </a:r>
            <a:r>
              <a:rPr lang="ru-RU" sz="1900" dirty="0"/>
              <a:t>А.Н. Лингвистический функционализм и функциональная семантика. - Симферополь: Таврия-плюс, 1998. - 224 с. </a:t>
            </a:r>
            <a:r>
              <a:rPr lang="ru-RU" sz="1900" dirty="0" smtClean="0"/>
              <a:t>С. </a:t>
            </a:r>
            <a:r>
              <a:rPr lang="ru-RU" sz="1900" dirty="0"/>
              <a:t>34</a:t>
            </a:r>
            <a:r>
              <a:rPr lang="ru-RU" sz="1900" dirty="0" smtClean="0"/>
              <a:t>].</a:t>
            </a:r>
          </a:p>
          <a:p>
            <a:pPr algn="just"/>
            <a:r>
              <a:rPr lang="ru-RU" sz="2600" dirty="0" smtClean="0"/>
              <a:t>«Утверждая</a:t>
            </a:r>
            <a:r>
              <a:rPr lang="ru-RU" sz="2600" dirty="0"/>
              <a:t>, что Текст есть инструмент воздействия, влияния, регуляции, мы тем самым определяем его как функциональную систему, т. е. такую систему, возникновение и существование которой обусловлено необходимостью выполнения некой социально значимой функции» </a:t>
            </a:r>
            <a:r>
              <a:rPr lang="ru-RU" sz="1700" dirty="0" smtClean="0"/>
              <a:t>[А.Н</a:t>
            </a:r>
            <a:r>
              <a:rPr lang="ru-RU" sz="1700" dirty="0"/>
              <a:t>. Рудяков Лингвистика и ее скелеты в </a:t>
            </a:r>
            <a:r>
              <a:rPr lang="ru-RU" sz="1700" dirty="0" smtClean="0"/>
              <a:t>шкафу. -Издательство</a:t>
            </a:r>
            <a:r>
              <a:rPr lang="ru-RU" sz="1700" dirty="0"/>
              <a:t>: Москва: </a:t>
            </a:r>
            <a:r>
              <a:rPr lang="ru-RU" sz="1700" dirty="0" smtClean="0"/>
              <a:t>Азбуковник, 2020. -  416 с. С.232]</a:t>
            </a: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36649117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Методики  функционального анализа  текста</a:t>
            </a:r>
            <a:br>
              <a:rPr lang="ru-RU" sz="3200" dirty="0" smtClean="0"/>
            </a:br>
            <a:r>
              <a:rPr lang="ru-RU" sz="3200" dirty="0" smtClean="0"/>
              <a:t>крымской школы функциональной лингвистики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6768752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412776"/>
            <a:ext cx="1623266" cy="2023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080" y="3861048"/>
            <a:ext cx="1557414" cy="2013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97039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 благодарностью!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560" y="1600200"/>
            <a:ext cx="687488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0766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Из школьного учебника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7058939"/>
              </p:ext>
            </p:extLst>
          </p:nvPr>
        </p:nvGraphicFramePr>
        <p:xfrm>
          <a:off x="457200" y="1124744"/>
          <a:ext cx="822960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9448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говорит лингвистика…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63711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 </a:t>
            </a:r>
            <a:r>
              <a:rPr lang="ru-RU" dirty="0"/>
              <a:t>60-ые годы XX </a:t>
            </a:r>
            <a:r>
              <a:rPr lang="ru-RU" dirty="0" smtClean="0"/>
              <a:t>века</a:t>
            </a: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/>
              <a:t>текст некоторыми учеными рассматривается в качестве единицы языка.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В  данные годы исследователи стремятся определить текст, обосновать его статус в системе язык ‒ речь (текст воспринимается как высшая синтаксическая единица), квалифицировать его как синтаксический знак, определить его иерархическую структуру, изучить его с  точки зрения содержания и  выражения, функций, с  позиций моделирования и  т. п.» </a:t>
            </a:r>
            <a:endParaRPr lang="ru-RU" dirty="0" smtClean="0"/>
          </a:p>
          <a:p>
            <a:r>
              <a:rPr lang="ru-RU" sz="2400" dirty="0" smtClean="0"/>
              <a:t>[</a:t>
            </a:r>
            <a:r>
              <a:rPr lang="ru-RU" sz="2400" dirty="0" err="1" smtClean="0"/>
              <a:t>Галло</a:t>
            </a:r>
            <a:r>
              <a:rPr lang="ru-RU" sz="2400" dirty="0"/>
              <a:t>,  Я. Лингвистика текста: традиции и перспективы / Я.  </a:t>
            </a:r>
            <a:r>
              <a:rPr lang="ru-RU" sz="2400" dirty="0" err="1"/>
              <a:t>Галло</a:t>
            </a:r>
            <a:r>
              <a:rPr lang="ru-RU" sz="2400" dirty="0"/>
              <a:t>, Н.  Ф.  Алефиренко. – </a:t>
            </a:r>
            <a:r>
              <a:rPr lang="ru-RU" sz="2400" dirty="0" smtClean="0"/>
              <a:t>Текст непосредственный </a:t>
            </a:r>
            <a:r>
              <a:rPr lang="ru-RU" sz="2400" dirty="0"/>
              <a:t>// Филологический класс. – 2020. – Т. 25, № 3. – С. 23–38., с. 27].</a:t>
            </a:r>
          </a:p>
        </p:txBody>
      </p:sp>
    </p:spTree>
    <p:extLst>
      <p:ext uri="{BB962C8B-B14F-4D97-AF65-F5344CB8AC3E}">
        <p14:creationId xmlns:p14="http://schemas.microsoft.com/office/powerpoint/2010/main" val="738537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Более 250 определений текста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116632"/>
            <a:ext cx="60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вал 3"/>
          <p:cNvSpPr/>
          <p:nvPr/>
        </p:nvSpPr>
        <p:spPr>
          <a:xfrm>
            <a:off x="467544" y="2720289"/>
            <a:ext cx="2160240" cy="8157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Языкознание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635896" y="3933356"/>
            <a:ext cx="1946731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Текстология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714892" y="2621671"/>
            <a:ext cx="2267743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Теория текста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588624" y="4653136"/>
            <a:ext cx="252028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Теория  коммуникации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195736" y="4966320"/>
            <a:ext cx="228248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Стилистика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685141" y="3629033"/>
            <a:ext cx="168037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Поэтика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67544" y="4509120"/>
            <a:ext cx="172819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Риторика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478221" y="5423520"/>
            <a:ext cx="2614059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Филологическая информатика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739102" y="3594720"/>
            <a:ext cx="2172999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Палеография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194937" y="2630870"/>
            <a:ext cx="3035763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Литературоведение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500809" y="1340768"/>
            <a:ext cx="647710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Филологические науки, изучающие текст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805264"/>
            <a:ext cx="878582" cy="878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7177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Лингвистические направления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4237591"/>
              </p:ext>
            </p:extLst>
          </p:nvPr>
        </p:nvGraphicFramePr>
        <p:xfrm>
          <a:off x="457200" y="1600200"/>
          <a:ext cx="8229600" cy="44210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15901">
                <a:tc>
                  <a:txBody>
                    <a:bodyPr/>
                    <a:lstStyle/>
                    <a:p>
                      <a:r>
                        <a:rPr lang="ru-RU" dirty="0" smtClean="0"/>
                        <a:t>Направление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Предмет исследования</a:t>
                      </a:r>
                      <a:endParaRPr lang="ru-RU" dirty="0"/>
                    </a:p>
                  </a:txBody>
                  <a:tcPr/>
                </a:tc>
              </a:tr>
              <a:tr h="1948469">
                <a:tc>
                  <a:txBody>
                    <a:bodyPr/>
                    <a:lstStyle/>
                    <a:p>
                      <a:r>
                        <a:rPr lang="ru-RU" dirty="0" smtClean="0"/>
                        <a:t>Когнитивная</a:t>
                      </a:r>
                      <a:r>
                        <a:rPr lang="ru-RU" baseline="0" dirty="0" smtClean="0"/>
                        <a:t> лингвистика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роль язы­ка в об­ра­ботке и пе­ре­ра­бот­ке че­ло­ве­че­ско­го опы­та, в кон­цеп­туа­ли­за­ции и ка­те­го­ри­за­ции ми­ра и его чле­не­нии, в фик­са­ции ин­фор­ма­ции в язы­ко­вых фор­мах, её хра­не­нии, из­вле­че­нии из па­мя­ти</a:t>
                      </a:r>
                      <a:endParaRPr lang="ru-RU" dirty="0"/>
                    </a:p>
                  </a:txBody>
                  <a:tcPr/>
                </a:tc>
              </a:tr>
              <a:tr h="415901">
                <a:tc>
                  <a:txBody>
                    <a:bodyPr/>
                    <a:lstStyle/>
                    <a:p>
                      <a:r>
                        <a:rPr lang="ru-RU" dirty="0" smtClean="0"/>
                        <a:t>Коммуникативная лингвистика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коммуникация, речевая деятельность</a:t>
                      </a:r>
                      <a:endParaRPr lang="ru-RU" dirty="0"/>
                    </a:p>
                  </a:txBody>
                  <a:tcPr/>
                </a:tc>
              </a:tr>
              <a:tr h="1640816">
                <a:tc>
                  <a:txBody>
                    <a:bodyPr/>
                    <a:lstStyle/>
                    <a:p>
                      <a:r>
                        <a:rPr lang="ru-RU" dirty="0" smtClean="0"/>
                        <a:t>Функциональная</a:t>
                      </a:r>
                      <a:r>
                        <a:rPr lang="ru-RU" baseline="0" dirty="0" smtClean="0"/>
                        <a:t> лингвистика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использование языковых единиц, участвующих во взаимодействии с единицами разных уровней языковой системы в передаче содержания высказывания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099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Сущность когнитивного подхода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64504"/>
            <a:ext cx="8229600" cy="5161659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 smtClean="0"/>
              <a:t>КОНЦЕПТ</a:t>
            </a:r>
          </a:p>
          <a:p>
            <a:r>
              <a:rPr lang="ru-RU" dirty="0" smtClean="0"/>
              <a:t>Формирование </a:t>
            </a:r>
            <a:r>
              <a:rPr lang="ru-RU" dirty="0"/>
              <a:t>определенных представлений о мире является результатом взаимодействия трех уровней психического отражения: </a:t>
            </a:r>
            <a:endParaRPr lang="ru-RU" dirty="0" smtClean="0"/>
          </a:p>
          <a:p>
            <a:r>
              <a:rPr lang="ru-RU" dirty="0" smtClean="0"/>
              <a:t>- чувственного </a:t>
            </a:r>
            <a:r>
              <a:rPr lang="ru-RU" dirty="0"/>
              <a:t>восприятия, </a:t>
            </a:r>
            <a:endParaRPr lang="ru-RU" dirty="0" smtClean="0"/>
          </a:p>
          <a:p>
            <a:r>
              <a:rPr lang="ru-RU" dirty="0" smtClean="0"/>
              <a:t>- формирования </a:t>
            </a:r>
            <a:r>
              <a:rPr lang="ru-RU" dirty="0"/>
              <a:t>представлений (элементарные обобщения и абстракции), </a:t>
            </a:r>
            <a:endParaRPr lang="ru-RU" dirty="0" smtClean="0"/>
          </a:p>
          <a:p>
            <a:r>
              <a:rPr lang="ru-RU" dirty="0" smtClean="0"/>
              <a:t>- речемыслительных </a:t>
            </a:r>
            <a:r>
              <a:rPr lang="ru-RU" dirty="0"/>
              <a:t>процессов. </a:t>
            </a:r>
            <a:endParaRPr lang="ru-RU" dirty="0" smtClean="0"/>
          </a:p>
          <a:p>
            <a:r>
              <a:rPr lang="ru-RU" dirty="0" smtClean="0"/>
              <a:t>Книга Ю.С</a:t>
            </a:r>
            <a:r>
              <a:rPr lang="ru-RU" dirty="0"/>
              <a:t>. </a:t>
            </a:r>
            <a:r>
              <a:rPr lang="ru-RU" dirty="0" smtClean="0"/>
              <a:t>Степанов </a:t>
            </a:r>
            <a:r>
              <a:rPr lang="ru-RU" dirty="0"/>
              <a:t>«Константы: словарь русской культуры», вышедшая в 1997 г. </a:t>
            </a:r>
            <a:r>
              <a:rPr lang="ru-RU" dirty="0" smtClean="0"/>
              <a:t> -  первый </a:t>
            </a:r>
            <a:r>
              <a:rPr lang="ru-RU" dirty="0"/>
              <a:t>опыт систематизации ценностей русской культуры, которые заложены в концептах, константах </a:t>
            </a:r>
            <a:r>
              <a:rPr lang="ru-RU" dirty="0" smtClean="0"/>
              <a:t>культуры:  </a:t>
            </a:r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Правда», «Закон», «Любовь», «Слово», «Душа»,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Грех», «Наука», «Интеллигенция», «Огонь»,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Вода», «Хлеб», «Письменность», «Число»,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Время», </a:t>
            </a:r>
            <a:r>
              <a:rPr lang="ru-RU" dirty="0" smtClean="0"/>
              <a:t>«</a:t>
            </a:r>
            <a:r>
              <a:rPr lang="ru-RU" dirty="0"/>
              <a:t>Родная земля», Дом», «Язык»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293096"/>
            <a:ext cx="1366515" cy="1946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8975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Текстовые когнитивные умения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воспринимать, обрабатывать, запоминать и воспроизводить в определенный момент нужную информацию из текста</a:t>
            </a:r>
            <a:r>
              <a:rPr lang="ru-RU" dirty="0" smtClean="0"/>
              <a:t>;</a:t>
            </a:r>
          </a:p>
          <a:p>
            <a:r>
              <a:rPr lang="ru-RU" dirty="0"/>
              <a:t>выявлять смысл в слове, предложении, тексте, определять причинно-следственные связи между разными явлениями, строить рассуждение на основе тезиса, выдвигать гипотезу, подбирать необходимые для аргументации собственной позиции языковые факты в исходном тексте и др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7192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Коммуникативный подход к обучению</a:t>
            </a:r>
            <a:endParaRPr lang="ru-RU" sz="2800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6020640" cy="1286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556" y="2204864"/>
            <a:ext cx="6512718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437112"/>
            <a:ext cx="7749579" cy="2042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85617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Функциональная лингвистика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Характеристики текста у М.М. Бахтина 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4960" y="3732656"/>
            <a:ext cx="2140816" cy="24482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Возникновение  высказывания связано  с целью вызвать реакцию говорящего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977306" y="3732656"/>
            <a:ext cx="3312368" cy="2304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Завершенность</a:t>
            </a:r>
            <a:r>
              <a:rPr lang="ru-RU" dirty="0">
                <a:solidFill>
                  <a:schemeClr val="tx1"/>
                </a:solidFill>
              </a:rPr>
              <a:t>: «первый и важнейший критерий высказывания – это возможность ответить на него, точнее и шире – занять в отношении его ответную позицию» 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524928" y="3768660"/>
            <a:ext cx="2267744" cy="22322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Адрессованность</a:t>
            </a:r>
            <a:r>
              <a:rPr lang="ru-RU" dirty="0" smtClean="0">
                <a:solidFill>
                  <a:schemeClr val="tx1"/>
                </a:solidFill>
              </a:rPr>
              <a:t>,  возможность ответить на высказывание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1243052" y="242088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4256536" y="242088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7164288" y="249289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89712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7fd818afcc677ad22d385bff3ca58bb37fbdcc"/>
</p:tagLst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687</Words>
  <Application>Microsoft Office PowerPoint</Application>
  <PresentationFormat>Экран (4:3)</PresentationFormat>
  <Paragraphs>69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Представление о тексте</vt:lpstr>
      <vt:lpstr>Из школьного учебника</vt:lpstr>
      <vt:lpstr>Что говорит лингвистика…</vt:lpstr>
      <vt:lpstr>Более 250 определений текста</vt:lpstr>
      <vt:lpstr>Лингвистические направления</vt:lpstr>
      <vt:lpstr>Сущность когнитивного подхода</vt:lpstr>
      <vt:lpstr>Текстовые когнитивные умения</vt:lpstr>
      <vt:lpstr>Коммуникативный подход к обучению</vt:lpstr>
      <vt:lpstr>Функциональная лингвистика</vt:lpstr>
      <vt:lpstr>Функциональный подход к тексту </vt:lpstr>
      <vt:lpstr>Методики  функционального анализа  текста крымской школы функциональной лингвистики </vt:lpstr>
      <vt:lpstr>С благодарностью!</vt:lpstr>
    </vt:vector>
  </TitlesOfParts>
  <Company>http://presentation-creation.ru/powerpoint-templates.html</Company>
  <LinksUpToDate>false</LinksUpToDate>
  <SharedDoc>false</SharedDoc>
  <HyperlinkBase>http://presentation-creation.ru/powerpoint-templates.html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Абстракция в зеленых тонах - шаблон презентации с сайта http://presentation-creation.ru</dc:title>
  <dc:creator>obstinate</dc:creator>
  <dc:description>Шаблон презентации с сайта http://presentation-creation.ru/</dc:description>
  <cp:lastModifiedBy>LapTop</cp:lastModifiedBy>
  <cp:revision>38</cp:revision>
  <dcterms:created xsi:type="dcterms:W3CDTF">2017-08-20T16:41:47Z</dcterms:created>
  <dcterms:modified xsi:type="dcterms:W3CDTF">2023-10-10T23:45:03Z</dcterms:modified>
</cp:coreProperties>
</file>