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3"/>
  </p:notesMasterIdLst>
  <p:sldIdLst>
    <p:sldId id="263" r:id="rId3"/>
    <p:sldId id="275" r:id="rId4"/>
    <p:sldId id="279" r:id="rId5"/>
    <p:sldId id="277" r:id="rId6"/>
    <p:sldId id="267" r:id="rId7"/>
    <p:sldId id="274" r:id="rId8"/>
    <p:sldId id="278" r:id="rId9"/>
    <p:sldId id="280" r:id="rId10"/>
    <p:sldId id="287" r:id="rId11"/>
    <p:sldId id="281" r:id="rId12"/>
    <p:sldId id="273" r:id="rId13"/>
    <p:sldId id="268" r:id="rId14"/>
    <p:sldId id="269" r:id="rId15"/>
    <p:sldId id="271" r:id="rId16"/>
    <p:sldId id="282" r:id="rId17"/>
    <p:sldId id="272" r:id="rId18"/>
    <p:sldId id="270" r:id="rId19"/>
    <p:sldId id="283" r:id="rId20"/>
    <p:sldId id="284" r:id="rId21"/>
    <p:sldId id="264"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2" autoAdjust="0"/>
    <p:restoredTop sz="94622" autoAdjust="0"/>
  </p:normalViewPr>
  <p:slideViewPr>
    <p:cSldViewPr>
      <p:cViewPr varScale="1">
        <p:scale>
          <a:sx n="69" d="100"/>
          <a:sy n="69" d="100"/>
        </p:scale>
        <p:origin x="14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08A6B1-5B4E-49F7-8449-AD6100B3F442}" type="doc">
      <dgm:prSet loTypeId="urn:microsoft.com/office/officeart/2009/3/layout/StepUpProcess" loCatId="process" qsTypeId="urn:microsoft.com/office/officeart/2005/8/quickstyle/simple5" qsCatId="simple" csTypeId="urn:microsoft.com/office/officeart/2005/8/colors/colorful5" csCatId="colorful" phldr="1"/>
      <dgm:spPr/>
      <dgm:t>
        <a:bodyPr/>
        <a:lstStyle/>
        <a:p>
          <a:endParaRPr lang="ru-RU"/>
        </a:p>
      </dgm:t>
    </dgm:pt>
    <dgm:pt modelId="{D0151A1E-8FEE-4843-9FA8-944DC64A1890}">
      <dgm:prSet custT="1">
        <dgm:style>
          <a:lnRef idx="1">
            <a:schemeClr val="accent5"/>
          </a:lnRef>
          <a:fillRef idx="2">
            <a:schemeClr val="accent5"/>
          </a:fillRef>
          <a:effectRef idx="1">
            <a:schemeClr val="accent5"/>
          </a:effectRef>
          <a:fontRef idx="minor">
            <a:schemeClr val="dk1"/>
          </a:fontRef>
        </dgm:style>
      </dgm:prSet>
      <dgm:spPr/>
      <dgm:t>
        <a:bodyPr/>
        <a:lstStyle/>
        <a:p>
          <a:pPr rtl="0"/>
          <a:r>
            <a:rPr lang="ru-RU" sz="1400" b="1" dirty="0" smtClean="0"/>
            <a:t>Внимательно прочитайте задание. </a:t>
          </a:r>
          <a:endParaRPr lang="ru-RU" sz="1400" b="1" dirty="0"/>
        </a:p>
      </dgm:t>
    </dgm:pt>
    <dgm:pt modelId="{99B10F47-74ED-421F-BCEE-D13FE6103B9B}" type="parTrans" cxnId="{4A4837B6-14A9-4836-A1EC-52F8772929BA}">
      <dgm:prSet/>
      <dgm:spPr/>
      <dgm:t>
        <a:bodyPr/>
        <a:lstStyle/>
        <a:p>
          <a:endParaRPr lang="ru-RU" sz="1400" b="1"/>
        </a:p>
      </dgm:t>
    </dgm:pt>
    <dgm:pt modelId="{12D3941B-0F2D-44C7-99E7-62276E7D5F0F}" type="sibTrans" cxnId="{4A4837B6-14A9-4836-A1EC-52F8772929BA}">
      <dgm:prSet/>
      <dgm:spPr/>
      <dgm:t>
        <a:bodyPr/>
        <a:lstStyle/>
        <a:p>
          <a:endParaRPr lang="ru-RU" sz="1400" b="1"/>
        </a:p>
      </dgm:t>
    </dgm:pt>
    <dgm:pt modelId="{EAFF2EA7-2AF6-4683-B0A6-0816EE724D40}">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ru-RU" sz="1400" b="1" dirty="0" smtClean="0">
              <a:solidFill>
                <a:srgbClr val="C00000"/>
              </a:solidFill>
            </a:rPr>
            <a:t>Найдите</a:t>
          </a:r>
          <a:r>
            <a:rPr lang="ru-RU" sz="1400" b="1" dirty="0" smtClean="0"/>
            <a:t> в формулировке задания </a:t>
          </a:r>
          <a:r>
            <a:rPr lang="ru-RU" sz="1400" b="1" dirty="0" smtClean="0">
              <a:solidFill>
                <a:srgbClr val="C00000"/>
              </a:solidFill>
            </a:rPr>
            <a:t>знак препинания</a:t>
          </a:r>
          <a:r>
            <a:rPr lang="ru-RU" sz="1400" b="1" dirty="0" smtClean="0"/>
            <a:t>, с которым вы будете работать в тексте.</a:t>
          </a:r>
          <a:endParaRPr lang="ru-RU" sz="1400" b="1" dirty="0"/>
        </a:p>
      </dgm:t>
    </dgm:pt>
    <dgm:pt modelId="{9B250EC8-311E-4FEE-BDD0-E5D7CA431B3C}" type="parTrans" cxnId="{D4DC9D48-7254-402F-8A36-9CB983AFA6C3}">
      <dgm:prSet/>
      <dgm:spPr/>
      <dgm:t>
        <a:bodyPr/>
        <a:lstStyle/>
        <a:p>
          <a:endParaRPr lang="ru-RU" sz="1400" b="1"/>
        </a:p>
      </dgm:t>
    </dgm:pt>
    <dgm:pt modelId="{73E735AA-B0C3-4C73-BC20-C7258248D7EB}" type="sibTrans" cxnId="{D4DC9D48-7254-402F-8A36-9CB983AFA6C3}">
      <dgm:prSet/>
      <dgm:spPr/>
      <dgm:t>
        <a:bodyPr/>
        <a:lstStyle/>
        <a:p>
          <a:endParaRPr lang="ru-RU" sz="1400" b="1"/>
        </a:p>
      </dgm:t>
    </dgm:pt>
    <dgm:pt modelId="{1DD25BDA-8EC2-4613-A82E-B79B39696DC5}">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ru-RU" sz="1400" b="1" dirty="0" smtClean="0"/>
            <a:t>Внимательно прочитайте текст. </a:t>
          </a:r>
          <a:r>
            <a:rPr lang="ru-RU" sz="1400" b="1" dirty="0" smtClean="0">
              <a:solidFill>
                <a:srgbClr val="C00000"/>
              </a:solidFill>
            </a:rPr>
            <a:t>Найдите </a:t>
          </a:r>
          <a:r>
            <a:rPr lang="ru-RU" sz="1400" b="1" dirty="0" smtClean="0"/>
            <a:t>в тексте </a:t>
          </a:r>
          <a:r>
            <a:rPr lang="ru-RU" sz="1400" b="1" dirty="0" smtClean="0">
              <a:solidFill>
                <a:srgbClr val="C00000"/>
              </a:solidFill>
            </a:rPr>
            <a:t>предложения с искомым знаком</a:t>
          </a:r>
          <a:r>
            <a:rPr lang="ru-RU" sz="1400" b="1" dirty="0" smtClean="0"/>
            <a:t>, отметьте их в КИМ.</a:t>
          </a:r>
          <a:endParaRPr lang="ru-RU" sz="1400" b="1" dirty="0"/>
        </a:p>
      </dgm:t>
    </dgm:pt>
    <dgm:pt modelId="{B0C9FC7B-358F-485A-B47A-23AF015FB8EF}" type="parTrans" cxnId="{9F6CCED5-F60D-45E4-AF41-63E4F1B88C66}">
      <dgm:prSet/>
      <dgm:spPr/>
      <dgm:t>
        <a:bodyPr/>
        <a:lstStyle/>
        <a:p>
          <a:endParaRPr lang="ru-RU" sz="1400" b="1"/>
        </a:p>
      </dgm:t>
    </dgm:pt>
    <dgm:pt modelId="{70975AF4-F76E-4A25-B821-9BC7A2EDF966}" type="sibTrans" cxnId="{9F6CCED5-F60D-45E4-AF41-63E4F1B88C66}">
      <dgm:prSet/>
      <dgm:spPr/>
      <dgm:t>
        <a:bodyPr/>
        <a:lstStyle/>
        <a:p>
          <a:endParaRPr lang="ru-RU" sz="1400" b="1"/>
        </a:p>
      </dgm:t>
    </dgm:pt>
    <dgm:pt modelId="{EB9014D5-DB38-47AE-B5C0-C587B972E838}">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ru-RU" sz="1400" b="1" dirty="0" smtClean="0"/>
            <a:t>Определите, простые это предложения или сложные. Установите, </a:t>
          </a:r>
          <a:r>
            <a:rPr lang="ru-RU" sz="1400" b="1" dirty="0" smtClean="0">
              <a:solidFill>
                <a:srgbClr val="C00000"/>
              </a:solidFill>
            </a:rPr>
            <a:t>на основании какого правила ставится указанный знак </a:t>
          </a:r>
          <a:r>
            <a:rPr lang="ru-RU" sz="1400" b="1" dirty="0" smtClean="0"/>
            <a:t>препинания в каждом предложении. </a:t>
          </a:r>
          <a:endParaRPr lang="ru-RU" sz="1400" b="1" dirty="0"/>
        </a:p>
      </dgm:t>
    </dgm:pt>
    <dgm:pt modelId="{61CA56E9-39B2-4697-AD3D-5D5CE79E5EFC}" type="parTrans" cxnId="{35DD6ADF-8014-4914-8DCF-AB25E3307B7D}">
      <dgm:prSet/>
      <dgm:spPr/>
      <dgm:t>
        <a:bodyPr/>
        <a:lstStyle/>
        <a:p>
          <a:endParaRPr lang="ru-RU" sz="1400" b="1"/>
        </a:p>
      </dgm:t>
    </dgm:pt>
    <dgm:pt modelId="{90DA6FB5-1DDC-437F-A970-1FAEA8F6AE62}" type="sibTrans" cxnId="{35DD6ADF-8014-4914-8DCF-AB25E3307B7D}">
      <dgm:prSet/>
      <dgm:spPr/>
      <dgm:t>
        <a:bodyPr/>
        <a:lstStyle/>
        <a:p>
          <a:endParaRPr lang="ru-RU" sz="1400" b="1"/>
        </a:p>
      </dgm:t>
    </dgm:pt>
    <dgm:pt modelId="{FE9DF1B1-C8CA-4F11-906E-AF99B5C423D4}">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ru-RU" sz="1400" b="1" dirty="0" smtClean="0">
              <a:solidFill>
                <a:srgbClr val="C00000"/>
              </a:solidFill>
            </a:rPr>
            <a:t>Определите предложения</a:t>
          </a:r>
          <a:r>
            <a:rPr lang="ru-RU" sz="1400" b="1" dirty="0" smtClean="0"/>
            <a:t>, в которых </a:t>
          </a:r>
          <a:r>
            <a:rPr lang="ru-RU" sz="1400" b="1" dirty="0" smtClean="0">
              <a:solidFill>
                <a:srgbClr val="C00000"/>
              </a:solidFill>
            </a:rPr>
            <a:t>указанный знак препинания ставится в соответствии с одним и тем же правилом пунктуации</a:t>
          </a:r>
          <a:r>
            <a:rPr lang="ru-RU" sz="1400" b="1" dirty="0" smtClean="0"/>
            <a:t>. Запишите номера этих предложений. </a:t>
          </a:r>
          <a:endParaRPr lang="ru-RU" sz="1400" b="1" dirty="0"/>
        </a:p>
      </dgm:t>
    </dgm:pt>
    <dgm:pt modelId="{C92F933F-F4A2-4E28-882A-C770E4D5CAA4}" type="parTrans" cxnId="{E386562D-13B5-42AE-9234-79FD8D9FC3DC}">
      <dgm:prSet/>
      <dgm:spPr/>
      <dgm:t>
        <a:bodyPr/>
        <a:lstStyle/>
        <a:p>
          <a:endParaRPr lang="ru-RU" sz="1400" b="1"/>
        </a:p>
      </dgm:t>
    </dgm:pt>
    <dgm:pt modelId="{9575E09D-D8F9-4C62-ACC8-D6BC3B74B78D}" type="sibTrans" cxnId="{E386562D-13B5-42AE-9234-79FD8D9FC3DC}">
      <dgm:prSet/>
      <dgm:spPr/>
      <dgm:t>
        <a:bodyPr/>
        <a:lstStyle/>
        <a:p>
          <a:endParaRPr lang="ru-RU" sz="1400" b="1"/>
        </a:p>
      </dgm:t>
    </dgm:pt>
    <dgm:pt modelId="{6E17129D-ED29-492A-9BFD-0700DF8E9587}">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ru-RU" sz="1400" b="1" dirty="0" smtClean="0">
              <a:solidFill>
                <a:srgbClr val="C00000"/>
              </a:solidFill>
            </a:rPr>
            <a:t>Найдите</a:t>
          </a:r>
          <a:r>
            <a:rPr lang="ru-RU" sz="1400" b="1" dirty="0" smtClean="0"/>
            <a:t> в них </a:t>
          </a:r>
          <a:r>
            <a:rPr lang="ru-RU" sz="1400" b="1" dirty="0" err="1" smtClean="0">
              <a:solidFill>
                <a:srgbClr val="C00000"/>
              </a:solidFill>
            </a:rPr>
            <a:t>грамматичес</a:t>
          </a:r>
          <a:r>
            <a:rPr lang="ru-RU" sz="1400" b="1" dirty="0" smtClean="0">
              <a:solidFill>
                <a:srgbClr val="C00000"/>
              </a:solidFill>
            </a:rPr>
            <a:t>-кую основу</a:t>
          </a:r>
          <a:r>
            <a:rPr lang="ru-RU" sz="1400" b="1" dirty="0" smtClean="0"/>
            <a:t>.</a:t>
          </a:r>
          <a:endParaRPr lang="ru-RU" sz="1400" b="1" dirty="0"/>
        </a:p>
      </dgm:t>
    </dgm:pt>
    <dgm:pt modelId="{0C6AFD14-B5D1-4A1D-955B-9231DED2385A}" type="parTrans" cxnId="{5CA8FFBD-3416-4187-AF21-1F75C59216F9}">
      <dgm:prSet/>
      <dgm:spPr/>
      <dgm:t>
        <a:bodyPr/>
        <a:lstStyle/>
        <a:p>
          <a:endParaRPr lang="ru-RU" b="1"/>
        </a:p>
      </dgm:t>
    </dgm:pt>
    <dgm:pt modelId="{93C8077F-1BDD-48E9-9FA5-7C7AD53A7C93}" type="sibTrans" cxnId="{5CA8FFBD-3416-4187-AF21-1F75C59216F9}">
      <dgm:prSet/>
      <dgm:spPr/>
      <dgm:t>
        <a:bodyPr/>
        <a:lstStyle/>
        <a:p>
          <a:endParaRPr lang="ru-RU" b="1"/>
        </a:p>
      </dgm:t>
    </dgm:pt>
    <dgm:pt modelId="{718C1AED-CAF6-4965-86E9-AE9E4EBA1E55}" type="pres">
      <dgm:prSet presAssocID="{A208A6B1-5B4E-49F7-8449-AD6100B3F442}" presName="rootnode" presStyleCnt="0">
        <dgm:presLayoutVars>
          <dgm:chMax/>
          <dgm:chPref/>
          <dgm:dir/>
          <dgm:animLvl val="lvl"/>
        </dgm:presLayoutVars>
      </dgm:prSet>
      <dgm:spPr/>
      <dgm:t>
        <a:bodyPr/>
        <a:lstStyle/>
        <a:p>
          <a:endParaRPr lang="ru-RU"/>
        </a:p>
      </dgm:t>
    </dgm:pt>
    <dgm:pt modelId="{C180DC73-B076-4AE8-BE6C-255C6BC79827}" type="pres">
      <dgm:prSet presAssocID="{D0151A1E-8FEE-4843-9FA8-944DC64A1890}" presName="composite" presStyleCnt="0"/>
      <dgm:spPr/>
      <dgm:t>
        <a:bodyPr/>
        <a:lstStyle/>
        <a:p>
          <a:endParaRPr lang="ru-RU"/>
        </a:p>
      </dgm:t>
    </dgm:pt>
    <dgm:pt modelId="{8AF32DD2-CD23-4531-BF8B-8ECFDDE76619}" type="pres">
      <dgm:prSet presAssocID="{D0151A1E-8FEE-4843-9FA8-944DC64A1890}" presName="LShape" presStyleLbl="alignNode1" presStyleIdx="0" presStyleCnt="11" custLinFactNeighborX="20550" custLinFactNeighborY="6692"/>
      <dgm:spPr/>
      <dgm:t>
        <a:bodyPr/>
        <a:lstStyle/>
        <a:p>
          <a:endParaRPr lang="ru-RU"/>
        </a:p>
      </dgm:t>
    </dgm:pt>
    <dgm:pt modelId="{98621FBF-7F09-4F84-A5C5-BEEB1DD01D88}" type="pres">
      <dgm:prSet presAssocID="{D0151A1E-8FEE-4843-9FA8-944DC64A1890}" presName="ParentText" presStyleLbl="revTx" presStyleIdx="0" presStyleCnt="6" custScaleX="95072" custScaleY="72111" custLinFactNeighborX="26392" custLinFactNeighborY="-1716">
        <dgm:presLayoutVars>
          <dgm:chMax val="0"/>
          <dgm:chPref val="0"/>
          <dgm:bulletEnabled val="1"/>
        </dgm:presLayoutVars>
      </dgm:prSet>
      <dgm:spPr/>
      <dgm:t>
        <a:bodyPr/>
        <a:lstStyle/>
        <a:p>
          <a:endParaRPr lang="ru-RU"/>
        </a:p>
      </dgm:t>
    </dgm:pt>
    <dgm:pt modelId="{6DE7AE0F-D71D-43B5-9B1A-87C1703C9C6B}" type="pres">
      <dgm:prSet presAssocID="{D0151A1E-8FEE-4843-9FA8-944DC64A1890}" presName="Triangle" presStyleLbl="alignNode1" presStyleIdx="1" presStyleCnt="11" custLinFactX="15239" custLinFactNeighborX="100000" custLinFactNeighborY="28411"/>
      <dgm:spPr/>
      <dgm:t>
        <a:bodyPr/>
        <a:lstStyle/>
        <a:p>
          <a:endParaRPr lang="ru-RU"/>
        </a:p>
      </dgm:t>
    </dgm:pt>
    <dgm:pt modelId="{BDE5565E-06F1-4FBE-81AC-1AB25B21E7EE}" type="pres">
      <dgm:prSet presAssocID="{12D3941B-0F2D-44C7-99E7-62276E7D5F0F}" presName="sibTrans" presStyleCnt="0"/>
      <dgm:spPr/>
      <dgm:t>
        <a:bodyPr/>
        <a:lstStyle/>
        <a:p>
          <a:endParaRPr lang="ru-RU"/>
        </a:p>
      </dgm:t>
    </dgm:pt>
    <dgm:pt modelId="{27D70FB9-F292-4D7D-A2F0-3388F28DF3D9}" type="pres">
      <dgm:prSet presAssocID="{12D3941B-0F2D-44C7-99E7-62276E7D5F0F}" presName="space" presStyleCnt="0"/>
      <dgm:spPr/>
      <dgm:t>
        <a:bodyPr/>
        <a:lstStyle/>
        <a:p>
          <a:endParaRPr lang="ru-RU"/>
        </a:p>
      </dgm:t>
    </dgm:pt>
    <dgm:pt modelId="{62181DEC-5AFE-43A1-8A3B-933A2DE5EC12}" type="pres">
      <dgm:prSet presAssocID="{EAFF2EA7-2AF6-4683-B0A6-0816EE724D40}" presName="composite" presStyleCnt="0"/>
      <dgm:spPr/>
      <dgm:t>
        <a:bodyPr/>
        <a:lstStyle/>
        <a:p>
          <a:endParaRPr lang="ru-RU"/>
        </a:p>
      </dgm:t>
    </dgm:pt>
    <dgm:pt modelId="{7927DB3C-35E3-4790-B471-77FDA7EDD35D}" type="pres">
      <dgm:prSet presAssocID="{EAFF2EA7-2AF6-4683-B0A6-0816EE724D40}" presName="LShape" presStyleLbl="alignNode1" presStyleIdx="2" presStyleCnt="11" custLinFactNeighborX="12837" custLinFactNeighborY="-6760"/>
      <dgm:spPr/>
      <dgm:t>
        <a:bodyPr/>
        <a:lstStyle/>
        <a:p>
          <a:endParaRPr lang="ru-RU"/>
        </a:p>
      </dgm:t>
    </dgm:pt>
    <dgm:pt modelId="{5DED5087-D14D-4CE3-9D0F-3062191C51FC}" type="pres">
      <dgm:prSet presAssocID="{EAFF2EA7-2AF6-4683-B0A6-0816EE724D40}" presName="ParentText" presStyleLbl="revTx" presStyleIdx="1" presStyleCnt="6" custScaleX="118282" custScaleY="129379" custLinFactNeighborX="23760" custLinFactNeighborY="16499">
        <dgm:presLayoutVars>
          <dgm:chMax val="0"/>
          <dgm:chPref val="0"/>
          <dgm:bulletEnabled val="1"/>
        </dgm:presLayoutVars>
      </dgm:prSet>
      <dgm:spPr/>
      <dgm:t>
        <a:bodyPr/>
        <a:lstStyle/>
        <a:p>
          <a:endParaRPr lang="ru-RU"/>
        </a:p>
      </dgm:t>
    </dgm:pt>
    <dgm:pt modelId="{08D7C347-55C4-45B0-A695-BC9A3A710120}" type="pres">
      <dgm:prSet presAssocID="{EAFF2EA7-2AF6-4683-B0A6-0816EE724D40}" presName="Triangle" presStyleLbl="alignNode1" presStyleIdx="3" presStyleCnt="11" custLinFactX="134" custLinFactNeighborX="100000" custLinFactNeighborY="-14387"/>
      <dgm:spPr/>
      <dgm:t>
        <a:bodyPr/>
        <a:lstStyle/>
        <a:p>
          <a:endParaRPr lang="ru-RU"/>
        </a:p>
      </dgm:t>
    </dgm:pt>
    <dgm:pt modelId="{8F5E7918-7534-4D79-99A2-9B9CBCA0F7A9}" type="pres">
      <dgm:prSet presAssocID="{73E735AA-B0C3-4C73-BC20-C7258248D7EB}" presName="sibTrans" presStyleCnt="0"/>
      <dgm:spPr/>
      <dgm:t>
        <a:bodyPr/>
        <a:lstStyle/>
        <a:p>
          <a:endParaRPr lang="ru-RU"/>
        </a:p>
      </dgm:t>
    </dgm:pt>
    <dgm:pt modelId="{F23D06AD-8499-47EF-B7F9-7F8C4E3171F2}" type="pres">
      <dgm:prSet presAssocID="{73E735AA-B0C3-4C73-BC20-C7258248D7EB}" presName="space" presStyleCnt="0"/>
      <dgm:spPr/>
      <dgm:t>
        <a:bodyPr/>
        <a:lstStyle/>
        <a:p>
          <a:endParaRPr lang="ru-RU"/>
        </a:p>
      </dgm:t>
    </dgm:pt>
    <dgm:pt modelId="{551E456D-A994-4085-B64D-6E070236BD06}" type="pres">
      <dgm:prSet presAssocID="{1DD25BDA-8EC2-4613-A82E-B79B39696DC5}" presName="composite" presStyleCnt="0"/>
      <dgm:spPr/>
      <dgm:t>
        <a:bodyPr/>
        <a:lstStyle/>
        <a:p>
          <a:endParaRPr lang="ru-RU"/>
        </a:p>
      </dgm:t>
    </dgm:pt>
    <dgm:pt modelId="{A0787912-0294-46B9-BCC9-C149F25F7A31}" type="pres">
      <dgm:prSet presAssocID="{1DD25BDA-8EC2-4613-A82E-B79B39696DC5}" presName="LShape" presStyleLbl="alignNode1" presStyleIdx="4" presStyleCnt="11" custLinFactNeighborX="12493" custLinFactNeighborY="-24551"/>
      <dgm:spPr/>
      <dgm:t>
        <a:bodyPr/>
        <a:lstStyle/>
        <a:p>
          <a:endParaRPr lang="ru-RU"/>
        </a:p>
      </dgm:t>
    </dgm:pt>
    <dgm:pt modelId="{1499DDEA-CECF-446C-834A-9C2732EAB403}" type="pres">
      <dgm:prSet presAssocID="{1DD25BDA-8EC2-4613-A82E-B79B39696DC5}" presName="ParentText" presStyleLbl="revTx" presStyleIdx="2" presStyleCnt="6" custScaleY="170356" custLinFactNeighborX="14155" custLinFactNeighborY="24672">
        <dgm:presLayoutVars>
          <dgm:chMax val="0"/>
          <dgm:chPref val="0"/>
          <dgm:bulletEnabled val="1"/>
        </dgm:presLayoutVars>
      </dgm:prSet>
      <dgm:spPr/>
      <dgm:t>
        <a:bodyPr/>
        <a:lstStyle/>
        <a:p>
          <a:endParaRPr lang="ru-RU"/>
        </a:p>
      </dgm:t>
    </dgm:pt>
    <dgm:pt modelId="{9ADD04D8-5A1E-4F19-8A8D-5FD22FCF92A6}" type="pres">
      <dgm:prSet presAssocID="{1DD25BDA-8EC2-4613-A82E-B79B39696DC5}" presName="Triangle" presStyleLbl="alignNode1" presStyleIdx="5" presStyleCnt="11" custLinFactNeighborX="77545" custLinFactNeighborY="-77154"/>
      <dgm:spPr/>
      <dgm:t>
        <a:bodyPr/>
        <a:lstStyle/>
        <a:p>
          <a:endParaRPr lang="ru-RU"/>
        </a:p>
      </dgm:t>
    </dgm:pt>
    <dgm:pt modelId="{A27C3CE8-1217-4259-87FF-10B170EA0883}" type="pres">
      <dgm:prSet presAssocID="{70975AF4-F76E-4A25-B821-9BC7A2EDF966}" presName="sibTrans" presStyleCnt="0"/>
      <dgm:spPr/>
      <dgm:t>
        <a:bodyPr/>
        <a:lstStyle/>
        <a:p>
          <a:endParaRPr lang="ru-RU"/>
        </a:p>
      </dgm:t>
    </dgm:pt>
    <dgm:pt modelId="{1278F925-B759-436C-873F-9FB0F02A64AF}" type="pres">
      <dgm:prSet presAssocID="{70975AF4-F76E-4A25-B821-9BC7A2EDF966}" presName="space" presStyleCnt="0"/>
      <dgm:spPr/>
      <dgm:t>
        <a:bodyPr/>
        <a:lstStyle/>
        <a:p>
          <a:endParaRPr lang="ru-RU"/>
        </a:p>
      </dgm:t>
    </dgm:pt>
    <dgm:pt modelId="{EA18B531-8785-47C3-BDCF-84691F5579FC}" type="pres">
      <dgm:prSet presAssocID="{6E17129D-ED29-492A-9BFD-0700DF8E9587}" presName="composite" presStyleCnt="0"/>
      <dgm:spPr/>
      <dgm:t>
        <a:bodyPr/>
        <a:lstStyle/>
        <a:p>
          <a:endParaRPr lang="ru-RU"/>
        </a:p>
      </dgm:t>
    </dgm:pt>
    <dgm:pt modelId="{6220941C-EA6A-460D-B9E4-54CD24B2152C}" type="pres">
      <dgm:prSet presAssocID="{6E17129D-ED29-492A-9BFD-0700DF8E9587}" presName="LShape" presStyleLbl="alignNode1" presStyleIdx="6" presStyleCnt="11" custLinFactY="-9011" custLinFactNeighborX="7691" custLinFactNeighborY="-100000"/>
      <dgm:spPr/>
      <dgm:t>
        <a:bodyPr/>
        <a:lstStyle/>
        <a:p>
          <a:endParaRPr lang="ru-RU"/>
        </a:p>
      </dgm:t>
    </dgm:pt>
    <dgm:pt modelId="{FF53EA79-3798-4B24-8281-603C565657B6}" type="pres">
      <dgm:prSet presAssocID="{6E17129D-ED29-492A-9BFD-0700DF8E9587}" presName="ParentText" presStyleLbl="revTx" presStyleIdx="3" presStyleCnt="6" custScaleX="100001" custScaleY="71487" custLinFactNeighborX="14613" custLinFactNeighborY="-83603">
        <dgm:presLayoutVars>
          <dgm:chMax val="0"/>
          <dgm:chPref val="0"/>
          <dgm:bulletEnabled val="1"/>
        </dgm:presLayoutVars>
      </dgm:prSet>
      <dgm:spPr/>
      <dgm:t>
        <a:bodyPr/>
        <a:lstStyle/>
        <a:p>
          <a:endParaRPr lang="ru-RU"/>
        </a:p>
      </dgm:t>
    </dgm:pt>
    <dgm:pt modelId="{A3951C54-63C4-44E1-B72F-E0705D7DB36E}" type="pres">
      <dgm:prSet presAssocID="{6E17129D-ED29-492A-9BFD-0700DF8E9587}" presName="Triangle" presStyleLbl="alignNode1" presStyleIdx="7" presStyleCnt="11" custLinFactY="-144959" custLinFactNeighborX="69923" custLinFactNeighborY="-200000"/>
      <dgm:spPr/>
      <dgm:t>
        <a:bodyPr/>
        <a:lstStyle/>
        <a:p>
          <a:endParaRPr lang="ru-RU"/>
        </a:p>
      </dgm:t>
    </dgm:pt>
    <dgm:pt modelId="{785E634D-3638-45D9-8462-79419351DEED}" type="pres">
      <dgm:prSet presAssocID="{93C8077F-1BDD-48E9-9FA5-7C7AD53A7C93}" presName="sibTrans" presStyleCnt="0"/>
      <dgm:spPr/>
      <dgm:t>
        <a:bodyPr/>
        <a:lstStyle/>
        <a:p>
          <a:endParaRPr lang="ru-RU"/>
        </a:p>
      </dgm:t>
    </dgm:pt>
    <dgm:pt modelId="{2009B509-C8A6-4107-8A00-534E08552A18}" type="pres">
      <dgm:prSet presAssocID="{93C8077F-1BDD-48E9-9FA5-7C7AD53A7C93}" presName="space" presStyleCnt="0"/>
      <dgm:spPr/>
      <dgm:t>
        <a:bodyPr/>
        <a:lstStyle/>
        <a:p>
          <a:endParaRPr lang="ru-RU"/>
        </a:p>
      </dgm:t>
    </dgm:pt>
    <dgm:pt modelId="{01EC77D0-42C2-411B-8662-C841E756353E}" type="pres">
      <dgm:prSet presAssocID="{EB9014D5-DB38-47AE-B5C0-C587B972E838}" presName="composite" presStyleCnt="0"/>
      <dgm:spPr/>
      <dgm:t>
        <a:bodyPr/>
        <a:lstStyle/>
        <a:p>
          <a:endParaRPr lang="ru-RU"/>
        </a:p>
      </dgm:t>
    </dgm:pt>
    <dgm:pt modelId="{55AA904D-C108-4B7C-9B01-7609C6E8469D}" type="pres">
      <dgm:prSet presAssocID="{EB9014D5-DB38-47AE-B5C0-C587B972E838}" presName="LShape" presStyleLbl="alignNode1" presStyleIdx="8" presStyleCnt="11" custLinFactNeighborX="4640" custLinFactNeighborY="-73110"/>
      <dgm:spPr/>
      <dgm:t>
        <a:bodyPr/>
        <a:lstStyle/>
        <a:p>
          <a:endParaRPr lang="ru-RU"/>
        </a:p>
      </dgm:t>
    </dgm:pt>
    <dgm:pt modelId="{A4EF73CA-C77F-4A4D-A965-87D878E050D2}" type="pres">
      <dgm:prSet presAssocID="{EB9014D5-DB38-47AE-B5C0-C587B972E838}" presName="ParentText" presStyleLbl="revTx" presStyleIdx="4" presStyleCnt="6" custScaleY="254297" custLinFactNeighborX="6068" custLinFactNeighborY="28571">
        <dgm:presLayoutVars>
          <dgm:chMax val="0"/>
          <dgm:chPref val="0"/>
          <dgm:bulletEnabled val="1"/>
        </dgm:presLayoutVars>
      </dgm:prSet>
      <dgm:spPr/>
      <dgm:t>
        <a:bodyPr/>
        <a:lstStyle/>
        <a:p>
          <a:endParaRPr lang="ru-RU"/>
        </a:p>
      </dgm:t>
    </dgm:pt>
    <dgm:pt modelId="{1DA6BA82-5CD2-4E0E-9C1C-6FB1F3F13543}" type="pres">
      <dgm:prSet presAssocID="{EB9014D5-DB38-47AE-B5C0-C587B972E838}" presName="Triangle" presStyleLbl="alignNode1" presStyleIdx="9" presStyleCnt="11" custLinFactY="-100000" custLinFactNeighborX="24641" custLinFactNeighborY="-148472"/>
      <dgm:spPr/>
      <dgm:t>
        <a:bodyPr/>
        <a:lstStyle/>
        <a:p>
          <a:endParaRPr lang="ru-RU"/>
        </a:p>
      </dgm:t>
    </dgm:pt>
    <dgm:pt modelId="{8441DD5B-DD08-4733-9E67-133F235E3940}" type="pres">
      <dgm:prSet presAssocID="{90DA6FB5-1DDC-437F-A970-1FAEA8F6AE62}" presName="sibTrans" presStyleCnt="0"/>
      <dgm:spPr/>
      <dgm:t>
        <a:bodyPr/>
        <a:lstStyle/>
        <a:p>
          <a:endParaRPr lang="ru-RU"/>
        </a:p>
      </dgm:t>
    </dgm:pt>
    <dgm:pt modelId="{6A7E1FFA-0CF8-4A82-B97B-A27A9D20DBD6}" type="pres">
      <dgm:prSet presAssocID="{90DA6FB5-1DDC-437F-A970-1FAEA8F6AE62}" presName="space" presStyleCnt="0"/>
      <dgm:spPr/>
      <dgm:t>
        <a:bodyPr/>
        <a:lstStyle/>
        <a:p>
          <a:endParaRPr lang="ru-RU"/>
        </a:p>
      </dgm:t>
    </dgm:pt>
    <dgm:pt modelId="{91F335A1-C69B-4389-B6C7-FEAFF262E308}" type="pres">
      <dgm:prSet presAssocID="{FE9DF1B1-C8CA-4F11-906E-AF99B5C423D4}" presName="composite" presStyleCnt="0"/>
      <dgm:spPr/>
      <dgm:t>
        <a:bodyPr/>
        <a:lstStyle/>
        <a:p>
          <a:endParaRPr lang="ru-RU"/>
        </a:p>
      </dgm:t>
    </dgm:pt>
    <dgm:pt modelId="{FA1AFCC5-2438-46C1-B657-AF8ADE38F427}" type="pres">
      <dgm:prSet presAssocID="{FE9DF1B1-C8CA-4F11-906E-AF99B5C423D4}" presName="LShape" presStyleLbl="alignNode1" presStyleIdx="10" presStyleCnt="11"/>
      <dgm:spPr/>
      <dgm:t>
        <a:bodyPr/>
        <a:lstStyle/>
        <a:p>
          <a:endParaRPr lang="ru-RU"/>
        </a:p>
      </dgm:t>
    </dgm:pt>
    <dgm:pt modelId="{E38C2A8F-BE34-4164-BA5A-A6B93F5A1E3C}" type="pres">
      <dgm:prSet presAssocID="{FE9DF1B1-C8CA-4F11-906E-AF99B5C423D4}" presName="ParentText" presStyleLbl="revTx" presStyleIdx="5" presStyleCnt="6" custScaleY="259938" custLinFactNeighborX="959" custLinFactNeighborY="86912">
        <dgm:presLayoutVars>
          <dgm:chMax val="0"/>
          <dgm:chPref val="0"/>
          <dgm:bulletEnabled val="1"/>
        </dgm:presLayoutVars>
      </dgm:prSet>
      <dgm:spPr/>
      <dgm:t>
        <a:bodyPr/>
        <a:lstStyle/>
        <a:p>
          <a:endParaRPr lang="ru-RU"/>
        </a:p>
      </dgm:t>
    </dgm:pt>
  </dgm:ptLst>
  <dgm:cxnLst>
    <dgm:cxn modelId="{C1AEF693-70B9-409A-A7A6-1AC1119D09E4}" type="presOf" srcId="{6E17129D-ED29-492A-9BFD-0700DF8E9587}" destId="{FF53EA79-3798-4B24-8281-603C565657B6}" srcOrd="0" destOrd="0" presId="urn:microsoft.com/office/officeart/2009/3/layout/StepUpProcess"/>
    <dgm:cxn modelId="{FE3F8E01-2C61-49E9-AD8D-95B05A25D5D0}" type="presOf" srcId="{FE9DF1B1-C8CA-4F11-906E-AF99B5C423D4}" destId="{E38C2A8F-BE34-4164-BA5A-A6B93F5A1E3C}" srcOrd="0" destOrd="0" presId="urn:microsoft.com/office/officeart/2009/3/layout/StepUpProcess"/>
    <dgm:cxn modelId="{9F6CCED5-F60D-45E4-AF41-63E4F1B88C66}" srcId="{A208A6B1-5B4E-49F7-8449-AD6100B3F442}" destId="{1DD25BDA-8EC2-4613-A82E-B79B39696DC5}" srcOrd="2" destOrd="0" parTransId="{B0C9FC7B-358F-485A-B47A-23AF015FB8EF}" sibTransId="{70975AF4-F76E-4A25-B821-9BC7A2EDF966}"/>
    <dgm:cxn modelId="{986BC293-69C2-4E48-AABC-C27791027495}" type="presOf" srcId="{1DD25BDA-8EC2-4613-A82E-B79B39696DC5}" destId="{1499DDEA-CECF-446C-834A-9C2732EAB403}" srcOrd="0" destOrd="0" presId="urn:microsoft.com/office/officeart/2009/3/layout/StepUpProcess"/>
    <dgm:cxn modelId="{5CA8FFBD-3416-4187-AF21-1F75C59216F9}" srcId="{A208A6B1-5B4E-49F7-8449-AD6100B3F442}" destId="{6E17129D-ED29-492A-9BFD-0700DF8E9587}" srcOrd="3" destOrd="0" parTransId="{0C6AFD14-B5D1-4A1D-955B-9231DED2385A}" sibTransId="{93C8077F-1BDD-48E9-9FA5-7C7AD53A7C93}"/>
    <dgm:cxn modelId="{4A4837B6-14A9-4836-A1EC-52F8772929BA}" srcId="{A208A6B1-5B4E-49F7-8449-AD6100B3F442}" destId="{D0151A1E-8FEE-4843-9FA8-944DC64A1890}" srcOrd="0" destOrd="0" parTransId="{99B10F47-74ED-421F-BCEE-D13FE6103B9B}" sibTransId="{12D3941B-0F2D-44C7-99E7-62276E7D5F0F}"/>
    <dgm:cxn modelId="{D7C7B534-94A8-4694-A307-05E24FB292A4}" type="presOf" srcId="{EAFF2EA7-2AF6-4683-B0A6-0816EE724D40}" destId="{5DED5087-D14D-4CE3-9D0F-3062191C51FC}" srcOrd="0" destOrd="0" presId="urn:microsoft.com/office/officeart/2009/3/layout/StepUpProcess"/>
    <dgm:cxn modelId="{636A5760-4FD4-4731-8849-6990B35CC0D4}" type="presOf" srcId="{D0151A1E-8FEE-4843-9FA8-944DC64A1890}" destId="{98621FBF-7F09-4F84-A5C5-BEEB1DD01D88}" srcOrd="0" destOrd="0" presId="urn:microsoft.com/office/officeart/2009/3/layout/StepUpProcess"/>
    <dgm:cxn modelId="{700C98B3-E7F5-497E-B791-46EF52371205}" type="presOf" srcId="{EB9014D5-DB38-47AE-B5C0-C587B972E838}" destId="{A4EF73CA-C77F-4A4D-A965-87D878E050D2}" srcOrd="0" destOrd="0" presId="urn:microsoft.com/office/officeart/2009/3/layout/StepUpProcess"/>
    <dgm:cxn modelId="{D4DC9D48-7254-402F-8A36-9CB983AFA6C3}" srcId="{A208A6B1-5B4E-49F7-8449-AD6100B3F442}" destId="{EAFF2EA7-2AF6-4683-B0A6-0816EE724D40}" srcOrd="1" destOrd="0" parTransId="{9B250EC8-311E-4FEE-BDD0-E5D7CA431B3C}" sibTransId="{73E735AA-B0C3-4C73-BC20-C7258248D7EB}"/>
    <dgm:cxn modelId="{E386562D-13B5-42AE-9234-79FD8D9FC3DC}" srcId="{A208A6B1-5B4E-49F7-8449-AD6100B3F442}" destId="{FE9DF1B1-C8CA-4F11-906E-AF99B5C423D4}" srcOrd="5" destOrd="0" parTransId="{C92F933F-F4A2-4E28-882A-C770E4D5CAA4}" sibTransId="{9575E09D-D8F9-4C62-ACC8-D6BC3B74B78D}"/>
    <dgm:cxn modelId="{814DE8C8-34AB-45F3-9F5A-1AAA6CDBE857}" type="presOf" srcId="{A208A6B1-5B4E-49F7-8449-AD6100B3F442}" destId="{718C1AED-CAF6-4965-86E9-AE9E4EBA1E55}" srcOrd="0" destOrd="0" presId="urn:microsoft.com/office/officeart/2009/3/layout/StepUpProcess"/>
    <dgm:cxn modelId="{35DD6ADF-8014-4914-8DCF-AB25E3307B7D}" srcId="{A208A6B1-5B4E-49F7-8449-AD6100B3F442}" destId="{EB9014D5-DB38-47AE-B5C0-C587B972E838}" srcOrd="4" destOrd="0" parTransId="{61CA56E9-39B2-4697-AD3D-5D5CE79E5EFC}" sibTransId="{90DA6FB5-1DDC-437F-A970-1FAEA8F6AE62}"/>
    <dgm:cxn modelId="{0E0B1A5A-B242-4695-8F48-1017F11B5DA5}" type="presParOf" srcId="{718C1AED-CAF6-4965-86E9-AE9E4EBA1E55}" destId="{C180DC73-B076-4AE8-BE6C-255C6BC79827}" srcOrd="0" destOrd="0" presId="urn:microsoft.com/office/officeart/2009/3/layout/StepUpProcess"/>
    <dgm:cxn modelId="{093BAD49-5891-480B-BD38-3DEEE04DE199}" type="presParOf" srcId="{C180DC73-B076-4AE8-BE6C-255C6BC79827}" destId="{8AF32DD2-CD23-4531-BF8B-8ECFDDE76619}" srcOrd="0" destOrd="0" presId="urn:microsoft.com/office/officeart/2009/3/layout/StepUpProcess"/>
    <dgm:cxn modelId="{A6BFCD20-5A60-4C6B-B56A-B32355ADE156}" type="presParOf" srcId="{C180DC73-B076-4AE8-BE6C-255C6BC79827}" destId="{98621FBF-7F09-4F84-A5C5-BEEB1DD01D88}" srcOrd="1" destOrd="0" presId="urn:microsoft.com/office/officeart/2009/3/layout/StepUpProcess"/>
    <dgm:cxn modelId="{725734AD-9F42-48AA-8CA1-583057DFF3E1}" type="presParOf" srcId="{C180DC73-B076-4AE8-BE6C-255C6BC79827}" destId="{6DE7AE0F-D71D-43B5-9B1A-87C1703C9C6B}" srcOrd="2" destOrd="0" presId="urn:microsoft.com/office/officeart/2009/3/layout/StepUpProcess"/>
    <dgm:cxn modelId="{08D4856F-8AB2-4D62-ACC1-BF0E61CCE201}" type="presParOf" srcId="{718C1AED-CAF6-4965-86E9-AE9E4EBA1E55}" destId="{BDE5565E-06F1-4FBE-81AC-1AB25B21E7EE}" srcOrd="1" destOrd="0" presId="urn:microsoft.com/office/officeart/2009/3/layout/StepUpProcess"/>
    <dgm:cxn modelId="{CDC268D3-903B-4633-91AA-98E483DEF5CB}" type="presParOf" srcId="{BDE5565E-06F1-4FBE-81AC-1AB25B21E7EE}" destId="{27D70FB9-F292-4D7D-A2F0-3388F28DF3D9}" srcOrd="0" destOrd="0" presId="urn:microsoft.com/office/officeart/2009/3/layout/StepUpProcess"/>
    <dgm:cxn modelId="{72DC1632-00B1-47DC-82F5-0F777E7C1F36}" type="presParOf" srcId="{718C1AED-CAF6-4965-86E9-AE9E4EBA1E55}" destId="{62181DEC-5AFE-43A1-8A3B-933A2DE5EC12}" srcOrd="2" destOrd="0" presId="urn:microsoft.com/office/officeart/2009/3/layout/StepUpProcess"/>
    <dgm:cxn modelId="{EC7F8E54-3F8E-41ED-BF1C-8E4B507F76FA}" type="presParOf" srcId="{62181DEC-5AFE-43A1-8A3B-933A2DE5EC12}" destId="{7927DB3C-35E3-4790-B471-77FDA7EDD35D}" srcOrd="0" destOrd="0" presId="urn:microsoft.com/office/officeart/2009/3/layout/StepUpProcess"/>
    <dgm:cxn modelId="{67BC60E7-5D54-4910-871B-0EDB026E5DFC}" type="presParOf" srcId="{62181DEC-5AFE-43A1-8A3B-933A2DE5EC12}" destId="{5DED5087-D14D-4CE3-9D0F-3062191C51FC}" srcOrd="1" destOrd="0" presId="urn:microsoft.com/office/officeart/2009/3/layout/StepUpProcess"/>
    <dgm:cxn modelId="{DB37618A-A16D-485B-955A-6AD07ED114CD}" type="presParOf" srcId="{62181DEC-5AFE-43A1-8A3B-933A2DE5EC12}" destId="{08D7C347-55C4-45B0-A695-BC9A3A710120}" srcOrd="2" destOrd="0" presId="urn:microsoft.com/office/officeart/2009/3/layout/StepUpProcess"/>
    <dgm:cxn modelId="{2F87F97D-A048-4DAB-8F73-6E5067409E46}" type="presParOf" srcId="{718C1AED-CAF6-4965-86E9-AE9E4EBA1E55}" destId="{8F5E7918-7534-4D79-99A2-9B9CBCA0F7A9}" srcOrd="3" destOrd="0" presId="urn:microsoft.com/office/officeart/2009/3/layout/StepUpProcess"/>
    <dgm:cxn modelId="{AD1657C8-F527-4A06-955D-CD4CE916C480}" type="presParOf" srcId="{8F5E7918-7534-4D79-99A2-9B9CBCA0F7A9}" destId="{F23D06AD-8499-47EF-B7F9-7F8C4E3171F2}" srcOrd="0" destOrd="0" presId="urn:microsoft.com/office/officeart/2009/3/layout/StepUpProcess"/>
    <dgm:cxn modelId="{5E64F477-9288-4D29-9EAB-5E55F81F606C}" type="presParOf" srcId="{718C1AED-CAF6-4965-86E9-AE9E4EBA1E55}" destId="{551E456D-A994-4085-B64D-6E070236BD06}" srcOrd="4" destOrd="0" presId="urn:microsoft.com/office/officeart/2009/3/layout/StepUpProcess"/>
    <dgm:cxn modelId="{D75F4C40-D382-4AA9-9815-D7F9C7E5A462}" type="presParOf" srcId="{551E456D-A994-4085-B64D-6E070236BD06}" destId="{A0787912-0294-46B9-BCC9-C149F25F7A31}" srcOrd="0" destOrd="0" presId="urn:microsoft.com/office/officeart/2009/3/layout/StepUpProcess"/>
    <dgm:cxn modelId="{1871CDB0-C387-43C9-A181-EBCE70DE4C0D}" type="presParOf" srcId="{551E456D-A994-4085-B64D-6E070236BD06}" destId="{1499DDEA-CECF-446C-834A-9C2732EAB403}" srcOrd="1" destOrd="0" presId="urn:microsoft.com/office/officeart/2009/3/layout/StepUpProcess"/>
    <dgm:cxn modelId="{59C52F02-FEE7-45BE-B6B4-08CFE00FD54E}" type="presParOf" srcId="{551E456D-A994-4085-B64D-6E070236BD06}" destId="{9ADD04D8-5A1E-4F19-8A8D-5FD22FCF92A6}" srcOrd="2" destOrd="0" presId="urn:microsoft.com/office/officeart/2009/3/layout/StepUpProcess"/>
    <dgm:cxn modelId="{2C3F394A-24AF-44C6-BA2D-62F74A2AD277}" type="presParOf" srcId="{718C1AED-CAF6-4965-86E9-AE9E4EBA1E55}" destId="{A27C3CE8-1217-4259-87FF-10B170EA0883}" srcOrd="5" destOrd="0" presId="urn:microsoft.com/office/officeart/2009/3/layout/StepUpProcess"/>
    <dgm:cxn modelId="{46F000D7-0D68-4CD3-884F-E2A85731101D}" type="presParOf" srcId="{A27C3CE8-1217-4259-87FF-10B170EA0883}" destId="{1278F925-B759-436C-873F-9FB0F02A64AF}" srcOrd="0" destOrd="0" presId="urn:microsoft.com/office/officeart/2009/3/layout/StepUpProcess"/>
    <dgm:cxn modelId="{6B29FDEB-2D72-438E-8982-B690CA1C38F1}" type="presParOf" srcId="{718C1AED-CAF6-4965-86E9-AE9E4EBA1E55}" destId="{EA18B531-8785-47C3-BDCF-84691F5579FC}" srcOrd="6" destOrd="0" presId="urn:microsoft.com/office/officeart/2009/3/layout/StepUpProcess"/>
    <dgm:cxn modelId="{4BFD492D-98FF-4F6B-8840-8A381F7EA021}" type="presParOf" srcId="{EA18B531-8785-47C3-BDCF-84691F5579FC}" destId="{6220941C-EA6A-460D-B9E4-54CD24B2152C}" srcOrd="0" destOrd="0" presId="urn:microsoft.com/office/officeart/2009/3/layout/StepUpProcess"/>
    <dgm:cxn modelId="{4A7CBC4F-7D73-4CC2-BB9F-55F0B6C2D354}" type="presParOf" srcId="{EA18B531-8785-47C3-BDCF-84691F5579FC}" destId="{FF53EA79-3798-4B24-8281-603C565657B6}" srcOrd="1" destOrd="0" presId="urn:microsoft.com/office/officeart/2009/3/layout/StepUpProcess"/>
    <dgm:cxn modelId="{D1A28FB4-B074-4F13-ABFD-3B748C89E7E4}" type="presParOf" srcId="{EA18B531-8785-47C3-BDCF-84691F5579FC}" destId="{A3951C54-63C4-44E1-B72F-E0705D7DB36E}" srcOrd="2" destOrd="0" presId="urn:microsoft.com/office/officeart/2009/3/layout/StepUpProcess"/>
    <dgm:cxn modelId="{607541D8-7FF3-43FB-8940-A52493953997}" type="presParOf" srcId="{718C1AED-CAF6-4965-86E9-AE9E4EBA1E55}" destId="{785E634D-3638-45D9-8462-79419351DEED}" srcOrd="7" destOrd="0" presId="urn:microsoft.com/office/officeart/2009/3/layout/StepUpProcess"/>
    <dgm:cxn modelId="{C17D7DCE-4CB1-4C68-ACE0-2C264B62AD41}" type="presParOf" srcId="{785E634D-3638-45D9-8462-79419351DEED}" destId="{2009B509-C8A6-4107-8A00-534E08552A18}" srcOrd="0" destOrd="0" presId="urn:microsoft.com/office/officeart/2009/3/layout/StepUpProcess"/>
    <dgm:cxn modelId="{4F7D3ED1-50CB-4B1A-A3FD-0A162FF39DD8}" type="presParOf" srcId="{718C1AED-CAF6-4965-86E9-AE9E4EBA1E55}" destId="{01EC77D0-42C2-411B-8662-C841E756353E}" srcOrd="8" destOrd="0" presId="urn:microsoft.com/office/officeart/2009/3/layout/StepUpProcess"/>
    <dgm:cxn modelId="{FAE49BDC-5387-477C-94F8-6F1EEC8D30D9}" type="presParOf" srcId="{01EC77D0-42C2-411B-8662-C841E756353E}" destId="{55AA904D-C108-4B7C-9B01-7609C6E8469D}" srcOrd="0" destOrd="0" presId="urn:microsoft.com/office/officeart/2009/3/layout/StepUpProcess"/>
    <dgm:cxn modelId="{A7B5F706-2993-4F8C-AC4D-7EFF9DD3995F}" type="presParOf" srcId="{01EC77D0-42C2-411B-8662-C841E756353E}" destId="{A4EF73CA-C77F-4A4D-A965-87D878E050D2}" srcOrd="1" destOrd="0" presId="urn:microsoft.com/office/officeart/2009/3/layout/StepUpProcess"/>
    <dgm:cxn modelId="{139AE3F2-9FCA-4523-8481-376731A3D500}" type="presParOf" srcId="{01EC77D0-42C2-411B-8662-C841E756353E}" destId="{1DA6BA82-5CD2-4E0E-9C1C-6FB1F3F13543}" srcOrd="2" destOrd="0" presId="urn:microsoft.com/office/officeart/2009/3/layout/StepUpProcess"/>
    <dgm:cxn modelId="{6BDAC62D-9756-4910-A57E-DFCD1B7CC2E5}" type="presParOf" srcId="{718C1AED-CAF6-4965-86E9-AE9E4EBA1E55}" destId="{8441DD5B-DD08-4733-9E67-133F235E3940}" srcOrd="9" destOrd="0" presId="urn:microsoft.com/office/officeart/2009/3/layout/StepUpProcess"/>
    <dgm:cxn modelId="{C619DDF6-B1B3-496A-A162-11AFB61C7D7E}" type="presParOf" srcId="{8441DD5B-DD08-4733-9E67-133F235E3940}" destId="{6A7E1FFA-0CF8-4A82-B97B-A27A9D20DBD6}" srcOrd="0" destOrd="0" presId="urn:microsoft.com/office/officeart/2009/3/layout/StepUpProcess"/>
    <dgm:cxn modelId="{4FC03346-1AFE-4FDB-9828-117FB6040DF1}" type="presParOf" srcId="{718C1AED-CAF6-4965-86E9-AE9E4EBA1E55}" destId="{91F335A1-C69B-4389-B6C7-FEAFF262E308}" srcOrd="10" destOrd="0" presId="urn:microsoft.com/office/officeart/2009/3/layout/StepUpProcess"/>
    <dgm:cxn modelId="{23967E03-0CD4-423D-9E6C-E07AFC341E5D}" type="presParOf" srcId="{91F335A1-C69B-4389-B6C7-FEAFF262E308}" destId="{FA1AFCC5-2438-46C1-B657-AF8ADE38F427}" srcOrd="0" destOrd="0" presId="urn:microsoft.com/office/officeart/2009/3/layout/StepUpProcess"/>
    <dgm:cxn modelId="{282F4E79-1841-4638-A1DF-DF1CF82CD4E3}" type="presParOf" srcId="{91F335A1-C69B-4389-B6C7-FEAFF262E308}" destId="{E38C2A8F-BE34-4164-BA5A-A6B93F5A1E3C}" srcOrd="1" destOrd="0" presId="urn:microsoft.com/office/officeart/2009/3/layout/StepUp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F32DD2-CD23-4531-BF8B-8ECFDDE76619}">
      <dsp:nvSpPr>
        <dsp:cNvPr id="0" name=""/>
        <dsp:cNvSpPr/>
      </dsp:nvSpPr>
      <dsp:spPr>
        <a:xfrm rot="5400000">
          <a:off x="573227" y="4951470"/>
          <a:ext cx="840655" cy="1398832"/>
        </a:xfrm>
        <a:prstGeom prst="corner">
          <a:avLst>
            <a:gd name="adj1" fmla="val 16120"/>
            <a:gd name="adj2" fmla="val 1611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98621FBF-7F09-4F84-A5C5-BEEB1DD01D88}">
      <dsp:nvSpPr>
        <dsp:cNvPr id="0" name=""/>
        <dsp:cNvSpPr/>
      </dsp:nvSpPr>
      <dsp:spPr>
        <a:xfrm>
          <a:off x="509855" y="5448530"/>
          <a:ext cx="1200639" cy="798256"/>
        </a:xfrm>
        <a:prstGeom prst="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t>Внимательно прочитайте задание. </a:t>
          </a:r>
          <a:endParaRPr lang="ru-RU" sz="1400" b="1" kern="1200" dirty="0"/>
        </a:p>
      </dsp:txBody>
      <dsp:txXfrm>
        <a:off x="509855" y="5448530"/>
        <a:ext cx="1200639" cy="798256"/>
      </dsp:txXfrm>
    </dsp:sp>
    <dsp:sp modelId="{6DE7AE0F-D71D-43B5-9B1A-87C1703C9C6B}">
      <dsp:nvSpPr>
        <dsp:cNvPr id="0" name=""/>
        <dsp:cNvSpPr/>
      </dsp:nvSpPr>
      <dsp:spPr>
        <a:xfrm>
          <a:off x="1444626" y="4859927"/>
          <a:ext cx="238278" cy="238278"/>
        </a:xfrm>
        <a:prstGeom prst="triangle">
          <a:avLst>
            <a:gd name="adj" fmla="val 100000"/>
          </a:avLst>
        </a:prstGeom>
        <a:gradFill rotWithShape="0">
          <a:gsLst>
            <a:gs pos="0">
              <a:schemeClr val="accent5">
                <a:hueOff val="-735334"/>
                <a:satOff val="-1023"/>
                <a:lumOff val="-392"/>
                <a:alphaOff val="0"/>
                <a:satMod val="103000"/>
                <a:lumMod val="102000"/>
                <a:tint val="94000"/>
              </a:schemeClr>
            </a:gs>
            <a:gs pos="50000">
              <a:schemeClr val="accent5">
                <a:hueOff val="-735334"/>
                <a:satOff val="-1023"/>
                <a:lumOff val="-392"/>
                <a:alphaOff val="0"/>
                <a:satMod val="110000"/>
                <a:lumMod val="100000"/>
                <a:shade val="100000"/>
              </a:schemeClr>
            </a:gs>
            <a:gs pos="100000">
              <a:schemeClr val="accent5">
                <a:hueOff val="-735334"/>
                <a:satOff val="-1023"/>
                <a:lumOff val="-392"/>
                <a:alphaOff val="0"/>
                <a:lumMod val="99000"/>
                <a:satMod val="120000"/>
                <a:shade val="78000"/>
              </a:schemeClr>
            </a:gs>
          </a:gsLst>
          <a:lin ang="5400000" scaled="0"/>
        </a:gradFill>
        <a:ln w="6350" cap="flat" cmpd="sng" algn="ctr">
          <a:solidFill>
            <a:schemeClr val="accent5">
              <a:hueOff val="-735334"/>
              <a:satOff val="-1023"/>
              <a:lumOff val="-39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927DB3C-35E3-4790-B471-77FDA7EDD35D}">
      <dsp:nvSpPr>
        <dsp:cNvPr id="0" name=""/>
        <dsp:cNvSpPr/>
      </dsp:nvSpPr>
      <dsp:spPr>
        <a:xfrm rot="5400000">
          <a:off x="2011339" y="4293214"/>
          <a:ext cx="840655" cy="1398832"/>
        </a:xfrm>
        <a:prstGeom prst="corner">
          <a:avLst>
            <a:gd name="adj1" fmla="val 16120"/>
            <a:gd name="adj2" fmla="val 16110"/>
          </a:avLst>
        </a:prstGeom>
        <a:gradFill rotWithShape="0">
          <a:gsLst>
            <a:gs pos="0">
              <a:schemeClr val="accent5">
                <a:hueOff val="-1470669"/>
                <a:satOff val="-2046"/>
                <a:lumOff val="-784"/>
                <a:alphaOff val="0"/>
                <a:satMod val="103000"/>
                <a:lumMod val="102000"/>
                <a:tint val="94000"/>
              </a:schemeClr>
            </a:gs>
            <a:gs pos="50000">
              <a:schemeClr val="accent5">
                <a:hueOff val="-1470669"/>
                <a:satOff val="-2046"/>
                <a:lumOff val="-784"/>
                <a:alphaOff val="0"/>
                <a:satMod val="110000"/>
                <a:lumMod val="100000"/>
                <a:shade val="100000"/>
              </a:schemeClr>
            </a:gs>
            <a:gs pos="100000">
              <a:schemeClr val="accent5">
                <a:hueOff val="-1470669"/>
                <a:satOff val="-2046"/>
                <a:lumOff val="-784"/>
                <a:alphaOff val="0"/>
                <a:lumMod val="99000"/>
                <a:satMod val="120000"/>
                <a:shade val="78000"/>
              </a:schemeClr>
            </a:gs>
          </a:gsLst>
          <a:lin ang="5400000" scaled="0"/>
        </a:gradFill>
        <a:ln w="6350" cap="flat" cmpd="sng" algn="ctr">
          <a:solidFill>
            <a:schemeClr val="accent5">
              <a:hueOff val="-1470669"/>
              <a:satOff val="-2046"/>
              <a:lumOff val="-78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DED5087-D14D-4CE3-9D0F-3062191C51FC}">
      <dsp:nvSpPr>
        <dsp:cNvPr id="0" name=""/>
        <dsp:cNvSpPr/>
      </dsp:nvSpPr>
      <dsp:spPr>
        <a:xfrm>
          <a:off x="1876064" y="4788023"/>
          <a:ext cx="1493752" cy="1432203"/>
        </a:xfrm>
        <a:prstGeom prst="rect">
          <a:avLst/>
        </a:prstGeom>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6350" cap="flat" cmpd="sng" algn="ctr">
          <a:solidFill>
            <a:schemeClr val="accent1"/>
          </a:solidFill>
          <a:prstDash val="solid"/>
          <a:miter lim="800000"/>
        </a:ln>
        <a:effectLst/>
      </dsp:spPr>
      <dsp:style>
        <a:lnRef idx="1">
          <a:schemeClr val="accent1"/>
        </a:lnRef>
        <a:fillRef idx="2">
          <a:schemeClr val="accent1"/>
        </a:fillRef>
        <a:effectRef idx="1">
          <a:schemeClr val="accent1"/>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solidFill>
                <a:srgbClr val="C00000"/>
              </a:solidFill>
            </a:rPr>
            <a:t>Найдите</a:t>
          </a:r>
          <a:r>
            <a:rPr lang="ru-RU" sz="1400" b="1" kern="1200" dirty="0" smtClean="0"/>
            <a:t> в формулировке задания </a:t>
          </a:r>
          <a:r>
            <a:rPr lang="ru-RU" sz="1400" b="1" kern="1200" dirty="0" smtClean="0">
              <a:solidFill>
                <a:srgbClr val="C00000"/>
              </a:solidFill>
            </a:rPr>
            <a:t>знак препинания</a:t>
          </a:r>
          <a:r>
            <a:rPr lang="ru-RU" sz="1400" b="1" kern="1200" dirty="0" smtClean="0"/>
            <a:t>, с которым вы будете работать в тексте.</a:t>
          </a:r>
          <a:endParaRPr lang="ru-RU" sz="1400" b="1" kern="1200" dirty="0"/>
        </a:p>
      </dsp:txBody>
      <dsp:txXfrm>
        <a:off x="1876064" y="4788023"/>
        <a:ext cx="1493752" cy="1432203"/>
      </dsp:txXfrm>
    </dsp:sp>
    <dsp:sp modelId="{08D7C347-55C4-45B0-A695-BC9A3A710120}">
      <dsp:nvSpPr>
        <dsp:cNvPr id="0" name=""/>
        <dsp:cNvSpPr/>
      </dsp:nvSpPr>
      <dsp:spPr>
        <a:xfrm>
          <a:off x="2954638" y="4212778"/>
          <a:ext cx="238278" cy="238278"/>
        </a:xfrm>
        <a:prstGeom prst="triangle">
          <a:avLst>
            <a:gd name="adj" fmla="val 100000"/>
          </a:avLst>
        </a:prstGeom>
        <a:gradFill rotWithShape="0">
          <a:gsLst>
            <a:gs pos="0">
              <a:schemeClr val="accent5">
                <a:hueOff val="-2206003"/>
                <a:satOff val="-3068"/>
                <a:lumOff val="-1177"/>
                <a:alphaOff val="0"/>
                <a:satMod val="103000"/>
                <a:lumMod val="102000"/>
                <a:tint val="94000"/>
              </a:schemeClr>
            </a:gs>
            <a:gs pos="50000">
              <a:schemeClr val="accent5">
                <a:hueOff val="-2206003"/>
                <a:satOff val="-3068"/>
                <a:lumOff val="-1177"/>
                <a:alphaOff val="0"/>
                <a:satMod val="110000"/>
                <a:lumMod val="100000"/>
                <a:shade val="100000"/>
              </a:schemeClr>
            </a:gs>
            <a:gs pos="100000">
              <a:schemeClr val="accent5">
                <a:hueOff val="-2206003"/>
                <a:satOff val="-3068"/>
                <a:lumOff val="-1177"/>
                <a:alphaOff val="0"/>
                <a:lumMod val="99000"/>
                <a:satMod val="120000"/>
                <a:shade val="78000"/>
              </a:schemeClr>
            </a:gs>
          </a:gsLst>
          <a:lin ang="5400000" scaled="0"/>
        </a:gradFill>
        <a:ln w="6350" cap="flat" cmpd="sng" algn="ctr">
          <a:solidFill>
            <a:schemeClr val="accent5">
              <a:hueOff val="-2206003"/>
              <a:satOff val="-3068"/>
              <a:lumOff val="-117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0787912-0294-46B9-BCC9-C149F25F7A31}">
      <dsp:nvSpPr>
        <dsp:cNvPr id="0" name=""/>
        <dsp:cNvSpPr/>
      </dsp:nvSpPr>
      <dsp:spPr>
        <a:xfrm rot="5400000">
          <a:off x="3552532" y="3371678"/>
          <a:ext cx="840655" cy="1398832"/>
        </a:xfrm>
        <a:prstGeom prst="corner">
          <a:avLst>
            <a:gd name="adj1" fmla="val 16120"/>
            <a:gd name="adj2" fmla="val 16110"/>
          </a:avLst>
        </a:prstGeom>
        <a:gradFill rotWithShape="0">
          <a:gsLst>
            <a:gs pos="0">
              <a:schemeClr val="accent5">
                <a:hueOff val="-2941338"/>
                <a:satOff val="-4091"/>
                <a:lumOff val="-1569"/>
                <a:alphaOff val="0"/>
                <a:satMod val="103000"/>
                <a:lumMod val="102000"/>
                <a:tint val="94000"/>
              </a:schemeClr>
            </a:gs>
            <a:gs pos="50000">
              <a:schemeClr val="accent5">
                <a:hueOff val="-2941338"/>
                <a:satOff val="-4091"/>
                <a:lumOff val="-1569"/>
                <a:alphaOff val="0"/>
                <a:satMod val="110000"/>
                <a:lumMod val="100000"/>
                <a:shade val="100000"/>
              </a:schemeClr>
            </a:gs>
            <a:gs pos="100000">
              <a:schemeClr val="accent5">
                <a:hueOff val="-2941338"/>
                <a:satOff val="-4091"/>
                <a:lumOff val="-1569"/>
                <a:alphaOff val="0"/>
                <a:lumMod val="99000"/>
                <a:satMod val="120000"/>
                <a:shade val="78000"/>
              </a:schemeClr>
            </a:gs>
          </a:gsLst>
          <a:lin ang="5400000" scaled="0"/>
        </a:gradFill>
        <a:ln w="6350" cap="flat" cmpd="sng" algn="ctr">
          <a:solidFill>
            <a:schemeClr val="accent5">
              <a:hueOff val="-2941338"/>
              <a:satOff val="-4091"/>
              <a:lumOff val="-1569"/>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499DDEA-CECF-446C-834A-9C2732EAB403}">
      <dsp:nvSpPr>
        <dsp:cNvPr id="0" name=""/>
        <dsp:cNvSpPr/>
      </dsp:nvSpPr>
      <dsp:spPr>
        <a:xfrm>
          <a:off x="3416209" y="3879718"/>
          <a:ext cx="1262873" cy="1885812"/>
        </a:xfrm>
        <a:prstGeom prst="rect">
          <a:avLst/>
        </a:prstGeom>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6350" cap="flat" cmpd="sng" algn="ctr">
          <a:solidFill>
            <a:schemeClr val="accent1"/>
          </a:solidFill>
          <a:prstDash val="solid"/>
          <a:miter lim="800000"/>
        </a:ln>
        <a:effectLst/>
      </dsp:spPr>
      <dsp:style>
        <a:lnRef idx="1">
          <a:schemeClr val="accent1"/>
        </a:lnRef>
        <a:fillRef idx="2">
          <a:schemeClr val="accent1"/>
        </a:fillRef>
        <a:effectRef idx="1">
          <a:schemeClr val="accent1"/>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t>Внимательно прочитайте текст. </a:t>
          </a:r>
          <a:r>
            <a:rPr lang="ru-RU" sz="1400" b="1" kern="1200" dirty="0" smtClean="0">
              <a:solidFill>
                <a:srgbClr val="C00000"/>
              </a:solidFill>
            </a:rPr>
            <a:t>Найдите </a:t>
          </a:r>
          <a:r>
            <a:rPr lang="ru-RU" sz="1400" b="1" kern="1200" dirty="0" smtClean="0"/>
            <a:t>в тексте </a:t>
          </a:r>
          <a:r>
            <a:rPr lang="ru-RU" sz="1400" b="1" kern="1200" dirty="0" smtClean="0">
              <a:solidFill>
                <a:srgbClr val="C00000"/>
              </a:solidFill>
            </a:rPr>
            <a:t>предложения с искомым знаком</a:t>
          </a:r>
          <a:r>
            <a:rPr lang="ru-RU" sz="1400" b="1" kern="1200" dirty="0" smtClean="0"/>
            <a:t>, отметьте их в КИМ.</a:t>
          </a:r>
          <a:endParaRPr lang="ru-RU" sz="1400" b="1" kern="1200" dirty="0"/>
        </a:p>
      </dsp:txBody>
      <dsp:txXfrm>
        <a:off x="3416209" y="3879718"/>
        <a:ext cx="1262873" cy="1885812"/>
      </dsp:txXfrm>
    </dsp:sp>
    <dsp:sp modelId="{9ADD04D8-5A1E-4F19-8A8D-5FD22FCF92A6}">
      <dsp:nvSpPr>
        <dsp:cNvPr id="0" name=""/>
        <dsp:cNvSpPr/>
      </dsp:nvSpPr>
      <dsp:spPr>
        <a:xfrm>
          <a:off x="4446818" y="3291243"/>
          <a:ext cx="238278" cy="238278"/>
        </a:xfrm>
        <a:prstGeom prst="triangle">
          <a:avLst>
            <a:gd name="adj" fmla="val 100000"/>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w="6350" cap="flat" cmpd="sng" algn="ctr">
          <a:solidFill>
            <a:schemeClr val="accent5">
              <a:hueOff val="-3676672"/>
              <a:satOff val="-5114"/>
              <a:lumOff val="-196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220941C-EA6A-460D-B9E4-54CD24B2152C}">
      <dsp:nvSpPr>
        <dsp:cNvPr id="0" name=""/>
        <dsp:cNvSpPr/>
      </dsp:nvSpPr>
      <dsp:spPr>
        <a:xfrm rot="5400000">
          <a:off x="5031364" y="2436917"/>
          <a:ext cx="840655" cy="1398832"/>
        </a:xfrm>
        <a:prstGeom prst="corner">
          <a:avLst>
            <a:gd name="adj1" fmla="val 16120"/>
            <a:gd name="adj2" fmla="val 16110"/>
          </a:avLst>
        </a:prstGeom>
        <a:gradFill rotWithShape="0">
          <a:gsLst>
            <a:gs pos="0">
              <a:schemeClr val="accent5">
                <a:hueOff val="-4412007"/>
                <a:satOff val="-6137"/>
                <a:lumOff val="-2353"/>
                <a:alphaOff val="0"/>
                <a:satMod val="103000"/>
                <a:lumMod val="102000"/>
                <a:tint val="94000"/>
              </a:schemeClr>
            </a:gs>
            <a:gs pos="50000">
              <a:schemeClr val="accent5">
                <a:hueOff val="-4412007"/>
                <a:satOff val="-6137"/>
                <a:lumOff val="-2353"/>
                <a:alphaOff val="0"/>
                <a:satMod val="110000"/>
                <a:lumMod val="100000"/>
                <a:shade val="100000"/>
              </a:schemeClr>
            </a:gs>
            <a:gs pos="100000">
              <a:schemeClr val="accent5">
                <a:hueOff val="-4412007"/>
                <a:satOff val="-6137"/>
                <a:lumOff val="-2353"/>
                <a:alphaOff val="0"/>
                <a:lumMod val="99000"/>
                <a:satMod val="120000"/>
                <a:shade val="78000"/>
              </a:schemeClr>
            </a:gs>
          </a:gsLst>
          <a:lin ang="5400000" scaled="0"/>
        </a:gradFill>
        <a:ln w="6350" cap="flat" cmpd="sng" algn="ctr">
          <a:solidFill>
            <a:schemeClr val="accent5">
              <a:hueOff val="-4412007"/>
              <a:satOff val="-6137"/>
              <a:lumOff val="-235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F53EA79-3798-4B24-8281-603C565657B6}">
      <dsp:nvSpPr>
        <dsp:cNvPr id="0" name=""/>
        <dsp:cNvSpPr/>
      </dsp:nvSpPr>
      <dsp:spPr>
        <a:xfrm>
          <a:off x="4967991" y="3003620"/>
          <a:ext cx="1262886" cy="791348"/>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solidFill>
                <a:srgbClr val="C00000"/>
              </a:solidFill>
            </a:rPr>
            <a:t>Найдите</a:t>
          </a:r>
          <a:r>
            <a:rPr lang="ru-RU" sz="1400" b="1" kern="1200" dirty="0" smtClean="0"/>
            <a:t> в них </a:t>
          </a:r>
          <a:r>
            <a:rPr lang="ru-RU" sz="1400" b="1" kern="1200" dirty="0" err="1" smtClean="0">
              <a:solidFill>
                <a:srgbClr val="C00000"/>
              </a:solidFill>
            </a:rPr>
            <a:t>грамматичес</a:t>
          </a:r>
          <a:r>
            <a:rPr lang="ru-RU" sz="1400" b="1" kern="1200" dirty="0" smtClean="0">
              <a:solidFill>
                <a:srgbClr val="C00000"/>
              </a:solidFill>
            </a:rPr>
            <a:t>-кую основу</a:t>
          </a:r>
          <a:r>
            <a:rPr lang="ru-RU" sz="1400" b="1" kern="1200" dirty="0" smtClean="0"/>
            <a:t>.</a:t>
          </a:r>
          <a:endParaRPr lang="ru-RU" sz="1400" b="1" kern="1200" dirty="0"/>
        </a:p>
      </dsp:txBody>
      <dsp:txXfrm>
        <a:off x="4967991" y="3003620"/>
        <a:ext cx="1262886" cy="791348"/>
      </dsp:txXfrm>
    </dsp:sp>
    <dsp:sp modelId="{A3951C54-63C4-44E1-B72F-E0705D7DB36E}">
      <dsp:nvSpPr>
        <dsp:cNvPr id="0" name=""/>
        <dsp:cNvSpPr/>
      </dsp:nvSpPr>
      <dsp:spPr>
        <a:xfrm>
          <a:off x="5974661" y="2428379"/>
          <a:ext cx="238278" cy="238278"/>
        </a:xfrm>
        <a:prstGeom prst="triangle">
          <a:avLst>
            <a:gd name="adj" fmla="val 100000"/>
          </a:avLst>
        </a:prstGeom>
        <a:gradFill rotWithShape="0">
          <a:gsLst>
            <a:gs pos="0">
              <a:schemeClr val="accent5">
                <a:hueOff val="-5147341"/>
                <a:satOff val="-7160"/>
                <a:lumOff val="-2745"/>
                <a:alphaOff val="0"/>
                <a:satMod val="103000"/>
                <a:lumMod val="102000"/>
                <a:tint val="94000"/>
              </a:schemeClr>
            </a:gs>
            <a:gs pos="50000">
              <a:schemeClr val="accent5">
                <a:hueOff val="-5147341"/>
                <a:satOff val="-7160"/>
                <a:lumOff val="-2745"/>
                <a:alphaOff val="0"/>
                <a:satMod val="110000"/>
                <a:lumMod val="100000"/>
                <a:shade val="100000"/>
              </a:schemeClr>
            </a:gs>
            <a:gs pos="100000">
              <a:schemeClr val="accent5">
                <a:hueOff val="-5147341"/>
                <a:satOff val="-7160"/>
                <a:lumOff val="-2745"/>
                <a:alphaOff val="0"/>
                <a:lumMod val="99000"/>
                <a:satMod val="120000"/>
                <a:shade val="78000"/>
              </a:schemeClr>
            </a:gs>
          </a:gsLst>
          <a:lin ang="5400000" scaled="0"/>
        </a:gradFill>
        <a:ln w="6350" cap="flat" cmpd="sng" algn="ctr">
          <a:solidFill>
            <a:schemeClr val="accent5">
              <a:hueOff val="-5147341"/>
              <a:satOff val="-7160"/>
              <a:lumOff val="-274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5AA904D-C108-4B7C-9B01-7609C6E8469D}">
      <dsp:nvSpPr>
        <dsp:cNvPr id="0" name=""/>
        <dsp:cNvSpPr/>
      </dsp:nvSpPr>
      <dsp:spPr>
        <a:xfrm rot="5400000">
          <a:off x="6534690" y="1502140"/>
          <a:ext cx="840655" cy="1398832"/>
        </a:xfrm>
        <a:prstGeom prst="corner">
          <a:avLst>
            <a:gd name="adj1" fmla="val 16120"/>
            <a:gd name="adj2" fmla="val 16110"/>
          </a:avLst>
        </a:prstGeom>
        <a:gradFill rotWithShape="0">
          <a:gsLst>
            <a:gs pos="0">
              <a:schemeClr val="accent5">
                <a:hueOff val="-5882676"/>
                <a:satOff val="-8182"/>
                <a:lumOff val="-3138"/>
                <a:alphaOff val="0"/>
                <a:satMod val="103000"/>
                <a:lumMod val="102000"/>
                <a:tint val="94000"/>
              </a:schemeClr>
            </a:gs>
            <a:gs pos="50000">
              <a:schemeClr val="accent5">
                <a:hueOff val="-5882676"/>
                <a:satOff val="-8182"/>
                <a:lumOff val="-3138"/>
                <a:alphaOff val="0"/>
                <a:satMod val="110000"/>
                <a:lumMod val="100000"/>
                <a:shade val="100000"/>
              </a:schemeClr>
            </a:gs>
            <a:gs pos="100000">
              <a:schemeClr val="accent5">
                <a:hueOff val="-5882676"/>
                <a:satOff val="-8182"/>
                <a:lumOff val="-3138"/>
                <a:alphaOff val="0"/>
                <a:lumMod val="99000"/>
                <a:satMod val="120000"/>
                <a:shade val="78000"/>
              </a:schemeClr>
            </a:gs>
          </a:gsLst>
          <a:lin ang="5400000" scaled="0"/>
        </a:gradFill>
        <a:ln w="6350" cap="flat" cmpd="sng" algn="ctr">
          <a:solidFill>
            <a:schemeClr val="accent5">
              <a:hueOff val="-5882676"/>
              <a:satOff val="-8182"/>
              <a:lumOff val="-313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4EF73CA-C77F-4A4D-A965-87D878E050D2}">
      <dsp:nvSpPr>
        <dsp:cNvPr id="0" name=""/>
        <dsp:cNvSpPr/>
      </dsp:nvSpPr>
      <dsp:spPr>
        <a:xfrm>
          <a:off x="6406089" y="1996948"/>
          <a:ext cx="1262873" cy="2815024"/>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t>Определите, простые это предложения или сложные. Установите, </a:t>
          </a:r>
          <a:r>
            <a:rPr lang="ru-RU" sz="1400" b="1" kern="1200" dirty="0" smtClean="0">
              <a:solidFill>
                <a:srgbClr val="C00000"/>
              </a:solidFill>
            </a:rPr>
            <a:t>на основании какого правила ставится указанный знак </a:t>
          </a:r>
          <a:r>
            <a:rPr lang="ru-RU" sz="1400" b="1" kern="1200" dirty="0" smtClean="0"/>
            <a:t>препинания в каждом предложении. </a:t>
          </a:r>
          <a:endParaRPr lang="ru-RU" sz="1400" b="1" kern="1200" dirty="0"/>
        </a:p>
      </dsp:txBody>
      <dsp:txXfrm>
        <a:off x="6406089" y="1996948"/>
        <a:ext cx="1262873" cy="2815024"/>
      </dsp:txXfrm>
    </dsp:sp>
    <dsp:sp modelId="{1DA6BA82-5CD2-4E0E-9C1C-6FB1F3F13543}">
      <dsp:nvSpPr>
        <dsp:cNvPr id="0" name=""/>
        <dsp:cNvSpPr/>
      </dsp:nvSpPr>
      <dsp:spPr>
        <a:xfrm>
          <a:off x="7412768" y="1421705"/>
          <a:ext cx="238278" cy="238278"/>
        </a:xfrm>
        <a:prstGeom prst="triangle">
          <a:avLst>
            <a:gd name="adj" fmla="val 100000"/>
          </a:avLst>
        </a:prstGeom>
        <a:gradFill rotWithShape="0">
          <a:gsLst>
            <a:gs pos="0">
              <a:schemeClr val="accent5">
                <a:hueOff val="-6618010"/>
                <a:satOff val="-9205"/>
                <a:lumOff val="-3530"/>
                <a:alphaOff val="0"/>
                <a:satMod val="103000"/>
                <a:lumMod val="102000"/>
                <a:tint val="94000"/>
              </a:schemeClr>
            </a:gs>
            <a:gs pos="50000">
              <a:schemeClr val="accent5">
                <a:hueOff val="-6618010"/>
                <a:satOff val="-9205"/>
                <a:lumOff val="-3530"/>
                <a:alphaOff val="0"/>
                <a:satMod val="110000"/>
                <a:lumMod val="100000"/>
                <a:shade val="100000"/>
              </a:schemeClr>
            </a:gs>
            <a:gs pos="100000">
              <a:schemeClr val="accent5">
                <a:hueOff val="-6618010"/>
                <a:satOff val="-9205"/>
                <a:lumOff val="-3530"/>
                <a:alphaOff val="0"/>
                <a:lumMod val="99000"/>
                <a:satMod val="120000"/>
                <a:shade val="78000"/>
              </a:schemeClr>
            </a:gs>
          </a:gsLst>
          <a:lin ang="5400000" scaled="0"/>
        </a:gradFill>
        <a:ln w="6350" cap="flat" cmpd="sng" algn="ctr">
          <a:solidFill>
            <a:schemeClr val="accent5">
              <a:hueOff val="-6618010"/>
              <a:satOff val="-9205"/>
              <a:lumOff val="-353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A1AFCC5-2438-46C1-B657-AF8ADE38F427}">
      <dsp:nvSpPr>
        <dsp:cNvPr id="0" name=""/>
        <dsp:cNvSpPr/>
      </dsp:nvSpPr>
      <dsp:spPr>
        <a:xfrm rot="5400000">
          <a:off x="8015789" y="515852"/>
          <a:ext cx="840655" cy="1398832"/>
        </a:xfrm>
        <a:prstGeom prst="corner">
          <a:avLst>
            <a:gd name="adj1" fmla="val 16120"/>
            <a:gd name="adj2" fmla="val 16110"/>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w="6350" cap="flat" cmpd="sng" algn="ctr">
          <a:solidFill>
            <a:schemeClr val="accent5">
              <a:hueOff val="-7353344"/>
              <a:satOff val="-10228"/>
              <a:lumOff val="-392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38C2A8F-BE34-4164-BA5A-A6B93F5A1E3C}">
      <dsp:nvSpPr>
        <dsp:cNvPr id="0" name=""/>
        <dsp:cNvSpPr/>
      </dsp:nvSpPr>
      <dsp:spPr>
        <a:xfrm>
          <a:off x="7882142" y="1010659"/>
          <a:ext cx="1262873" cy="2877469"/>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ru-RU" sz="1400" b="1" kern="1200" dirty="0" smtClean="0">
              <a:solidFill>
                <a:srgbClr val="C00000"/>
              </a:solidFill>
            </a:rPr>
            <a:t>Определите предложения</a:t>
          </a:r>
          <a:r>
            <a:rPr lang="ru-RU" sz="1400" b="1" kern="1200" dirty="0" smtClean="0"/>
            <a:t>, в которых </a:t>
          </a:r>
          <a:r>
            <a:rPr lang="ru-RU" sz="1400" b="1" kern="1200" dirty="0" smtClean="0">
              <a:solidFill>
                <a:srgbClr val="C00000"/>
              </a:solidFill>
            </a:rPr>
            <a:t>указанный знак препинания ставится в соответствии с одним и тем же правилом пунктуации</a:t>
          </a:r>
          <a:r>
            <a:rPr lang="ru-RU" sz="1400" b="1" kern="1200" dirty="0" smtClean="0"/>
            <a:t>. Запишите номера этих предложений. </a:t>
          </a:r>
          <a:endParaRPr lang="ru-RU" sz="1400" b="1" kern="1200" dirty="0"/>
        </a:p>
      </dsp:txBody>
      <dsp:txXfrm>
        <a:off x="7882142" y="1010659"/>
        <a:ext cx="1262873" cy="2877469"/>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00F219-20C9-4478-B625-5D257F379E38}" type="datetimeFigureOut">
              <a:rPr lang="ru-RU" smtClean="0"/>
              <a:t>11.10.2023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13AAA9-F229-4FC7-A122-E6CA3FAA233B}" type="slidenum">
              <a:rPr lang="ru-RU" smtClean="0"/>
              <a:t>‹#›</a:t>
            </a:fld>
            <a:endParaRPr lang="ru-RU"/>
          </a:p>
        </p:txBody>
      </p:sp>
    </p:spTree>
    <p:extLst>
      <p:ext uri="{BB962C8B-B14F-4D97-AF65-F5344CB8AC3E}">
        <p14:creationId xmlns:p14="http://schemas.microsoft.com/office/powerpoint/2010/main" val="2243642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B4C71EC6-210F-42DE-9C53-41977AD35B3D}" type="datetimeFigureOut">
              <a:rPr lang="ru-RU" smtClean="0"/>
              <a:t>11.10.2023</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36612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2684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35887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582972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806617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6232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496765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51639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
        <p:nvSpPr>
          <p:cNvPr id="7" name="Заголовок 6"/>
          <p:cNvSpPr>
            <a:spLocks noGrp="1"/>
          </p:cNvSpPr>
          <p:nvPr>
            <p:ph type="title"/>
          </p:nvPr>
        </p:nvSpPr>
        <p:spPr/>
        <p:txBody>
          <a:bodyPr rtlCol="0"/>
          <a:lstStyle/>
          <a:p>
            <a:r>
              <a:rPr kumimoji="0" lang="ru-RU" smtClean="0"/>
              <a:t>Образец заголовка</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87728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848966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0185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11.10.2023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
        <p:nvSpPr>
          <p:cNvPr id="8" name="Заголовок 7"/>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t>11.10.2023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t>11.10.2023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
        <p:nvSpPr>
          <p:cNvPr id="6" name="Заголовок 5"/>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11.10.2023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B4C71EC6-210F-42DE-9C53-41977AD35B3D}" type="datetimeFigureOut">
              <a:rPr lang="ru-RU" smtClean="0"/>
              <a:t>11.10.2023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B4C71EC6-210F-42DE-9C53-41977AD35B3D}" type="datetimeFigureOut">
              <a:rPr lang="ru-RU" smtClean="0"/>
              <a:t>11.10.2023</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19B0651-EE4F-4900-A07F-96A6BFA9D0F0}" type="slidenum">
              <a:rPr lang="ru-RU" smtClean="0"/>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4C71EC6-210F-42DE-9C53-41977AD35B3D}" type="datetimeFigureOut">
              <a:rPr lang="ru-RU" smtClean="0"/>
              <a:t>11.10.2023</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idx="1"/>
          </p:nvPr>
        </p:nvSpPr>
        <p:spPr>
          <a:xfrm>
            <a:off x="645459" y="1465729"/>
            <a:ext cx="7869891" cy="471123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BD9794-A4CC-42D0-9A65-24C6B9EF407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FE8DF1E-33BB-4377-9A26-35481BA06C7C}"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Title Placeholder 1"/>
          <p:cNvSpPr>
            <a:spLocks noGrp="1"/>
          </p:cNvSpPr>
          <p:nvPr>
            <p:ph type="title"/>
          </p:nvPr>
        </p:nvSpPr>
        <p:spPr>
          <a:xfrm>
            <a:off x="2133600" y="1"/>
            <a:ext cx="6364941" cy="1337732"/>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3110942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6.png"/><Relationship Id="rId7" Type="http://schemas.openxmlformats.org/officeDocument/2006/relationships/image" Target="../media/image3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uchirusskiy.com/"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hyperlink" Target="https://vk.com/public21022781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hyperlink" Target="mailto:rusistrk@mail.ru" TargetMode="External"/><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uchirusskiy.com/" TargetMode="Externa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5.png"/><Relationship Id="rId7" Type="http://schemas.openxmlformats.org/officeDocument/2006/relationships/diagramLayout" Target="../diagrams/layout1.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diagramData" Target="../diagrams/data1.xml"/><Relationship Id="rId11" Type="http://schemas.openxmlformats.org/officeDocument/2006/relationships/image" Target="../media/image6.png"/><Relationship Id="rId5" Type="http://schemas.openxmlformats.org/officeDocument/2006/relationships/image" Target="../media/image24.emf"/><Relationship Id="rId10" Type="http://schemas.microsoft.com/office/2007/relationships/diagramDrawing" Target="../diagrams/drawing1.xml"/><Relationship Id="rId4" Type="http://schemas.openxmlformats.org/officeDocument/2006/relationships/oleObject" Target="../embeddings/oleObject1.bin"/><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624"/>
            <a:ext cx="971600" cy="792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778" y="52297"/>
            <a:ext cx="928431" cy="92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979712" y="120813"/>
            <a:ext cx="4896544" cy="523220"/>
          </a:xfrm>
          <a:prstGeom prst="rect">
            <a:avLst/>
          </a:prstGeom>
          <a:noFill/>
        </p:spPr>
        <p:txBody>
          <a:bodyPr wrap="square" rtlCol="0">
            <a:spAutoFit/>
          </a:bodyPr>
          <a:lstStyle/>
          <a:p>
            <a:pPr algn="ctr"/>
            <a:r>
              <a:rPr lang="ru-RU" sz="1400" b="1" dirty="0" smtClean="0"/>
              <a:t>Крымский республиканский институт постдипломного педагогического образования </a:t>
            </a:r>
            <a:endParaRPr lang="ru-RU" sz="1400" b="1" dirty="0"/>
          </a:p>
        </p:txBody>
      </p:sp>
      <p:sp>
        <p:nvSpPr>
          <p:cNvPr id="6" name="Заголовок 5"/>
          <p:cNvSpPr>
            <a:spLocks noGrp="1"/>
          </p:cNvSpPr>
          <p:nvPr>
            <p:ph type="ctrTitle"/>
          </p:nvPr>
        </p:nvSpPr>
        <p:spPr>
          <a:xfrm>
            <a:off x="788593" y="1743255"/>
            <a:ext cx="7772400" cy="1829761"/>
          </a:xfrm>
        </p:spPr>
        <p:txBody>
          <a:bodyPr>
            <a:normAutofit fontScale="90000"/>
          </a:bodyPr>
          <a:lstStyle/>
          <a:p>
            <a:r>
              <a:rPr lang="ru-RU" sz="3100" dirty="0" smtClean="0">
                <a:effectLst/>
              </a:rPr>
              <a:t>Просветительская, научная и образовательная деятельность Ассоциации русистов Республики Крым и Крымской школы русистики</a:t>
            </a:r>
            <a:r>
              <a:rPr lang="ru-RU" dirty="0">
                <a:effectLst/>
              </a:rPr>
              <a:t/>
            </a:r>
            <a:br>
              <a:rPr lang="ru-RU" dirty="0">
                <a:effectLst/>
              </a:rPr>
            </a:br>
            <a:endParaRPr lang="ru-RU" dirty="0"/>
          </a:p>
        </p:txBody>
      </p:sp>
      <p:sp>
        <p:nvSpPr>
          <p:cNvPr id="8" name="Подзаголовок 7"/>
          <p:cNvSpPr txBox="1">
            <a:spLocks noGrp="1"/>
          </p:cNvSpPr>
          <p:nvPr>
            <p:ph type="subTitle" idx="1"/>
          </p:nvPr>
        </p:nvSpPr>
        <p:spPr>
          <a:xfrm>
            <a:off x="890859" y="3573016"/>
            <a:ext cx="8134350" cy="1454150"/>
          </a:xfrm>
          <a:prstGeom prst="rect">
            <a:avLst/>
          </a:prstGeom>
          <a:noFill/>
        </p:spPr>
        <p:txBody>
          <a:bodyPr wrap="square" rtlCol="0">
            <a:spAutoFit/>
          </a:bodyPr>
          <a:lstStyle/>
          <a:p>
            <a:pPr fontAlgn="base">
              <a:spcBef>
                <a:spcPct val="0"/>
              </a:spcBef>
              <a:spcAft>
                <a:spcPct val="0"/>
              </a:spcAft>
            </a:pPr>
            <a:r>
              <a:rPr lang="ru-RU" sz="1400" b="1" dirty="0" smtClean="0">
                <a:solidFill>
                  <a:schemeClr val="tx1"/>
                </a:solidFill>
                <a:latin typeface="Arial" charset="0"/>
                <a:cs typeface="Arial" charset="0"/>
              </a:rPr>
              <a:t>МАРКИНА-ГУРДЖИ </a:t>
            </a:r>
            <a:r>
              <a:rPr lang="ru-RU" sz="1400" b="1" dirty="0">
                <a:solidFill>
                  <a:schemeClr val="tx1"/>
                </a:solidFill>
                <a:latin typeface="Arial" charset="0"/>
                <a:cs typeface="Arial" charset="0"/>
              </a:rPr>
              <a:t>МАРИЯ ГЕННАДИЕВНА</a:t>
            </a:r>
            <a:r>
              <a:rPr lang="ru-RU" sz="1400" b="1" dirty="0">
                <a:latin typeface="Arial" charset="0"/>
                <a:cs typeface="Arial" charset="0"/>
              </a:rPr>
              <a:t>,</a:t>
            </a:r>
          </a:p>
          <a:p>
            <a:pPr fontAlgn="base">
              <a:spcBef>
                <a:spcPct val="0"/>
              </a:spcBef>
              <a:spcAft>
                <a:spcPct val="0"/>
              </a:spcAft>
            </a:pPr>
            <a:r>
              <a:rPr lang="ru-RU" sz="1400" b="1" dirty="0">
                <a:latin typeface="Arial" charset="0"/>
                <a:cs typeface="Arial" charset="0"/>
              </a:rPr>
              <a:t>кандидат филологических наук</a:t>
            </a:r>
            <a:r>
              <a:rPr lang="ru-RU" sz="1400" b="1">
                <a:latin typeface="Arial" charset="0"/>
                <a:cs typeface="Arial" charset="0"/>
              </a:rPr>
              <a:t>, </a:t>
            </a:r>
            <a:r>
              <a:rPr lang="ru-RU" sz="1400" b="1" smtClean="0">
                <a:latin typeface="Arial" charset="0"/>
                <a:cs typeface="Arial" charset="0"/>
              </a:rPr>
              <a:t>заведующий кафедрой </a:t>
            </a:r>
            <a:r>
              <a:rPr lang="ru-RU" sz="1400" b="1" dirty="0">
                <a:latin typeface="Arial" charset="0"/>
                <a:cs typeface="Arial" charset="0"/>
              </a:rPr>
              <a:t>филологии, Лауреат Премии Автономной Республики Крым в номинации «Образование», соавтор учебников по русскому языку линейки 5-9, 10-11 </a:t>
            </a:r>
            <a:r>
              <a:rPr lang="ru-RU" sz="1400" b="1" dirty="0" err="1">
                <a:latin typeface="Arial" charset="0"/>
                <a:cs typeface="Arial" charset="0"/>
              </a:rPr>
              <a:t>кл</a:t>
            </a:r>
            <a:r>
              <a:rPr lang="ru-RU" sz="1400" b="1" dirty="0">
                <a:latin typeface="Arial" charset="0"/>
                <a:cs typeface="Arial" charset="0"/>
              </a:rPr>
              <a:t>. (авт. Рудяков А.Н. и др.), член Ассоциации русистов Республики Крым</a:t>
            </a:r>
          </a:p>
          <a:p>
            <a:endParaRPr lang="ru-RU" sz="1400" b="1" dirty="0"/>
          </a:p>
        </p:txBody>
      </p:sp>
    </p:spTree>
    <p:extLst>
      <p:ext uri="{BB962C8B-B14F-4D97-AF65-F5344CB8AC3E}">
        <p14:creationId xmlns:p14="http://schemas.microsoft.com/office/powerpoint/2010/main" val="423532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838" y="116632"/>
            <a:ext cx="8758628" cy="702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Объект 1"/>
          <p:cNvSpPr>
            <a:spLocks noGrp="1"/>
          </p:cNvSpPr>
          <p:nvPr>
            <p:ph idx="1"/>
          </p:nvPr>
        </p:nvSpPr>
        <p:spPr>
          <a:xfrm>
            <a:off x="4862406" y="1556792"/>
            <a:ext cx="3237985" cy="3600400"/>
          </a:xfrm>
        </p:spPr>
        <p:txBody>
          <a:bodyPr>
            <a:normAutofit fontScale="70000" lnSpcReduction="20000"/>
          </a:bodyPr>
          <a:lstStyle/>
          <a:p>
            <a:pPr marL="624078" indent="-514350">
              <a:buAutoNum type="arabicPeriod"/>
            </a:pPr>
            <a:r>
              <a:rPr lang="ru-RU" b="1" dirty="0" smtClean="0"/>
              <a:t>Основные вопросы, которые возникают у выпускников при подготовке к ЕГЭ по русскому языку, и ответы на них.</a:t>
            </a:r>
          </a:p>
          <a:p>
            <a:pPr marL="624078" indent="-514350">
              <a:buAutoNum type="arabicPeriod"/>
            </a:pPr>
            <a:endParaRPr lang="ru-RU" b="1" dirty="0" smtClean="0"/>
          </a:p>
          <a:p>
            <a:pPr marL="624078" indent="-514350">
              <a:buAutoNum type="arabicPeriod"/>
            </a:pPr>
            <a:r>
              <a:rPr lang="ru-RU" b="1" dirty="0" smtClean="0"/>
              <a:t>«Ловушки» ЕГЭ.</a:t>
            </a:r>
          </a:p>
          <a:p>
            <a:pPr marL="624078" indent="-514350">
              <a:buAutoNum type="arabicPeriod"/>
            </a:pPr>
            <a:endParaRPr lang="ru-RU" b="1" dirty="0" smtClean="0"/>
          </a:p>
          <a:p>
            <a:pPr marL="624078" indent="-514350">
              <a:buAutoNum type="arabicPeriod"/>
            </a:pPr>
            <a:r>
              <a:rPr lang="ru-RU" b="1" dirty="0" smtClean="0"/>
              <a:t>Алгоритмы выполнения заданий. </a:t>
            </a:r>
            <a:endParaRPr lang="ru-RU"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392" y="11663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969962" y="1772816"/>
            <a:ext cx="3386013" cy="3108543"/>
          </a:xfrm>
          <a:prstGeom prst="rect">
            <a:avLst/>
          </a:prstGeom>
        </p:spPr>
        <p:txBody>
          <a:bodyPr wrap="square">
            <a:spAutoFit/>
          </a:bodyPr>
          <a:lstStyle/>
          <a:p>
            <a:pPr marL="109728" indent="0" algn="ctr">
              <a:buNone/>
            </a:pPr>
            <a:r>
              <a:rPr lang="ru-RU" sz="2800" b="1" dirty="0">
                <a:solidFill>
                  <a:schemeClr val="accent4"/>
                </a:solidFill>
              </a:rPr>
              <a:t>Методические материалы </a:t>
            </a:r>
            <a:endParaRPr lang="ru-RU" sz="2800" b="1" dirty="0" smtClean="0">
              <a:solidFill>
                <a:schemeClr val="accent4"/>
              </a:solidFill>
            </a:endParaRPr>
          </a:p>
          <a:p>
            <a:pPr marL="109728" indent="0" algn="ctr">
              <a:buNone/>
            </a:pPr>
            <a:endParaRPr lang="ru-RU" sz="2800" b="1" dirty="0">
              <a:solidFill>
                <a:schemeClr val="accent4"/>
              </a:solidFill>
            </a:endParaRPr>
          </a:p>
          <a:p>
            <a:pPr marL="109728" indent="0" algn="ctr">
              <a:buNone/>
            </a:pPr>
            <a:r>
              <a:rPr lang="ru-RU" sz="2800" b="1" dirty="0" smtClean="0">
                <a:solidFill>
                  <a:schemeClr val="accent4"/>
                </a:solidFill>
              </a:rPr>
              <a:t>«</a:t>
            </a:r>
            <a:r>
              <a:rPr lang="ru-RU" sz="2800" b="1" dirty="0">
                <a:solidFill>
                  <a:schemeClr val="accent4"/>
                </a:solidFill>
              </a:rPr>
              <a:t>Подводные </a:t>
            </a:r>
            <a:r>
              <a:rPr lang="ru-RU" sz="2800" b="1" dirty="0" smtClean="0">
                <a:solidFill>
                  <a:schemeClr val="accent4"/>
                </a:solidFill>
              </a:rPr>
              <a:t>камни» ЕГЭ. </a:t>
            </a:r>
            <a:r>
              <a:rPr lang="ru-RU" sz="2800" b="1" dirty="0">
                <a:solidFill>
                  <a:schemeClr val="accent4"/>
                </a:solidFill>
              </a:rPr>
              <a:t>Отвечают эксперты»</a:t>
            </a:r>
          </a:p>
        </p:txBody>
      </p:sp>
    </p:spTree>
    <p:extLst>
      <p:ext uri="{BB962C8B-B14F-4D97-AF65-F5344CB8AC3E}">
        <p14:creationId xmlns:p14="http://schemas.microsoft.com/office/powerpoint/2010/main" val="3672089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5695" y="27196"/>
            <a:ext cx="3185857" cy="318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бъект 3"/>
          <p:cNvSpPr>
            <a:spLocks noGrp="1"/>
          </p:cNvSpPr>
          <p:nvPr>
            <p:ph idx="1"/>
          </p:nvPr>
        </p:nvSpPr>
        <p:spPr>
          <a:xfrm>
            <a:off x="22633" y="1290667"/>
            <a:ext cx="8229600" cy="2841804"/>
          </a:xfrm>
          <a:prstGeom prst="rect">
            <a:avLst/>
          </a:prstGeom>
        </p:spPr>
        <p:txBody>
          <a:bodyPr wrap="square">
            <a:spAutoFit/>
          </a:bodyPr>
          <a:lstStyle/>
          <a:p>
            <a:pPr marL="109728" lvl="0" algn="ctr">
              <a:spcBef>
                <a:spcPts val="400"/>
              </a:spcBef>
              <a:buClr>
                <a:srgbClr val="2DA2BF"/>
              </a:buClr>
              <a:buSzPct val="68000"/>
            </a:pPr>
            <a:endParaRPr lang="ru-RU" b="1" dirty="0" smtClean="0">
              <a:solidFill>
                <a:schemeClr val="accent1">
                  <a:lumMod val="50000"/>
                </a:schemeClr>
              </a:solidFill>
            </a:endParaRPr>
          </a:p>
          <a:p>
            <a:pPr marL="365760" lvl="0" indent="-256032" algn="ctr">
              <a:spcBef>
                <a:spcPts val="400"/>
              </a:spcBef>
              <a:buClr>
                <a:srgbClr val="2DA2BF"/>
              </a:buClr>
              <a:buSzPct val="68000"/>
              <a:buFont typeface="Wingdings 3"/>
              <a:buChar char=""/>
            </a:pPr>
            <a:endParaRPr lang="ru-RU" b="1" dirty="0" smtClean="0">
              <a:solidFill>
                <a:schemeClr val="accent1">
                  <a:lumMod val="50000"/>
                </a:schemeClr>
              </a:solidFill>
            </a:endParaRPr>
          </a:p>
          <a:p>
            <a:pPr marL="365760" lvl="0" indent="-256032" algn="ctr">
              <a:spcBef>
                <a:spcPts val="400"/>
              </a:spcBef>
              <a:buClr>
                <a:srgbClr val="2DA2BF"/>
              </a:buClr>
              <a:buSzPct val="68000"/>
              <a:buFont typeface="Wingdings 3"/>
              <a:buChar char=""/>
            </a:pPr>
            <a:endParaRPr lang="ru-RU" b="1" dirty="0" smtClean="0">
              <a:solidFill>
                <a:schemeClr val="accent1">
                  <a:lumMod val="50000"/>
                </a:schemeClr>
              </a:solidFill>
            </a:endParaRPr>
          </a:p>
          <a:p>
            <a:pPr marL="365760" lvl="0" indent="-256032" algn="ctr">
              <a:spcBef>
                <a:spcPts val="400"/>
              </a:spcBef>
              <a:buClr>
                <a:srgbClr val="2DA2BF"/>
              </a:buClr>
              <a:buSzPct val="68000"/>
              <a:buFont typeface="Wingdings 3"/>
              <a:buChar char=""/>
            </a:pPr>
            <a:endParaRPr lang="ru-RU" b="1" dirty="0">
              <a:solidFill>
                <a:schemeClr val="accent1">
                  <a:lumMod val="50000"/>
                </a:schemeClr>
              </a:solidFill>
            </a:endParaRPr>
          </a:p>
          <a:p>
            <a:pPr marL="365760" lvl="0" indent="-256032" algn="ctr">
              <a:spcBef>
                <a:spcPts val="400"/>
              </a:spcBef>
              <a:buClr>
                <a:srgbClr val="2DA2BF"/>
              </a:buClr>
              <a:buSzPct val="68000"/>
              <a:buFont typeface="Wingdings 3"/>
              <a:buChar char=""/>
            </a:pPr>
            <a:endParaRPr lang="ru-RU" b="1" dirty="0">
              <a:solidFill>
                <a:schemeClr val="accent1">
                  <a:lumMod val="50000"/>
                </a:schemeClr>
              </a:solidFill>
            </a:endParaRPr>
          </a:p>
          <a:p>
            <a:pPr marL="365760" lvl="0" indent="-256032" algn="ctr">
              <a:spcBef>
                <a:spcPts val="400"/>
              </a:spcBef>
              <a:buClr>
                <a:srgbClr val="2DA2BF"/>
              </a:buClr>
              <a:buSzPct val="68000"/>
              <a:buFont typeface="Wingdings 3"/>
              <a:buChar char=""/>
            </a:pPr>
            <a:endParaRPr lang="ru-RU" b="1" dirty="0">
              <a:solidFill>
                <a:schemeClr val="accent1">
                  <a:lumMod val="50000"/>
                </a:schemeClr>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Блок-схема: перфолента 7"/>
          <p:cNvSpPr/>
          <p:nvPr/>
        </p:nvSpPr>
        <p:spPr>
          <a:xfrm>
            <a:off x="107504" y="2451616"/>
            <a:ext cx="3603249" cy="2357291"/>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00" b="1" dirty="0" smtClean="0">
              <a:solidFill>
                <a:schemeClr val="bg1"/>
              </a:solidFill>
            </a:endParaRPr>
          </a:p>
          <a:p>
            <a:pPr algn="ctr"/>
            <a:endParaRPr lang="ru-RU" sz="2400" b="1" dirty="0" smtClean="0">
              <a:solidFill>
                <a:schemeClr val="accent1">
                  <a:lumMod val="50000"/>
                </a:schemeClr>
              </a:solidFill>
            </a:endParaRPr>
          </a:p>
          <a:p>
            <a:pPr algn="ctr"/>
            <a:r>
              <a:rPr lang="ru-RU" sz="2400" b="1" dirty="0" smtClean="0">
                <a:solidFill>
                  <a:schemeClr val="bg1"/>
                </a:solidFill>
              </a:rPr>
              <a:t>«Справочная служба </a:t>
            </a:r>
            <a:r>
              <a:rPr lang="ru-RU" sz="2400" b="1" dirty="0">
                <a:solidFill>
                  <a:schemeClr val="bg1"/>
                </a:solidFill>
              </a:rPr>
              <a:t>русского языка</a:t>
            </a:r>
            <a:r>
              <a:rPr lang="ru-RU" sz="2400" b="1" dirty="0" smtClean="0">
                <a:solidFill>
                  <a:schemeClr val="bg1"/>
                </a:solidFill>
              </a:rPr>
              <a:t>»</a:t>
            </a:r>
            <a:r>
              <a:rPr lang="ru-RU" sz="2400" b="1" dirty="0">
                <a:solidFill>
                  <a:schemeClr val="bg1"/>
                </a:solidFill>
              </a:rPr>
              <a:t/>
            </a:r>
            <a:br>
              <a:rPr lang="ru-RU" sz="2400" b="1" dirty="0">
                <a:solidFill>
                  <a:schemeClr val="bg1"/>
                </a:solidFill>
              </a:rPr>
            </a:br>
            <a:endParaRPr lang="ru-RU" sz="2400" b="1" dirty="0">
              <a:solidFill>
                <a:schemeClr val="bg1"/>
              </a:solidFill>
            </a:endParaRPr>
          </a:p>
          <a:p>
            <a:pPr algn="ctr"/>
            <a:endParaRPr lang="ru-RU" sz="2400" b="1" dirty="0">
              <a:solidFill>
                <a:schemeClr val="bg1"/>
              </a:solidFill>
            </a:endParaRPr>
          </a:p>
        </p:txBody>
      </p:sp>
      <p:sp>
        <p:nvSpPr>
          <p:cNvPr id="9" name="Прямоугольник 8"/>
          <p:cNvSpPr/>
          <p:nvPr/>
        </p:nvSpPr>
        <p:spPr>
          <a:xfrm>
            <a:off x="5847272" y="103693"/>
            <a:ext cx="2308645" cy="584775"/>
          </a:xfrm>
          <a:prstGeom prst="rect">
            <a:avLst/>
          </a:prstGeom>
        </p:spPr>
        <p:style>
          <a:lnRef idx="3">
            <a:schemeClr val="lt1"/>
          </a:lnRef>
          <a:fillRef idx="1">
            <a:schemeClr val="accent1"/>
          </a:fillRef>
          <a:effectRef idx="1">
            <a:schemeClr val="accent1"/>
          </a:effectRef>
          <a:fontRef idx="minor">
            <a:schemeClr val="lt1"/>
          </a:fontRef>
        </p:style>
        <p:txBody>
          <a:bodyPr wrap="none">
            <a:spAutoFit/>
          </a:bodyPr>
          <a:lstStyle/>
          <a:p>
            <a:pPr algn="ctr"/>
            <a:r>
              <a:rPr lang="ru-RU" sz="1600" b="1" dirty="0">
                <a:solidFill>
                  <a:schemeClr val="tx1"/>
                </a:solidFill>
              </a:rPr>
              <a:t>ЦЕЛЬ </a:t>
            </a:r>
            <a:endParaRPr lang="ru-RU" sz="1600" b="1" dirty="0" smtClean="0">
              <a:solidFill>
                <a:schemeClr val="tx1"/>
              </a:solidFill>
            </a:endParaRPr>
          </a:p>
          <a:p>
            <a:pPr algn="ctr"/>
            <a:r>
              <a:rPr lang="ru-RU" sz="1600" b="1" dirty="0" smtClean="0">
                <a:solidFill>
                  <a:schemeClr val="tx1"/>
                </a:solidFill>
              </a:rPr>
              <a:t>Справочной службы </a:t>
            </a:r>
            <a:endParaRPr lang="ru-RU" dirty="0">
              <a:solidFill>
                <a:schemeClr val="tx1"/>
              </a:solidFill>
            </a:endParaRPr>
          </a:p>
        </p:txBody>
      </p:sp>
      <p:sp>
        <p:nvSpPr>
          <p:cNvPr id="10" name="TextBox 9"/>
          <p:cNvSpPr txBox="1"/>
          <p:nvPr/>
        </p:nvSpPr>
        <p:spPr>
          <a:xfrm>
            <a:off x="5636199" y="944812"/>
            <a:ext cx="3339763" cy="304698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ru-RU" sz="1600" dirty="0" smtClean="0"/>
              <a:t>- системная </a:t>
            </a:r>
            <a:r>
              <a:rPr lang="ru-RU" sz="1600" dirty="0"/>
              <a:t>и </a:t>
            </a:r>
            <a:r>
              <a:rPr lang="ru-RU" sz="1600" dirty="0" smtClean="0"/>
              <a:t>планомерная работа </a:t>
            </a:r>
            <a:r>
              <a:rPr lang="ru-RU" sz="1600" dirty="0"/>
              <a:t>по развитию системы преподавания и поддержке функционирования русского языка как государственного, продвижению русского языка как фундаментальной основы гражданской </a:t>
            </a:r>
            <a:r>
              <a:rPr lang="ru-RU" sz="1600" dirty="0" err="1"/>
              <a:t>самоидентичности</a:t>
            </a:r>
            <a:r>
              <a:rPr lang="ru-RU" sz="1600" dirty="0"/>
              <a:t>, культурного и образовательного единства многонационального </a:t>
            </a:r>
            <a:r>
              <a:rPr lang="ru-RU" sz="1600" dirty="0" smtClean="0"/>
              <a:t>Крыма.</a:t>
            </a:r>
            <a:endParaRPr lang="ru-RU" sz="1600" dirty="0"/>
          </a:p>
        </p:txBody>
      </p:sp>
      <p:sp>
        <p:nvSpPr>
          <p:cNvPr id="11" name="Прямоугольник 10"/>
          <p:cNvSpPr/>
          <p:nvPr/>
        </p:nvSpPr>
        <p:spPr>
          <a:xfrm>
            <a:off x="4668305" y="4159821"/>
            <a:ext cx="967894" cy="400110"/>
          </a:xfrm>
          <a:prstGeom prst="rect">
            <a:avLst/>
          </a:prstGeom>
        </p:spPr>
        <p:style>
          <a:lnRef idx="3">
            <a:schemeClr val="lt1"/>
          </a:lnRef>
          <a:fillRef idx="1">
            <a:schemeClr val="accent1"/>
          </a:fillRef>
          <a:effectRef idx="1">
            <a:schemeClr val="accent1"/>
          </a:effectRef>
          <a:fontRef idx="minor">
            <a:schemeClr val="lt1"/>
          </a:fontRef>
        </p:style>
        <p:txBody>
          <a:bodyPr wrap="none">
            <a:spAutoFit/>
          </a:bodyPr>
          <a:lstStyle/>
          <a:p>
            <a:r>
              <a:rPr lang="ru-RU" sz="2000" b="1" dirty="0">
                <a:solidFill>
                  <a:prstClr val="black"/>
                </a:solidFill>
                <a:latin typeface="Times New Roman" panose="02020603050405020304" pitchFamily="18" charset="0"/>
                <a:ea typeface="Times New Roman" panose="02020603050405020304" pitchFamily="18" charset="0"/>
              </a:rPr>
              <a:t>Задача</a:t>
            </a:r>
            <a:endParaRPr lang="ru-RU" sz="2000" b="1" dirty="0"/>
          </a:p>
        </p:txBody>
      </p:sp>
      <p:sp>
        <p:nvSpPr>
          <p:cNvPr id="12" name="Прямоугольник 11"/>
          <p:cNvSpPr/>
          <p:nvPr/>
        </p:nvSpPr>
        <p:spPr>
          <a:xfrm>
            <a:off x="3161467" y="4691166"/>
            <a:ext cx="3218630" cy="203132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b="1" dirty="0" smtClean="0">
                <a:latin typeface="Times New Roman" panose="02020603050405020304" pitchFamily="18" charset="0"/>
                <a:ea typeface="Times New Roman" panose="02020603050405020304" pitchFamily="18" charset="0"/>
              </a:rPr>
              <a:t>оказывать </a:t>
            </a:r>
            <a:r>
              <a:rPr lang="ru-RU" b="1" dirty="0">
                <a:latin typeface="Times New Roman" panose="02020603050405020304" pitchFamily="18" charset="0"/>
                <a:ea typeface="Times New Roman" panose="02020603050405020304" pitchFamily="18" charset="0"/>
              </a:rPr>
              <a:t>консультационные услуги в области использования русского языка как государственного для граждан и организаций Республики Крым.</a:t>
            </a:r>
            <a:endParaRPr lang="ru-RU" b="1" dirty="0"/>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7240" y="27196"/>
            <a:ext cx="93345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Стрелка углом 1"/>
          <p:cNvSpPr/>
          <p:nvPr/>
        </p:nvSpPr>
        <p:spPr>
          <a:xfrm rot="10800000">
            <a:off x="6622751" y="4290092"/>
            <a:ext cx="864096" cy="109909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4129445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975"/>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185914" y="248"/>
            <a:ext cx="932769" cy="93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26551" y="108501"/>
            <a:ext cx="5471370"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ru-RU" b="1" dirty="0" smtClean="0"/>
              <a:t>Эксперты Справочной службы русского языка</a:t>
            </a:r>
            <a:endParaRPr lang="ru-RU" b="1" dirty="0"/>
          </a:p>
        </p:txBody>
      </p:sp>
      <p:sp>
        <p:nvSpPr>
          <p:cNvPr id="7" name="Прямоугольник 6"/>
          <p:cNvSpPr/>
          <p:nvPr/>
        </p:nvSpPr>
        <p:spPr>
          <a:xfrm>
            <a:off x="0" y="1882092"/>
            <a:ext cx="5937159" cy="1107996"/>
          </a:xfrm>
          <a:prstGeom prst="rect">
            <a:avLst/>
          </a:prstGeom>
        </p:spPr>
        <p:txBody>
          <a:bodyPr wrap="square">
            <a:spAutoFit/>
          </a:bodyPr>
          <a:lstStyle/>
          <a:p>
            <a:pPr>
              <a:spcAft>
                <a:spcPts val="0"/>
              </a:spcAft>
            </a:pPr>
            <a:r>
              <a:rPr lang="ru-RU" sz="1100" b="1" dirty="0" smtClean="0">
                <a:latin typeface="Times New Roman" panose="02020603050405020304" pitchFamily="18" charset="0"/>
                <a:ea typeface="Times New Roman" panose="02020603050405020304" pitchFamily="18" charset="0"/>
              </a:rPr>
              <a:t>ДОРОФЕЕВ</a:t>
            </a:r>
            <a:r>
              <a:rPr lang="en-US" sz="1100" b="1" dirty="0" smtClean="0">
                <a:latin typeface="Times New Roman" panose="02020603050405020304" pitchFamily="18" charset="0"/>
                <a:ea typeface="Times New Roman" panose="02020603050405020304" pitchFamily="18" charset="0"/>
              </a:rPr>
              <a:t>  </a:t>
            </a:r>
            <a:r>
              <a:rPr lang="ru-RU" sz="1100" b="1" dirty="0" smtClean="0">
                <a:latin typeface="Times New Roman" panose="02020603050405020304" pitchFamily="18" charset="0"/>
                <a:ea typeface="Times New Roman" panose="02020603050405020304" pitchFamily="18" charset="0"/>
              </a:rPr>
              <a:t>ЮРИЙ </a:t>
            </a:r>
            <a:r>
              <a:rPr lang="ru-RU" sz="1100" b="1" dirty="0">
                <a:latin typeface="Times New Roman" panose="02020603050405020304" pitchFamily="18" charset="0"/>
                <a:ea typeface="Times New Roman" panose="02020603050405020304" pitchFamily="18" charset="0"/>
              </a:rPr>
              <a:t>ВЛАДИМИРОВИЧ,</a:t>
            </a:r>
            <a:endParaRPr lang="ru-RU" sz="1100" dirty="0">
              <a:latin typeface="Times New Roman" panose="02020603050405020304" pitchFamily="18" charset="0"/>
              <a:ea typeface="Times New Roman" panose="02020603050405020304" pitchFamily="18" charset="0"/>
            </a:endParaRPr>
          </a:p>
          <a:p>
            <a:r>
              <a:rPr lang="ru-RU" sz="1100" dirty="0">
                <a:latin typeface="Times New Roman" panose="02020603050405020304" pitchFamily="18" charset="0"/>
                <a:ea typeface="Times New Roman" panose="02020603050405020304" pitchFamily="18" charset="0"/>
              </a:rPr>
              <a:t>проректор по научной работе ГБОУ ДПО РК «Крымский республиканский институт постдипломного педагогического образования», доктор филологических наук, залуженный работник образования Республики Крым, председатель предметной комиссии по проверке развернутых ответов ЕГЭ по русскому языку, член жюри федерального этапа Всероссийского конкурса «Учитель года – 2017-2019 гг.»</a:t>
            </a:r>
            <a:endParaRPr lang="ru-RU" sz="1100" dirty="0"/>
          </a:p>
        </p:txBody>
      </p:sp>
      <p:pic>
        <p:nvPicPr>
          <p:cNvPr id="2050" name="Picture 2" descr="image04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322" y="1934846"/>
            <a:ext cx="2057678" cy="137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0" y="967458"/>
            <a:ext cx="5937159" cy="938719"/>
          </a:xfrm>
          <a:prstGeom prst="rect">
            <a:avLst/>
          </a:prstGeom>
        </p:spPr>
        <p:txBody>
          <a:bodyPr wrap="square">
            <a:spAutoFit/>
          </a:bodyPr>
          <a:lstStyle/>
          <a:p>
            <a:r>
              <a:rPr lang="ru-RU" sz="1100" b="1" dirty="0" smtClean="0">
                <a:latin typeface="Times New Roman" panose="02020603050405020304" pitchFamily="18" charset="0"/>
                <a:ea typeface="Times New Roman" panose="02020603050405020304" pitchFamily="18" charset="0"/>
              </a:rPr>
              <a:t>РУДЯКОВ АЛЕКСАНДР НИКОЛАЕВИЧ</a:t>
            </a:r>
            <a:r>
              <a:rPr lang="ru-RU" sz="1100" dirty="0" smtClean="0">
                <a:latin typeface="Times New Roman" panose="02020603050405020304" pitchFamily="18" charset="0"/>
                <a:ea typeface="Times New Roman" panose="02020603050405020304" pitchFamily="18" charset="0"/>
              </a:rPr>
              <a:t>, ректор </a:t>
            </a:r>
            <a:r>
              <a:rPr lang="ru-RU" sz="1100" dirty="0">
                <a:latin typeface="Times New Roman" panose="02020603050405020304" pitchFamily="18" charset="0"/>
                <a:ea typeface="Times New Roman" panose="02020603050405020304" pitchFamily="18" charset="0"/>
              </a:rPr>
              <a:t>Крымского республиканского института постдипломного педагогического образования, член Совета по русскому при Президенте Российской Федерации, член Правительственной комиссии по русскому языку, член правления РОПРЯЛ, основатель Крымской школы функциональной лингвистики, доктор филологических наук, </a:t>
            </a:r>
            <a:r>
              <a:rPr lang="ru-RU" sz="1100" dirty="0" smtClean="0">
                <a:latin typeface="Times New Roman" panose="02020603050405020304" pitchFamily="18" charset="0"/>
                <a:ea typeface="Times New Roman" panose="02020603050405020304" pitchFamily="18" charset="0"/>
              </a:rPr>
              <a:t>профессор</a:t>
            </a:r>
            <a:endParaRPr lang="ru-RU" sz="1100" dirty="0"/>
          </a:p>
        </p:txBody>
      </p:sp>
      <p:pic>
        <p:nvPicPr>
          <p:cNvPr id="10" name="Picture 2" descr="http://jankoy.org.ua/wp-content/uploads/2014/03/Rudyakov-A.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37159" y="521948"/>
            <a:ext cx="1266669" cy="16888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
          <p:cNvSpPr>
            <a:spLocks noChangeArrowheads="1"/>
          </p:cNvSpPr>
          <p:nvPr/>
        </p:nvSpPr>
        <p:spPr bwMode="auto">
          <a:xfrm>
            <a:off x="-7694" y="3085243"/>
            <a:ext cx="5865651"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1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МАРКИНА-ГУРДЖИ МАРИЯ ГЕННАДИЕВНА,</a:t>
            </a:r>
            <a:endParaRPr kumimoji="0" lang="ru-RU" altLang="ru-RU" sz="11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1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кандидат филологических наук, заведующая кафедрой филологии ГБОУ ДПО РК «Крымский республиканский институт постдипломного педагогического образования», Лауреат Премии Автономной Республики Крым в номинации «Образование» (2014 г.), соавтор учебников по русскому языку линейки 5-9, 10-11 </a:t>
            </a:r>
            <a:r>
              <a:rPr kumimoji="0" lang="ru-RU" altLang="ru-RU" sz="11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кл</a:t>
            </a:r>
            <a:r>
              <a:rPr kumimoji="0" lang="ru-RU" altLang="ru-RU" sz="11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(авт. Рудяков А.Н. и др.)</a:t>
            </a:r>
            <a:endParaRPr kumimoji="0" lang="ru-RU" altLang="ru-RU" sz="11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57957" y="3310018"/>
            <a:ext cx="2148762" cy="142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Рисунок 1" descr="http://arudiakov.ru/wp-content/uploads/2017/08/imag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1788" y="3978723"/>
            <a:ext cx="999397" cy="181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Прямоугольник 12"/>
          <p:cNvSpPr/>
          <p:nvPr/>
        </p:nvSpPr>
        <p:spPr>
          <a:xfrm>
            <a:off x="0" y="4023962"/>
            <a:ext cx="5857958" cy="1107996"/>
          </a:xfrm>
          <a:prstGeom prst="rect">
            <a:avLst/>
          </a:prstGeom>
        </p:spPr>
        <p:txBody>
          <a:bodyPr wrap="square">
            <a:spAutoFit/>
          </a:bodyPr>
          <a:lstStyle/>
          <a:p>
            <a:pPr>
              <a:spcAft>
                <a:spcPts val="0"/>
              </a:spcAft>
            </a:pPr>
            <a:r>
              <a:rPr lang="ru-RU" sz="1100" b="1" dirty="0">
                <a:latin typeface="Times New Roman" panose="02020603050405020304" pitchFamily="18" charset="0"/>
                <a:ea typeface="Times New Roman" panose="02020603050405020304" pitchFamily="18" charset="0"/>
              </a:rPr>
              <a:t>ЗАБАШТА РОМАН ВАЛЕНТИНОВИЧ,</a:t>
            </a:r>
            <a:endParaRPr lang="ru-RU" sz="1100" dirty="0">
              <a:latin typeface="Times New Roman" panose="02020603050405020304" pitchFamily="18" charset="0"/>
              <a:ea typeface="Times New Roman" panose="02020603050405020304" pitchFamily="18" charset="0"/>
            </a:endParaRPr>
          </a:p>
          <a:p>
            <a:pPr>
              <a:spcAft>
                <a:spcPts val="0"/>
              </a:spcAft>
            </a:pPr>
            <a:r>
              <a:rPr lang="ru-RU" sz="1100" dirty="0">
                <a:solidFill>
                  <a:srgbClr val="1A1A1A"/>
                </a:solidFill>
                <a:latin typeface="Times New Roman" panose="02020603050405020304" pitchFamily="18" charset="0"/>
                <a:ea typeface="Times New Roman" panose="02020603050405020304" pitchFamily="18" charset="0"/>
              </a:rPr>
              <a:t>кандидат филологических наук, доцент кафедры филологии </a:t>
            </a:r>
            <a:r>
              <a:rPr lang="ru-RU" sz="1100" dirty="0">
                <a:latin typeface="Times New Roman" panose="02020603050405020304" pitchFamily="18" charset="0"/>
                <a:ea typeface="Times New Roman" panose="02020603050405020304" pitchFamily="18" charset="0"/>
              </a:rPr>
              <a:t>ГБОУ ДПО РК «Крымский республиканский институт постдипломного педагогического образования», </a:t>
            </a:r>
            <a:r>
              <a:rPr lang="ru-RU" sz="1100" dirty="0">
                <a:solidFill>
                  <a:srgbClr val="1A1A1A"/>
                </a:solidFill>
                <a:latin typeface="Times New Roman" panose="02020603050405020304" pitchFamily="18" charset="0"/>
                <a:ea typeface="Times New Roman" panose="02020603050405020304" pitchFamily="18" charset="0"/>
              </a:rPr>
              <a:t>Председатель предметного жюри республиканского этапа Всероссийского конкурса «Учитель года» (2017–2021 гг.), председатель предметного жюри республиканского этапа Всероссийской олимпиады школьников по русскому языку (2017–2020 гг.).</a:t>
            </a:r>
            <a:endParaRPr lang="ru-RU" sz="1100" dirty="0">
              <a:latin typeface="Times New Roman" panose="02020603050405020304" pitchFamily="18" charset="0"/>
              <a:ea typeface="Times New Roman" panose="02020603050405020304" pitchFamily="18" charset="0"/>
            </a:endParaRPr>
          </a:p>
        </p:txBody>
      </p:sp>
      <p:pic>
        <p:nvPicPr>
          <p:cNvPr id="2057" name="Рисунок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27566" y="5055263"/>
            <a:ext cx="1409544" cy="148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1"/>
          <p:cNvSpPr>
            <a:spLocks noChangeArrowheads="1"/>
          </p:cNvSpPr>
          <p:nvPr/>
        </p:nvSpPr>
        <p:spPr bwMode="auto">
          <a:xfrm>
            <a:off x="893" y="5131958"/>
            <a:ext cx="622667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100" b="1" i="0" u="non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БУРДИНА АЛЕКСАНДРА СЕРГЕЕВНА,</a:t>
            </a:r>
            <a:endParaRPr kumimoji="0" lang="ru-RU" altLang="ru-RU" sz="1100" b="0" i="0" u="non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100" b="0" i="0" u="non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зав. отделом русской филологии ГБОУ ДПО РК «Крымский республиканский институт постдипломного педагогического образования», победитель республиканского конкурса «Учитель года-2011», лауреат Премии Автономной Республики Крым в номинации «Образование» (2019 г.).</a:t>
            </a:r>
            <a:r>
              <a:rPr kumimoji="0" lang="ru-RU" altLang="ru-RU" sz="1100" b="0" i="0" u="non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88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86" y="-11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185914" y="248"/>
            <a:ext cx="932769" cy="93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flipH="1">
            <a:off x="1918432" y="24476"/>
            <a:ext cx="5760640" cy="70788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2000" b="1" dirty="0" smtClean="0">
                <a:solidFill>
                  <a:schemeClr val="bg1"/>
                </a:solidFill>
                <a:effectLst>
                  <a:outerShdw blurRad="38100" dist="38100" dir="2700000" algn="tl">
                    <a:srgbClr val="000000">
                      <a:alpha val="43137"/>
                    </a:srgbClr>
                  </a:outerShdw>
                </a:effectLst>
              </a:rPr>
              <a:t>Площадки </a:t>
            </a:r>
          </a:p>
          <a:p>
            <a:pPr algn="ctr"/>
            <a:r>
              <a:rPr lang="ru-RU" sz="2000" b="1" dirty="0" smtClean="0">
                <a:solidFill>
                  <a:schemeClr val="bg1"/>
                </a:solidFill>
                <a:effectLst>
                  <a:outerShdw blurRad="38100" dist="38100" dir="2700000" algn="tl">
                    <a:srgbClr val="000000">
                      <a:alpha val="43137"/>
                    </a:srgbClr>
                  </a:outerShdw>
                </a:effectLst>
              </a:rPr>
              <a:t>Справочной службы русского языка </a:t>
            </a:r>
            <a:endParaRPr lang="ru-RU" sz="2000" b="1" dirty="0">
              <a:solidFill>
                <a:schemeClr val="bg1"/>
              </a:solidFill>
              <a:effectLst>
                <a:outerShdw blurRad="38100" dist="38100" dir="2700000" algn="tl">
                  <a:srgbClr val="000000">
                    <a:alpha val="43137"/>
                  </a:srgbClr>
                </a:outerShdw>
              </a:effectLst>
            </a:endParaRPr>
          </a:p>
        </p:txBody>
      </p:sp>
      <p:sp>
        <p:nvSpPr>
          <p:cNvPr id="10" name="TextBox 9"/>
          <p:cNvSpPr txBox="1"/>
          <p:nvPr/>
        </p:nvSpPr>
        <p:spPr>
          <a:xfrm>
            <a:off x="22386" y="853057"/>
            <a:ext cx="3208603"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ru-RU" b="1" dirty="0" smtClean="0">
                <a:solidFill>
                  <a:schemeClr val="accent2">
                    <a:lumMod val="50000"/>
                  </a:schemeClr>
                </a:solidFill>
              </a:rPr>
              <a:t>Сайт Ассоциации русистов Республики Крым </a:t>
            </a:r>
            <a:endParaRPr lang="ru-RU" b="1" dirty="0">
              <a:solidFill>
                <a:schemeClr val="accent2">
                  <a:lumMod val="50000"/>
                </a:schemeClr>
              </a:solidFill>
            </a:endParaRPr>
          </a:p>
        </p:txBody>
      </p:sp>
      <p:sp>
        <p:nvSpPr>
          <p:cNvPr id="13" name="Прямоугольник 12"/>
          <p:cNvSpPr/>
          <p:nvPr/>
        </p:nvSpPr>
        <p:spPr>
          <a:xfrm>
            <a:off x="6240099" y="2918462"/>
            <a:ext cx="2947853" cy="646331"/>
          </a:xfrm>
          <a:prstGeom prst="rect">
            <a:avLst/>
          </a:prstGeom>
        </p:spPr>
        <p:txBody>
          <a:bodyPr wrap="square">
            <a:spAutoFit/>
          </a:bodyPr>
          <a:lstStyle/>
          <a:p>
            <a:r>
              <a:rPr lang="ru-RU" u="sng" dirty="0" smtClean="0">
                <a:solidFill>
                  <a:srgbClr val="0000FF"/>
                </a:solidFill>
                <a:latin typeface="Times New Roman" panose="02020603050405020304" pitchFamily="18" charset="0"/>
                <a:ea typeface="Times New Roman" panose="02020603050405020304" pitchFamily="18" charset="0"/>
                <a:hlinkClick r:id="rId4"/>
              </a:rPr>
              <a:t>https</a:t>
            </a:r>
            <a:r>
              <a:rPr lang="ru-RU" u="sng" dirty="0">
                <a:solidFill>
                  <a:srgbClr val="0000FF"/>
                </a:solidFill>
                <a:latin typeface="Times New Roman" panose="02020603050405020304" pitchFamily="18" charset="0"/>
                <a:ea typeface="Times New Roman" panose="02020603050405020304" pitchFamily="18" charset="0"/>
                <a:hlinkClick r:id="rId4"/>
              </a:rPr>
              <a:t>://</a:t>
            </a:r>
            <a:r>
              <a:rPr lang="ru-RU" u="sng" dirty="0" smtClean="0">
                <a:solidFill>
                  <a:srgbClr val="0000FF"/>
                </a:solidFill>
                <a:latin typeface="Times New Roman" panose="02020603050405020304" pitchFamily="18" charset="0"/>
                <a:ea typeface="Times New Roman" panose="02020603050405020304" pitchFamily="18" charset="0"/>
                <a:hlinkClick r:id="rId4"/>
              </a:rPr>
              <a:t>vk.com/public210227811</a:t>
            </a:r>
            <a:endParaRPr lang="ru-RU" dirty="0"/>
          </a:p>
        </p:txBody>
      </p:sp>
      <p:sp>
        <p:nvSpPr>
          <p:cNvPr id="14" name="TextBox 13"/>
          <p:cNvSpPr txBox="1"/>
          <p:nvPr/>
        </p:nvSpPr>
        <p:spPr>
          <a:xfrm>
            <a:off x="6379472" y="1916832"/>
            <a:ext cx="2808480"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ru-RU" b="1" dirty="0" smtClean="0">
                <a:solidFill>
                  <a:schemeClr val="accent2">
                    <a:lumMod val="50000"/>
                  </a:schemeClr>
                </a:solidFill>
              </a:rPr>
              <a:t>Сообщество в социальной сети «</a:t>
            </a:r>
            <a:r>
              <a:rPr lang="ru-RU" b="1" dirty="0" err="1" smtClean="0">
                <a:solidFill>
                  <a:schemeClr val="accent2">
                    <a:lumMod val="50000"/>
                  </a:schemeClr>
                </a:solidFill>
              </a:rPr>
              <a:t>Вконтакте</a:t>
            </a:r>
            <a:r>
              <a:rPr lang="ru-RU" b="1" dirty="0" smtClean="0">
                <a:solidFill>
                  <a:schemeClr val="accent2">
                    <a:lumMod val="50000"/>
                  </a:schemeClr>
                </a:solidFill>
              </a:rPr>
              <a:t>»</a:t>
            </a:r>
            <a:endParaRPr lang="ru-RU" b="1" dirty="0">
              <a:solidFill>
                <a:schemeClr val="accent2">
                  <a:lumMod val="50000"/>
                </a:schemeClr>
              </a:solidFill>
            </a:endParaRPr>
          </a:p>
        </p:txBody>
      </p:sp>
      <p:pic>
        <p:nvPicPr>
          <p:cNvPr id="1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31" y="2119587"/>
            <a:ext cx="5974124" cy="3168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Рисунок 10"/>
          <p:cNvPicPr>
            <a:picLocks noChangeAspect="1"/>
          </p:cNvPicPr>
          <p:nvPr/>
        </p:nvPicPr>
        <p:blipFill>
          <a:blip r:embed="rId6"/>
          <a:stretch>
            <a:fillRect/>
          </a:stretch>
        </p:blipFill>
        <p:spPr>
          <a:xfrm>
            <a:off x="3602666" y="3766102"/>
            <a:ext cx="5414240" cy="3044023"/>
          </a:xfrm>
          <a:prstGeom prst="rect">
            <a:avLst/>
          </a:prstGeom>
        </p:spPr>
      </p:pic>
      <p:sp>
        <p:nvSpPr>
          <p:cNvPr id="12" name="Прямоугольник 11"/>
          <p:cNvSpPr/>
          <p:nvPr/>
        </p:nvSpPr>
        <p:spPr>
          <a:xfrm>
            <a:off x="506316" y="1732166"/>
            <a:ext cx="2240742" cy="369332"/>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ru-RU" u="sng" dirty="0">
                <a:solidFill>
                  <a:schemeClr val="tx1"/>
                </a:solidFill>
                <a:latin typeface="Times New Roman" panose="02020603050405020304" pitchFamily="18" charset="0"/>
                <a:ea typeface="Times New Roman" panose="02020603050405020304" pitchFamily="18" charset="0"/>
                <a:hlinkClick r:id="rId7"/>
              </a:rPr>
              <a:t>http://uchirusskiy.com</a:t>
            </a:r>
            <a:endParaRPr lang="ru-RU" dirty="0">
              <a:solidFill>
                <a:schemeClr val="tx1"/>
              </a:solidFill>
            </a:endParaRPr>
          </a:p>
        </p:txBody>
      </p:sp>
    </p:spTree>
    <p:extLst>
      <p:ext uri="{BB962C8B-B14F-4D97-AF65-F5344CB8AC3E}">
        <p14:creationId xmlns:p14="http://schemas.microsoft.com/office/powerpoint/2010/main" val="1002967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50516" y="19113"/>
            <a:ext cx="4253732"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&gt;</a:t>
            </a:r>
            <a:r>
              <a:rPr lang="ru-RU"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800 вопросов</a:t>
            </a:r>
            <a:endPar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Прямоугольник 6"/>
          <p:cNvSpPr/>
          <p:nvPr/>
        </p:nvSpPr>
        <p:spPr>
          <a:xfrm>
            <a:off x="6517526" y="1084911"/>
            <a:ext cx="2592288" cy="1815882"/>
          </a:xfrm>
          <a:prstGeom prst="rect">
            <a:avLst/>
          </a:prstGeom>
          <a:effectLst>
            <a:outerShdw blurRad="50800" dist="38100" dir="5400000" rotWithShape="0">
              <a:srgbClr val="000000">
                <a:alpha val="35000"/>
              </a:srgbClr>
            </a:outerShdw>
            <a:softEdge rad="127000"/>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smtClean="0"/>
              <a:t>Участник </a:t>
            </a:r>
            <a:r>
              <a:rPr lang="ru-RU" sz="1600" dirty="0"/>
              <a:t>репортажа сказала </a:t>
            </a:r>
            <a:r>
              <a:rPr lang="ru-RU" sz="1600" dirty="0">
                <a:solidFill>
                  <a:srgbClr val="FF0000"/>
                </a:solidFill>
              </a:rPr>
              <a:t>"</a:t>
            </a:r>
            <a:r>
              <a:rPr lang="ru-RU" sz="1600" dirty="0" err="1">
                <a:solidFill>
                  <a:srgbClr val="FF0000"/>
                </a:solidFill>
              </a:rPr>
              <a:t>вЯзальная</a:t>
            </a:r>
            <a:r>
              <a:rPr lang="ru-RU" sz="1600" dirty="0">
                <a:solidFill>
                  <a:srgbClr val="FF0000"/>
                </a:solidFill>
              </a:rPr>
              <a:t> машина", "</a:t>
            </a:r>
            <a:r>
              <a:rPr lang="ru-RU" sz="1600" dirty="0" err="1">
                <a:solidFill>
                  <a:srgbClr val="FF0000"/>
                </a:solidFill>
              </a:rPr>
              <a:t>колготка</a:t>
            </a:r>
            <a:r>
              <a:rPr lang="ru-RU" sz="1600" dirty="0"/>
              <a:t>".Это профессионализмы или ошибочное словоупотребление?</a:t>
            </a:r>
          </a:p>
        </p:txBody>
      </p:sp>
      <p:sp>
        <p:nvSpPr>
          <p:cNvPr id="8" name="Прямоугольник 7"/>
          <p:cNvSpPr/>
          <p:nvPr/>
        </p:nvSpPr>
        <p:spPr>
          <a:xfrm>
            <a:off x="6873647" y="4687195"/>
            <a:ext cx="2221504" cy="1077218"/>
          </a:xfrm>
          <a:prstGeom prst="rect">
            <a:avLst/>
          </a:prstGeom>
          <a:effectLst>
            <a:outerShdw blurRad="50800" dist="38100" dir="5400000" rotWithShape="0">
              <a:srgbClr val="000000">
                <a:alpha val="35000"/>
              </a:srgbClr>
            </a:outerShdw>
            <a:softEdge rad="127000"/>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smtClean="0"/>
              <a:t>Скажите</a:t>
            </a:r>
            <a:r>
              <a:rPr lang="ru-RU" sz="1600" dirty="0"/>
              <a:t>, как правильно: </a:t>
            </a:r>
            <a:r>
              <a:rPr lang="ru-RU" sz="1600" dirty="0">
                <a:solidFill>
                  <a:srgbClr val="FF0000"/>
                </a:solidFill>
              </a:rPr>
              <a:t>постричь или подстричь волосы?</a:t>
            </a:r>
          </a:p>
        </p:txBody>
      </p:sp>
      <p:sp>
        <p:nvSpPr>
          <p:cNvPr id="9" name="TextBox 8"/>
          <p:cNvSpPr txBox="1"/>
          <p:nvPr/>
        </p:nvSpPr>
        <p:spPr>
          <a:xfrm>
            <a:off x="3131840" y="1303600"/>
            <a:ext cx="3378275"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AutoNum type="arabicPeriod"/>
            </a:pPr>
            <a:r>
              <a:rPr lang="ru-RU" dirty="0" smtClean="0"/>
              <a:t>Орфографические нормы.</a:t>
            </a:r>
          </a:p>
          <a:p>
            <a:pPr marL="342900" indent="-342900">
              <a:buAutoNum type="arabicPeriod"/>
            </a:pPr>
            <a:r>
              <a:rPr lang="ru-RU" dirty="0" smtClean="0"/>
              <a:t>Грамматические нормы.</a:t>
            </a:r>
          </a:p>
          <a:p>
            <a:pPr marL="342900" indent="-342900">
              <a:buAutoNum type="arabicPeriod"/>
            </a:pPr>
            <a:r>
              <a:rPr lang="ru-RU" dirty="0" smtClean="0"/>
              <a:t>Лексические нормы.</a:t>
            </a:r>
          </a:p>
          <a:p>
            <a:pPr marL="342900" indent="-342900">
              <a:buAutoNum type="arabicPeriod"/>
            </a:pPr>
            <a:r>
              <a:rPr lang="ru-RU" dirty="0" smtClean="0"/>
              <a:t>Стилистические нормы.</a:t>
            </a:r>
            <a:endParaRPr lang="ru-RU"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86" y="-11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185914" y="248"/>
            <a:ext cx="932769" cy="93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Прямоугольник 14"/>
          <p:cNvSpPr/>
          <p:nvPr/>
        </p:nvSpPr>
        <p:spPr>
          <a:xfrm>
            <a:off x="0" y="948539"/>
            <a:ext cx="2880320" cy="1569660"/>
          </a:xfrm>
          <a:prstGeom prst="rect">
            <a:avLst/>
          </a:prstGeom>
          <a:effectLst>
            <a:outerShdw blurRad="50800" dist="38100" dir="5400000" rotWithShape="0">
              <a:srgbClr val="000000">
                <a:alpha val="35000"/>
              </a:srgbClr>
            </a:outerShdw>
            <a:softEdge rad="127000"/>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a:t>Как правильно сказать: </a:t>
            </a:r>
            <a:r>
              <a:rPr lang="ru-RU" sz="1600" dirty="0">
                <a:solidFill>
                  <a:srgbClr val="FF0000"/>
                </a:solidFill>
              </a:rPr>
              <a:t>ураган нанёс городу непоправимый вред </a:t>
            </a:r>
            <a:r>
              <a:rPr lang="ru-RU" sz="1600" dirty="0"/>
              <a:t>или </a:t>
            </a:r>
            <a:r>
              <a:rPr lang="ru-RU" sz="1600" dirty="0">
                <a:solidFill>
                  <a:srgbClr val="FF0000"/>
                </a:solidFill>
              </a:rPr>
              <a:t>ураган причинил городу невосполнимый ущерб</a:t>
            </a:r>
            <a:r>
              <a:rPr lang="ru-RU" sz="1600" dirty="0"/>
              <a:t>?</a:t>
            </a:r>
            <a:br>
              <a:rPr lang="ru-RU" sz="1600" dirty="0"/>
            </a:br>
            <a:endParaRPr lang="ru-RU" sz="1600" dirty="0"/>
          </a:p>
        </p:txBody>
      </p:sp>
      <p:sp>
        <p:nvSpPr>
          <p:cNvPr id="17" name="Прямоугольник 16"/>
          <p:cNvSpPr/>
          <p:nvPr/>
        </p:nvSpPr>
        <p:spPr>
          <a:xfrm>
            <a:off x="53367" y="2967335"/>
            <a:ext cx="3203986" cy="2800767"/>
          </a:xfrm>
          <a:prstGeom prst="rect">
            <a:avLst/>
          </a:prstGeom>
          <a:effectLst>
            <a:outerShdw blurRad="50800" dist="38100" dir="5400000" rotWithShape="0">
              <a:srgbClr val="000000">
                <a:alpha val="35000"/>
              </a:srgbClr>
            </a:outerShdw>
            <a:softEdge rad="127000"/>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a:t>В газетной статье встретилась такая фраза: «.. после завершения сольной карьеры </a:t>
            </a:r>
            <a:r>
              <a:rPr lang="ru-RU" sz="1600" dirty="0">
                <a:solidFill>
                  <a:srgbClr val="C00000"/>
                </a:solidFill>
              </a:rPr>
              <a:t>Елена еще долго ощущала ностальгию по сцене и зрителю</a:t>
            </a:r>
            <a:r>
              <a:rPr lang="ru-RU" sz="1600" dirty="0"/>
              <a:t>». Здесь допущена ошибка в употреблении слова </a:t>
            </a:r>
            <a:r>
              <a:rPr lang="ru-RU" sz="1600" dirty="0">
                <a:solidFill>
                  <a:srgbClr val="C00000"/>
                </a:solidFill>
              </a:rPr>
              <a:t>«ностальгия</a:t>
            </a:r>
            <a:r>
              <a:rPr lang="ru-RU" sz="1600" dirty="0"/>
              <a:t>», ведь оно имеет значение «тоска по родине»?</a:t>
            </a:r>
          </a:p>
        </p:txBody>
      </p:sp>
      <p:sp>
        <p:nvSpPr>
          <p:cNvPr id="19" name="Прямоугольник 18"/>
          <p:cNvSpPr/>
          <p:nvPr/>
        </p:nvSpPr>
        <p:spPr>
          <a:xfrm>
            <a:off x="3380817" y="2937412"/>
            <a:ext cx="2880320" cy="830997"/>
          </a:xfrm>
          <a:prstGeom prst="rect">
            <a:avLst/>
          </a:prstGeom>
          <a:effectLst>
            <a:outerShdw blurRad="50800" dist="38100" dir="5400000" rotWithShape="0">
              <a:srgbClr val="000000">
                <a:alpha val="35000"/>
              </a:srgbClr>
            </a:outerShdw>
            <a:softEdge rad="127000"/>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a:t>Какой вариант является нормативным: </a:t>
            </a:r>
            <a:r>
              <a:rPr lang="ru-RU" sz="1600" dirty="0">
                <a:solidFill>
                  <a:srgbClr val="FF0000"/>
                </a:solidFill>
              </a:rPr>
              <a:t>«слаще» или «</a:t>
            </a:r>
            <a:r>
              <a:rPr lang="ru-RU" sz="1600" dirty="0" err="1">
                <a:solidFill>
                  <a:srgbClr val="FF0000"/>
                </a:solidFill>
              </a:rPr>
              <a:t>слаже</a:t>
            </a:r>
            <a:r>
              <a:rPr lang="ru-RU" sz="1600" dirty="0">
                <a:solidFill>
                  <a:srgbClr val="FF0000"/>
                </a:solidFill>
              </a:rPr>
              <a:t>»</a:t>
            </a:r>
            <a:r>
              <a:rPr lang="ru-RU" sz="1600" dirty="0"/>
              <a:t>?</a:t>
            </a:r>
          </a:p>
        </p:txBody>
      </p:sp>
      <p:sp>
        <p:nvSpPr>
          <p:cNvPr id="18" name="Прямоугольник 17"/>
          <p:cNvSpPr/>
          <p:nvPr/>
        </p:nvSpPr>
        <p:spPr>
          <a:xfrm>
            <a:off x="3491880" y="3998387"/>
            <a:ext cx="3010983" cy="2800767"/>
          </a:xfrm>
          <a:prstGeom prst="rect">
            <a:avLst/>
          </a:prstGeom>
          <a:gradFill>
            <a:gsLst>
              <a:gs pos="0">
                <a:schemeClr val="accent4">
                  <a:tint val="62000"/>
                  <a:satMod val="180000"/>
                </a:schemeClr>
              </a:gs>
              <a:gs pos="65000">
                <a:schemeClr val="accent4">
                  <a:tint val="32000"/>
                  <a:satMod val="250000"/>
                </a:schemeClr>
              </a:gs>
              <a:gs pos="100000">
                <a:schemeClr val="accent4">
                  <a:tint val="23000"/>
                  <a:satMod val="300000"/>
                </a:schemeClr>
              </a:gs>
            </a:gsLst>
            <a:lin ang="16200000" scaled="0"/>
          </a:gradFill>
          <a:effectLst>
            <a:glow rad="266700">
              <a:schemeClr val="accent5">
                <a:satMod val="175000"/>
                <a:alpha val="31000"/>
              </a:schemeClr>
            </a:glow>
            <a:softEdge rad="0"/>
          </a:effectLst>
        </p:spPr>
        <p:txBody>
          <a:bodyPr wrap="square">
            <a:spAutoFit/>
          </a:bodyPr>
          <a:lstStyle/>
          <a:p>
            <a:pPr algn="just"/>
            <a:r>
              <a:rPr lang="ru-RU" sz="1600" dirty="0"/>
              <a:t>В процессе работы над переводом столкнулся с проблемой. </a:t>
            </a:r>
            <a:r>
              <a:rPr lang="ru-RU" sz="1600" dirty="0">
                <a:solidFill>
                  <a:srgbClr val="C00000"/>
                </a:solidFill>
              </a:rPr>
              <a:t>Уместно ли в русском языке использовать термин \"урождённый\" по отношению к мужчине</a:t>
            </a:r>
            <a:r>
              <a:rPr lang="ru-RU" sz="1600" dirty="0"/>
              <a:t>, который изменил свою фамилию (например Троцкий урождённый Бронштейн</a:t>
            </a:r>
            <a:r>
              <a:rPr lang="ru-RU" sz="1600" dirty="0" smtClean="0"/>
              <a:t>)?</a:t>
            </a:r>
            <a:endParaRPr lang="ru-RU" sz="1600" dirty="0"/>
          </a:p>
        </p:txBody>
      </p:sp>
    </p:spTree>
    <p:extLst>
      <p:ext uri="{BB962C8B-B14F-4D97-AF65-F5344CB8AC3E}">
        <p14:creationId xmlns:p14="http://schemas.microsoft.com/office/powerpoint/2010/main" val="2237446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9" y="-1"/>
            <a:ext cx="6303038" cy="3129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5" y="2924944"/>
            <a:ext cx="6110587" cy="3733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75982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s://sun9-72.userapi.com/impg/vtyyobN00_ziMXC0EiABSFbVVZVYKyCCDQGSJw/0Tk-r4BNUg8.jpg?size=626x301&amp;quality=95&amp;sign=1123a4df1e7bff731619fb4051c6369b&amp;type=alb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2811" y="18651"/>
            <a:ext cx="4585895" cy="2205039"/>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523910" y="2284892"/>
            <a:ext cx="3087474" cy="3142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https://sun9-37.userapi.com/impg/cuhvg58u_DbYZB9aIW01MavrRIpAlGSJ40YQTA/MUUef-oMmKs.jpg?size=279x463&amp;quality=95&amp;sign=90faa358edbd17eae694a3391a6fbfd2&amp;type=alb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6" y="61913"/>
            <a:ext cx="2506284" cy="415917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sun9-67.userapi.com/impg/rjyITCnZ7FRirROnBRr5-Bbf8mFzspKXsmUVzg/4stE0ZXy2SI.jpg?size=1280x959&amp;quality=95&amp;sign=4b0dd8ea8a87a3c582faf3cbe28c016a&amp;type=albu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671" y="4221088"/>
            <a:ext cx="3595352" cy="2693705"/>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49607"/>
            <a:ext cx="2857500"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descr="https://sun9-52.userapi.com/impg/fcrxMcqSC0SSO64iPTYZlRqeVMaomJwGC2JW0g/vdPKVfIrMJU.jpg?size=762x882&amp;quality=95&amp;sign=c55f2d567ac66391164ef655fa4392d8&amp;type=album"/>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54100" y="1628800"/>
            <a:ext cx="3098790" cy="358678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4042" y="4526432"/>
            <a:ext cx="4100116" cy="2331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52095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https://thumbs.dreamstime.com/b/%D0%B1%D0%B5-%D1%8B%D0%B9-%D1%87%D0%B5-%D0%BE%D0%B2%D0%B5%D0%BA-d-%D1%83%D0%BA%D0%B0%D0%B7%D1%8B%D0%B2%D0%B0%D0%B5%D1%82-%D0%BF%D0%B0-%D0%B5%D1%86-%D0%B2%D0%BD%D0%B8%D0%B7-403624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016513"/>
            <a:ext cx="2808312" cy="2808312"/>
          </a:xfrm>
          <a:prstGeom prst="rect">
            <a:avLst/>
          </a:prstGeom>
          <a:noFill/>
          <a:extLst>
            <a:ext uri="{909E8E84-426E-40DD-AFC4-6F175D3DCCD1}">
              <a14:hiddenFill xmlns:a14="http://schemas.microsoft.com/office/drawing/2010/main">
                <a:solidFill>
                  <a:srgbClr val="FFFFFF"/>
                </a:solidFill>
              </a14:hiddenFill>
            </a:ext>
          </a:extLst>
        </p:spPr>
      </p:pic>
      <p:sp>
        <p:nvSpPr>
          <p:cNvPr id="2" name="Объект 1"/>
          <p:cNvSpPr>
            <a:spLocks noGrp="1"/>
          </p:cNvSpPr>
          <p:nvPr>
            <p:ph idx="1"/>
          </p:nvPr>
        </p:nvSpPr>
        <p:spPr>
          <a:xfrm>
            <a:off x="709228" y="3284984"/>
            <a:ext cx="8229600" cy="2736304"/>
          </a:xfrm>
        </p:spPr>
        <p:txBody>
          <a:bodyPr/>
          <a:lstStyle/>
          <a:p>
            <a:r>
              <a:rPr lang="ru-RU" dirty="0" smtClean="0"/>
              <a:t>Электронная почта - </a:t>
            </a:r>
            <a:r>
              <a:rPr lang="en-US" u="sng" dirty="0" err="1" smtClean="0">
                <a:hlinkClick r:id="rId3"/>
              </a:rPr>
              <a:t>rusistrk</a:t>
            </a:r>
            <a:r>
              <a:rPr lang="ru-RU" u="sng" dirty="0">
                <a:hlinkClick r:id="rId3"/>
              </a:rPr>
              <a:t>@</a:t>
            </a:r>
            <a:r>
              <a:rPr lang="en-US" u="sng" dirty="0">
                <a:hlinkClick r:id="rId3"/>
              </a:rPr>
              <a:t>mail</a:t>
            </a:r>
            <a:r>
              <a:rPr lang="ru-RU" u="sng" dirty="0">
                <a:hlinkClick r:id="rId3"/>
              </a:rPr>
              <a:t>.</a:t>
            </a:r>
            <a:r>
              <a:rPr lang="en-US" u="sng" dirty="0" err="1" smtClean="0">
                <a:hlinkClick r:id="rId3"/>
              </a:rPr>
              <a:t>ru</a:t>
            </a:r>
            <a:r>
              <a:rPr lang="ru-RU" dirty="0" smtClean="0"/>
              <a:t> </a:t>
            </a:r>
          </a:p>
          <a:p>
            <a:r>
              <a:rPr lang="ru-RU" dirty="0" smtClean="0"/>
              <a:t>Мессенджер – т. </a:t>
            </a:r>
            <a:r>
              <a:rPr lang="ru-RU" dirty="0" smtClean="0">
                <a:solidFill>
                  <a:schemeClr val="accent3"/>
                </a:solidFill>
              </a:rPr>
              <a:t>+79789907021</a:t>
            </a:r>
          </a:p>
          <a:p>
            <a:r>
              <a:rPr lang="ru-RU" dirty="0" smtClean="0"/>
              <a:t>Сообщение в сообществе </a:t>
            </a:r>
            <a:r>
              <a:rPr lang="ru-RU" dirty="0" smtClean="0">
                <a:solidFill>
                  <a:schemeClr val="accent3"/>
                </a:solidFill>
              </a:rPr>
              <a:t>«</a:t>
            </a:r>
            <a:r>
              <a:rPr lang="ru-RU" dirty="0" err="1" smtClean="0">
                <a:solidFill>
                  <a:schemeClr val="accent3"/>
                </a:solidFill>
              </a:rPr>
              <a:t>Вконтакте</a:t>
            </a:r>
            <a:r>
              <a:rPr lang="ru-RU" dirty="0" smtClean="0">
                <a:solidFill>
                  <a:schemeClr val="accent3"/>
                </a:solidFill>
              </a:rPr>
              <a:t>»</a:t>
            </a:r>
          </a:p>
          <a:p>
            <a:r>
              <a:rPr lang="ru-RU" dirty="0" smtClean="0"/>
              <a:t>Заполнение специальной формы </a:t>
            </a:r>
            <a:r>
              <a:rPr lang="ru-RU" dirty="0" smtClean="0">
                <a:solidFill>
                  <a:schemeClr val="accent3"/>
                </a:solidFill>
              </a:rPr>
              <a:t>на сайте Ассоциации русистов Республики Крым</a:t>
            </a:r>
            <a:endParaRPr lang="ru-RU" dirty="0">
              <a:solidFill>
                <a:schemeClr val="accent3"/>
              </a:solidFill>
            </a:endParaRPr>
          </a:p>
        </p:txBody>
      </p:sp>
      <p:sp>
        <p:nvSpPr>
          <p:cNvPr id="3" name="Заголовок 2"/>
          <p:cNvSpPr>
            <a:spLocks noGrp="1"/>
          </p:cNvSpPr>
          <p:nvPr>
            <p:ph type="title"/>
          </p:nvPr>
        </p:nvSpPr>
        <p:spPr>
          <a:xfrm>
            <a:off x="709228" y="0"/>
            <a:ext cx="8229600" cy="1143000"/>
          </a:xfrm>
        </p:spPr>
        <p:txBody>
          <a:bodyPr>
            <a:normAutofit fontScale="90000"/>
          </a:bodyPr>
          <a:lstStyle/>
          <a:p>
            <a:pPr algn="ctr"/>
            <a:r>
              <a:rPr lang="ru-RU" dirty="0" smtClean="0">
                <a:solidFill>
                  <a:schemeClr val="accent1">
                    <a:lumMod val="50000"/>
                  </a:schemeClr>
                </a:solidFill>
              </a:rPr>
              <a:t>Отправить запрос </a:t>
            </a:r>
            <a:br>
              <a:rPr lang="ru-RU" dirty="0" smtClean="0">
                <a:solidFill>
                  <a:schemeClr val="accent1">
                    <a:lumMod val="50000"/>
                  </a:schemeClr>
                </a:solidFill>
              </a:rPr>
            </a:br>
            <a:r>
              <a:rPr lang="ru-RU" dirty="0" smtClean="0">
                <a:solidFill>
                  <a:schemeClr val="accent1">
                    <a:lumMod val="50000"/>
                  </a:schemeClr>
                </a:solidFill>
              </a:rPr>
              <a:t>можно:</a:t>
            </a:r>
            <a:endParaRPr lang="ru-RU" dirty="0">
              <a:solidFill>
                <a:schemeClr val="accent1">
                  <a:lumMod val="50000"/>
                </a:schemeClr>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32"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0392" y="11663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6695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a:xfrm>
            <a:off x="1475655" y="141660"/>
            <a:ext cx="6734895" cy="1301006"/>
          </a:xfrm>
        </p:spPr>
        <p:txBody>
          <a:bodyPr>
            <a:noAutofit/>
          </a:bodyPr>
          <a:lstStyle/>
          <a:p>
            <a:pPr algn="ctr"/>
            <a:r>
              <a:rPr lang="ru-RU" sz="2800" dirty="0" smtClean="0">
                <a:solidFill>
                  <a:schemeClr val="accent1">
                    <a:lumMod val="75000"/>
                  </a:schemeClr>
                </a:solidFill>
              </a:rPr>
              <a:t>Учебные пособия «Русский язык»</a:t>
            </a:r>
            <a:r>
              <a:rPr lang="ru-RU" sz="2400" dirty="0" smtClean="0">
                <a:solidFill>
                  <a:schemeClr val="accent1">
                    <a:lumMod val="75000"/>
                  </a:schemeClr>
                </a:solidFill>
              </a:rPr>
              <a:t> </a:t>
            </a:r>
            <a:br>
              <a:rPr lang="ru-RU" sz="2400" dirty="0" smtClean="0">
                <a:solidFill>
                  <a:schemeClr val="accent1">
                    <a:lumMod val="75000"/>
                  </a:schemeClr>
                </a:solidFill>
              </a:rPr>
            </a:br>
            <a:r>
              <a:rPr lang="ru-RU" sz="2400" dirty="0" smtClean="0">
                <a:solidFill>
                  <a:schemeClr val="accent1">
                    <a:lumMod val="75000"/>
                  </a:schemeClr>
                </a:solidFill>
              </a:rPr>
              <a:t>для 5-9, 10-11 </a:t>
            </a:r>
            <a:r>
              <a:rPr lang="ru-RU" sz="2400" dirty="0" err="1" smtClean="0">
                <a:solidFill>
                  <a:schemeClr val="accent1">
                    <a:lumMod val="75000"/>
                  </a:schemeClr>
                </a:solidFill>
              </a:rPr>
              <a:t>кл</a:t>
            </a:r>
            <a:r>
              <a:rPr lang="ru-RU" sz="2400" dirty="0" smtClean="0">
                <a:solidFill>
                  <a:schemeClr val="accent1">
                    <a:lumMod val="75000"/>
                  </a:schemeClr>
                </a:solidFill>
              </a:rPr>
              <a:t>., учреждений СПО</a:t>
            </a:r>
            <a:br>
              <a:rPr lang="ru-RU" sz="2400" dirty="0" smtClean="0">
                <a:solidFill>
                  <a:schemeClr val="accent1">
                    <a:lumMod val="75000"/>
                  </a:schemeClr>
                </a:solidFill>
              </a:rPr>
            </a:br>
            <a:r>
              <a:rPr lang="ru-RU" sz="2000" dirty="0" smtClean="0">
                <a:solidFill>
                  <a:schemeClr val="accent1">
                    <a:lumMod val="75000"/>
                  </a:schemeClr>
                </a:solidFill>
              </a:rPr>
              <a:t>Авторы: Рудяков А.Н., Фролова Т.Я., Маркина-</a:t>
            </a:r>
            <a:r>
              <a:rPr lang="ru-RU" sz="2000" dirty="0" err="1" smtClean="0">
                <a:solidFill>
                  <a:schemeClr val="accent1">
                    <a:lumMod val="75000"/>
                  </a:schemeClr>
                </a:solidFill>
              </a:rPr>
              <a:t>Гурджи</a:t>
            </a:r>
            <a:r>
              <a:rPr lang="ru-RU" sz="2000" dirty="0" smtClean="0">
                <a:solidFill>
                  <a:schemeClr val="accent1">
                    <a:lumMod val="75000"/>
                  </a:schemeClr>
                </a:solidFill>
              </a:rPr>
              <a:t> М.Г., </a:t>
            </a:r>
            <a:r>
              <a:rPr lang="ru-RU" sz="2000" dirty="0" err="1" smtClean="0">
                <a:solidFill>
                  <a:schemeClr val="accent1">
                    <a:lumMod val="75000"/>
                  </a:schemeClr>
                </a:solidFill>
              </a:rPr>
              <a:t>Бурдина</a:t>
            </a:r>
            <a:r>
              <a:rPr lang="ru-RU" sz="2000" dirty="0" smtClean="0">
                <a:solidFill>
                  <a:schemeClr val="accent1">
                    <a:lumMod val="75000"/>
                  </a:schemeClr>
                </a:solidFill>
              </a:rPr>
              <a:t> А.С.</a:t>
            </a:r>
            <a:endParaRPr lang="ru-RU" sz="2000" dirty="0">
              <a:solidFill>
                <a:schemeClr val="accent1">
                  <a:lumMod val="75000"/>
                </a:schemeClr>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32"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0550" y="0"/>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34" y="1501344"/>
            <a:ext cx="8388425" cy="534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8454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a:xfrm>
            <a:off x="504985" y="106092"/>
            <a:ext cx="8229600" cy="1143000"/>
          </a:xfrm>
        </p:spPr>
        <p:txBody>
          <a:bodyPr>
            <a:noAutofit/>
          </a:bodyPr>
          <a:lstStyle/>
          <a:p>
            <a:pPr algn="ctr"/>
            <a:r>
              <a:rPr lang="ru-RU" sz="2800" dirty="0">
                <a:solidFill>
                  <a:schemeClr val="accent1">
                    <a:lumMod val="75000"/>
                  </a:schemeClr>
                </a:solidFill>
              </a:rPr>
              <a:t>Учебные пособия «Русский язык» </a:t>
            </a:r>
            <a:br>
              <a:rPr lang="ru-RU" sz="2800" dirty="0">
                <a:solidFill>
                  <a:schemeClr val="accent1">
                    <a:lumMod val="75000"/>
                  </a:schemeClr>
                </a:solidFill>
              </a:rPr>
            </a:br>
            <a:r>
              <a:rPr lang="ru-RU" sz="2800" dirty="0">
                <a:solidFill>
                  <a:schemeClr val="accent1">
                    <a:lumMod val="75000"/>
                  </a:schemeClr>
                </a:solidFill>
              </a:rPr>
              <a:t>для </a:t>
            </a:r>
            <a:r>
              <a:rPr lang="ru-RU" sz="2800" dirty="0" smtClean="0">
                <a:solidFill>
                  <a:schemeClr val="accent1">
                    <a:lumMod val="75000"/>
                  </a:schemeClr>
                </a:solidFill>
              </a:rPr>
              <a:t>учреждений СПО</a:t>
            </a:r>
            <a:r>
              <a:rPr lang="ru-RU" sz="2800" dirty="0">
                <a:solidFill>
                  <a:schemeClr val="accent1">
                    <a:lumMod val="75000"/>
                  </a:schemeClr>
                </a:solidFill>
              </a:rPr>
              <a:t/>
            </a:r>
            <a:br>
              <a:rPr lang="ru-RU" sz="2800" dirty="0">
                <a:solidFill>
                  <a:schemeClr val="accent1">
                    <a:lumMod val="75000"/>
                  </a:schemeClr>
                </a:solidFill>
              </a:rPr>
            </a:br>
            <a:endParaRPr lang="ru-RU"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27595"/>
            <a:ext cx="8592514" cy="5630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2"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0550" y="0"/>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4553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62109" y="0"/>
            <a:ext cx="7411857" cy="1077218"/>
          </a:xfrm>
          <a:prstGeom prst="rect">
            <a:avLst/>
          </a:prstGeom>
        </p:spPr>
        <p:txBody>
          <a:bodyPr wrap="square">
            <a:spAutoFit/>
          </a:bodyPr>
          <a:lstStyle/>
          <a:p>
            <a:pPr marL="109728" lvl="0" algn="ctr">
              <a:spcBef>
                <a:spcPts val="400"/>
              </a:spcBef>
              <a:buClr>
                <a:srgbClr val="2DA2BF"/>
              </a:buClr>
              <a:buSzPct val="68000"/>
            </a:pPr>
            <a:r>
              <a:rPr lang="ru-RU" sz="3200" b="1" dirty="0">
                <a:solidFill>
                  <a:srgbClr val="2DA2BF">
                    <a:lumMod val="50000"/>
                  </a:srgbClr>
                </a:solidFill>
              </a:rPr>
              <a:t>Деятельность Ассоциации русистов Крыма </a:t>
            </a:r>
          </a:p>
        </p:txBody>
      </p:sp>
      <p:sp>
        <p:nvSpPr>
          <p:cNvPr id="5" name="Объект 4"/>
          <p:cNvSpPr>
            <a:spLocks noGrp="1"/>
          </p:cNvSpPr>
          <p:nvPr>
            <p:ph idx="1"/>
          </p:nvPr>
        </p:nvSpPr>
        <p:spPr>
          <a:xfrm>
            <a:off x="3347864" y="989522"/>
            <a:ext cx="2666436" cy="338554"/>
          </a:xfrm>
          <a:prstGeom prst="rect">
            <a:avLst/>
          </a:prstGeom>
        </p:spPr>
        <p:txBody>
          <a:bodyPr wrap="none">
            <a:spAutoFit/>
          </a:bodyPr>
          <a:lstStyle/>
          <a:p>
            <a:pPr marL="109728" indent="0">
              <a:buNone/>
            </a:pPr>
            <a:r>
              <a:rPr lang="en-US" sz="1600" dirty="0">
                <a:hlinkClick r:id="rId2"/>
              </a:rPr>
              <a:t>http://</a:t>
            </a:r>
            <a:r>
              <a:rPr lang="en-US" sz="1600" dirty="0" smtClean="0">
                <a:hlinkClick r:id="rId2"/>
              </a:rPr>
              <a:t>uchirusskiy.com</a:t>
            </a:r>
            <a:r>
              <a:rPr lang="ru-RU" sz="1600" dirty="0" smtClean="0"/>
              <a:t> </a:t>
            </a:r>
            <a:endParaRPr lang="ru-RU" sz="16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392" y="5607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Блок-схема: перфолента 2"/>
          <p:cNvSpPr/>
          <p:nvPr/>
        </p:nvSpPr>
        <p:spPr>
          <a:xfrm>
            <a:off x="107504" y="2276872"/>
            <a:ext cx="3748982" cy="2232248"/>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bg1"/>
                </a:solidFill>
              </a:rPr>
              <a:t>Популяризация крымской русистики: участие в научных мероприятиях Всероссийского и международного </a:t>
            </a:r>
            <a:r>
              <a:rPr lang="ru-RU" sz="1600" b="1" dirty="0" smtClean="0">
                <a:solidFill>
                  <a:schemeClr val="bg1"/>
                </a:solidFill>
              </a:rPr>
              <a:t>уровней</a:t>
            </a:r>
            <a:endParaRPr lang="ru-RU" sz="1600" b="1" dirty="0">
              <a:solidFill>
                <a:schemeClr val="bg1"/>
              </a:solidFill>
            </a:endParaRPr>
          </a:p>
        </p:txBody>
      </p:sp>
      <p:pic>
        <p:nvPicPr>
          <p:cNvPr id="2050" name="Picture 2" descr="http://arudiakov.ru/wp-content/uploads/2023/04/img-ddc5f526e1f416c8faa5ba7683efb735-v-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07490" y="2042846"/>
            <a:ext cx="5040560" cy="3780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283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38" y="0"/>
            <a:ext cx="118903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Объект 2"/>
          <p:cNvSpPr>
            <a:spLocks noGrp="1"/>
          </p:cNvSpPr>
          <p:nvPr>
            <p:ph idx="1"/>
          </p:nvPr>
        </p:nvSpPr>
        <p:spPr>
          <a:xfrm>
            <a:off x="381000" y="1066800"/>
            <a:ext cx="8229600" cy="4389120"/>
          </a:xfrm>
        </p:spPr>
        <p:txBody>
          <a:bodyPr/>
          <a:lstStyle/>
          <a:p>
            <a:pPr marL="0" indent="0">
              <a:buNone/>
            </a:pPr>
            <a:endParaRPr lang="ru-RU" dirty="0"/>
          </a:p>
          <a:p>
            <a:pPr marL="0" indent="0">
              <a:buNone/>
            </a:pPr>
            <a:endParaRPr lang="ru-RU" dirty="0" smtClean="0"/>
          </a:p>
          <a:p>
            <a:pPr marL="0" indent="0">
              <a:buNone/>
            </a:pPr>
            <a:endParaRPr lang="ru-RU" dirty="0"/>
          </a:p>
          <a:p>
            <a:pPr marL="0" indent="0" algn="ctr">
              <a:buNone/>
            </a:pPr>
            <a:r>
              <a:rPr lang="ru-RU" sz="3600" b="1" dirty="0" smtClean="0">
                <a:solidFill>
                  <a:schemeClr val="accent1">
                    <a:lumMod val="50000"/>
                  </a:schemeClr>
                </a:solidFill>
              </a:rPr>
              <a:t>СПАСИБО ЗА ВНИМАНИЕ!</a:t>
            </a:r>
          </a:p>
          <a:p>
            <a:pPr marL="0" indent="0" algn="ctr">
              <a:buNone/>
            </a:pPr>
            <a:endParaRPr lang="ru-RU" sz="3600" b="1" dirty="0">
              <a:solidFill>
                <a:schemeClr val="accent4">
                  <a:lumMod val="75000"/>
                </a:schemeClr>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75418"/>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840713"/>
      </p:ext>
    </p:extLst>
  </p:cSld>
  <p:clrMapOvr>
    <a:masterClrMapping/>
  </p:clrMapOvr>
  <mc:AlternateContent xmlns:mc="http://schemas.openxmlformats.org/markup-compatibility/2006" xmlns:p14="http://schemas.microsoft.com/office/powerpoint/2010/main">
    <mc:Choice Requires="p14">
      <p:transition spd="slow" p14:dur="2000" advTm="127773"/>
    </mc:Choice>
    <mc:Fallback xmlns="">
      <p:transition spd="slow" advTm="127773"/>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1026" name="Picture 2" descr="https://sun9-67.userapi.com/impg/0_CbbZ92kqfnnpUVuLDg-y2gl0p1HVK22csPuA/ZBKRivDMKrA.jpg?size=2560x1920&amp;quality=95&amp;sign=17d9ed0f858710d37bda7fb552ffdf1a&amp;type=albu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9" y="3127604"/>
            <a:ext cx="4973861" cy="373039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0"/>
            <a:ext cx="4860032" cy="364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6" y="-7814"/>
            <a:ext cx="4277072" cy="320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283968" y="3645024"/>
            <a:ext cx="2430016" cy="3225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3985" y="3645024"/>
            <a:ext cx="2430016" cy="3240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9377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1"/>
          <p:cNvSpPr txBox="1">
            <a:spLocks/>
          </p:cNvSpPr>
          <p:nvPr/>
        </p:nvSpPr>
        <p:spPr>
          <a:xfrm>
            <a:off x="251520" y="2287158"/>
            <a:ext cx="3686476" cy="2388483"/>
          </a:xfrm>
          <a:prstGeom prst="rect">
            <a:avLst/>
          </a:prstGeom>
        </p:spPr>
        <p:txBody>
          <a:bodyPr vert="horz">
            <a:normAutofit fontScale="85000" lnSpcReduction="2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ctr"/>
            <a:r>
              <a:rPr lang="ru-RU" sz="2000" b="1" dirty="0" smtClean="0">
                <a:solidFill>
                  <a:schemeClr val="accent1">
                    <a:lumMod val="50000"/>
                  </a:schemeClr>
                </a:solidFill>
              </a:rPr>
              <a:t>Совет по вопросам использования русского языка и совершенствования внутренней языковой политики в Республике Крым </a:t>
            </a:r>
          </a:p>
          <a:p>
            <a:pPr marL="109728" indent="0" algn="ctr">
              <a:buFont typeface="Wingdings 3"/>
              <a:buNone/>
            </a:pPr>
            <a:r>
              <a:rPr lang="ru-RU" sz="1500" dirty="0" smtClean="0"/>
              <a:t>(Указ Главы Республики Крым от 11 июня 2021 года № 137-У «О совете по вопросам использования русского языка и совершенствования внутренней языковой политики в Республике </a:t>
            </a:r>
            <a:r>
              <a:rPr lang="ru-RU" sz="1400" dirty="0" smtClean="0"/>
              <a:t>Крым»).</a:t>
            </a:r>
          </a:p>
          <a:p>
            <a:pPr marL="109728" indent="0" algn="ctr">
              <a:buFont typeface="Wingdings 3"/>
              <a:buNone/>
            </a:pPr>
            <a:endParaRPr lang="ru-RU" sz="2400" dirty="0" smtClean="0"/>
          </a:p>
          <a:p>
            <a:pPr marL="109728" indent="0">
              <a:buFont typeface="Wingdings 3"/>
              <a:buNone/>
            </a:pPr>
            <a:endParaRPr lang="ru-RU" sz="2400" b="1" dirty="0" smtClean="0"/>
          </a:p>
          <a:p>
            <a:endParaRPr lang="ru-RU" dirty="0"/>
          </a:p>
        </p:txBody>
      </p:sp>
      <p:pic>
        <p:nvPicPr>
          <p:cNvPr id="1026" name="Picture 2" descr="http://arudiakov.ru/wp-content/uploads/2023/04/img-c462272089c0be6399e4adad4a83e754-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45735" y="3481400"/>
            <a:ext cx="4488107" cy="3376599"/>
          </a:xfrm>
          <a:prstGeom prst="rect">
            <a:avLst/>
          </a:prstGeom>
          <a:noFill/>
          <a:extLst>
            <a:ext uri="{909E8E84-426E-40DD-AFC4-6F175D3DCCD1}">
              <a14:hiddenFill xmlns:a14="http://schemas.microsoft.com/office/drawing/2010/main">
                <a:solidFill>
                  <a:srgbClr val="FFFFFF"/>
                </a:solidFill>
              </a14:hiddenFill>
            </a:ext>
          </a:extLst>
        </p:spPr>
      </p:pic>
      <p:sp>
        <p:nvSpPr>
          <p:cNvPr id="7" name="Блок-схема: перфолента 6"/>
          <p:cNvSpPr/>
          <p:nvPr/>
        </p:nvSpPr>
        <p:spPr>
          <a:xfrm>
            <a:off x="2339752" y="0"/>
            <a:ext cx="4570578" cy="2232248"/>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endParaRPr>
          </a:p>
          <a:p>
            <a:pPr algn="ctr"/>
            <a:r>
              <a:rPr lang="ru-RU" sz="1600" b="1" dirty="0" smtClean="0">
                <a:solidFill>
                  <a:schemeClr val="bg1"/>
                </a:solidFill>
              </a:rPr>
              <a:t>Членство </a:t>
            </a:r>
            <a:r>
              <a:rPr lang="ru-RU" sz="1600" b="1" dirty="0">
                <a:solidFill>
                  <a:schemeClr val="bg1"/>
                </a:solidFill>
              </a:rPr>
              <a:t>в комитетах и советах по русскому языку: А.Н. Рудяков – член Совета при Президенте РФ по русскому языку, член правительственной комиссии РФ по русскому языку, член правления РОПРЯЛ</a:t>
            </a:r>
          </a:p>
          <a:p>
            <a:pPr algn="ctr"/>
            <a:endParaRPr lang="ru-RU" sz="1600" b="1" dirty="0">
              <a:solidFill>
                <a:schemeClr val="bg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392" y="5607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81923" y="4675641"/>
            <a:ext cx="3356073"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t>Редактирование </a:t>
            </a:r>
            <a:r>
              <a:rPr lang="ru-RU" dirty="0"/>
              <a:t>текста "Проекта краткого свода основных правил </a:t>
            </a:r>
            <a:r>
              <a:rPr lang="ru-RU" dirty="0" err="1"/>
              <a:t>русскои</a:t>
            </a:r>
            <a:r>
              <a:rPr lang="ru-RU" dirty="0"/>
              <a:t>̆ орфографии</a:t>
            </a:r>
            <a:r>
              <a:rPr lang="ru-RU" dirty="0" smtClean="0"/>
              <a:t>"</a:t>
            </a:r>
            <a:endParaRPr lang="ru-RU" dirty="0"/>
          </a:p>
        </p:txBody>
      </p:sp>
    </p:spTree>
    <p:extLst>
      <p:ext uri="{BB962C8B-B14F-4D97-AF65-F5344CB8AC3E}">
        <p14:creationId xmlns:p14="http://schemas.microsoft.com/office/powerpoint/2010/main" val="861976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0392" y="5607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D:\маша\важное\криппо\ассоциация\rusis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7677" y="56072"/>
            <a:ext cx="2113627" cy="21387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un10-2.userapi.com/impg/3sqRdyHvoqkr6XtsaGy9N54C8wwopIa91PM7Vw/lrrkfvDpea4.jpg?size=800x407&amp;quality=95&amp;sign=2e2ceaa70cb72aa89f1b627a56522707&amp;c_uniq_tag=l8yEwpmPmWPqU41L47XWQupYdXuF6Q6MFnMRhjL-7io&amp;type=albu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570" y="2362104"/>
            <a:ext cx="8223909" cy="4183916"/>
          </a:xfrm>
          <a:prstGeom prst="rect">
            <a:avLst/>
          </a:prstGeom>
          <a:noFill/>
          <a:extLst>
            <a:ext uri="{909E8E84-426E-40DD-AFC4-6F175D3DCCD1}">
              <a14:hiddenFill xmlns:a14="http://schemas.microsoft.com/office/drawing/2010/main">
                <a:solidFill>
                  <a:srgbClr val="FFFFFF"/>
                </a:solidFill>
              </a14:hiddenFill>
            </a:ext>
          </a:extLst>
        </p:spPr>
      </p:pic>
      <p:sp>
        <p:nvSpPr>
          <p:cNvPr id="9" name="Блок-схема: перфолента 8"/>
          <p:cNvSpPr/>
          <p:nvPr/>
        </p:nvSpPr>
        <p:spPr>
          <a:xfrm>
            <a:off x="1360079" y="56072"/>
            <a:ext cx="3386096" cy="2023399"/>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1" dirty="0" smtClean="0">
              <a:solidFill>
                <a:schemeClr val="bg1"/>
              </a:solidFill>
            </a:endParaRPr>
          </a:p>
          <a:p>
            <a:pPr lvl="0" algn="ctr"/>
            <a:r>
              <a:rPr lang="ru-RU" b="1" dirty="0" smtClean="0">
                <a:solidFill>
                  <a:schemeClr val="bg1"/>
                </a:solidFill>
              </a:rPr>
              <a:t>Съезд </a:t>
            </a:r>
            <a:r>
              <a:rPr lang="ru-RU" b="1" dirty="0">
                <a:solidFill>
                  <a:schemeClr val="bg1"/>
                </a:solidFill>
              </a:rPr>
              <a:t>русистов Республики Крым</a:t>
            </a:r>
          </a:p>
          <a:p>
            <a:pPr algn="ctr"/>
            <a:endParaRPr lang="ru-RU" sz="1600" b="1" dirty="0">
              <a:solidFill>
                <a:schemeClr val="bg1"/>
              </a:solidFill>
            </a:endParaRPr>
          </a:p>
        </p:txBody>
      </p:sp>
    </p:spTree>
    <p:extLst>
      <p:ext uri="{BB962C8B-B14F-4D97-AF65-F5344CB8AC3E}">
        <p14:creationId xmlns:p14="http://schemas.microsoft.com/office/powerpoint/2010/main" val="1067977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441051" y="1976954"/>
            <a:ext cx="8702949" cy="4893020"/>
          </a:xfrm>
          <a:prstGeom prst="rect">
            <a:avLst/>
          </a:prstGeom>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0392" y="56072"/>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Блок-схема: перфолента 9"/>
          <p:cNvSpPr/>
          <p:nvPr/>
        </p:nvSpPr>
        <p:spPr>
          <a:xfrm>
            <a:off x="2734083" y="0"/>
            <a:ext cx="4243079" cy="202811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1" dirty="0" smtClean="0">
              <a:solidFill>
                <a:schemeClr val="bg1"/>
              </a:solidFill>
            </a:endParaRPr>
          </a:p>
          <a:p>
            <a:pPr lvl="0" algn="ctr"/>
            <a:r>
              <a:rPr lang="ru-RU" sz="2000" b="1" dirty="0" smtClean="0">
                <a:solidFill>
                  <a:schemeClr val="bg1"/>
                </a:solidFill>
              </a:rPr>
              <a:t>Телепередача «ЕГЭ</a:t>
            </a:r>
            <a:r>
              <a:rPr lang="ru-RU" sz="2000" b="1" dirty="0">
                <a:solidFill>
                  <a:schemeClr val="bg1"/>
                </a:solidFill>
              </a:rPr>
              <a:t>? Сдадим на 100</a:t>
            </a:r>
            <a:r>
              <a:rPr lang="ru-RU" sz="2000" b="1" dirty="0" smtClean="0">
                <a:solidFill>
                  <a:schemeClr val="bg1"/>
                </a:solidFill>
              </a:rPr>
              <a:t>!», Радиопередача </a:t>
            </a:r>
            <a:r>
              <a:rPr lang="ru-RU" sz="2000" b="1" dirty="0">
                <a:solidFill>
                  <a:schemeClr val="bg1"/>
                </a:solidFill>
              </a:rPr>
              <a:t>«</a:t>
            </a:r>
            <a:r>
              <a:rPr lang="ru-RU" sz="2000" b="1" dirty="0" err="1">
                <a:solidFill>
                  <a:schemeClr val="bg1"/>
                </a:solidFill>
              </a:rPr>
              <a:t>РадиоЕГЭ</a:t>
            </a:r>
            <a:r>
              <a:rPr lang="ru-RU" sz="2000" b="1" dirty="0">
                <a:solidFill>
                  <a:schemeClr val="bg1"/>
                </a:solidFill>
              </a:rPr>
              <a:t>» </a:t>
            </a:r>
            <a:endParaRPr lang="ru-RU" b="1" dirty="0">
              <a:solidFill>
                <a:schemeClr val="bg1"/>
              </a:solidFill>
            </a:endParaRPr>
          </a:p>
          <a:p>
            <a:pPr algn="ctr"/>
            <a:endParaRPr lang="ru-RU" b="1" dirty="0">
              <a:solidFill>
                <a:schemeClr val="bg1"/>
              </a:solidFill>
            </a:endParaRPr>
          </a:p>
        </p:txBody>
      </p:sp>
      <p:pic>
        <p:nvPicPr>
          <p:cNvPr id="11" name="Picture 2" descr="http://www.krippo.ru/images/news/101822/image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5" y="1962175"/>
            <a:ext cx="3415050" cy="225891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62" y="4423464"/>
            <a:ext cx="3387595" cy="2258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384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276" y="0"/>
            <a:ext cx="9022853" cy="4869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205241"/>
            <a:ext cx="4716016" cy="2652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453065" y="4205241"/>
            <a:ext cx="4687843"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3792064" cy="2133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716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2" y="1052736"/>
            <a:ext cx="9014970" cy="5070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99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0550" y="0"/>
            <a:ext cx="933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0645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94"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810545"/>
            <a:ext cx="2808312" cy="228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619672" y="-18854"/>
            <a:ext cx="6364941" cy="720079"/>
          </a:xfrm>
        </p:spPr>
        <p:txBody>
          <a:bodyPr>
            <a:normAutofit/>
          </a:bodyPr>
          <a:lstStyle/>
          <a:p>
            <a:pPr algn="ctr"/>
            <a:r>
              <a:rPr lang="ru-RU" b="1" dirty="0" smtClean="0">
                <a:solidFill>
                  <a:schemeClr val="accent5">
                    <a:lumMod val="50000"/>
                  </a:schemeClr>
                </a:solidFill>
                <a:effectLst>
                  <a:outerShdw blurRad="38100" dist="38100" dir="2700000" algn="tl">
                    <a:srgbClr val="000000">
                      <a:alpha val="43137"/>
                    </a:srgbClr>
                  </a:outerShdw>
                </a:effectLst>
              </a:rPr>
              <a:t>Алгоритм выполнения</a:t>
            </a:r>
            <a:endParaRPr lang="ru-RU" b="1" dirty="0">
              <a:solidFill>
                <a:schemeClr val="accent5">
                  <a:lumMod val="50000"/>
                </a:schemeClr>
              </a:solidFill>
              <a:effectLst>
                <a:outerShdw blurRad="38100" dist="38100" dir="2700000" algn="tl">
                  <a:srgbClr val="000000">
                    <a:alpha val="43137"/>
                  </a:srgbClr>
                </a:outerShdw>
              </a:effectLst>
            </a:endParaRPr>
          </a:p>
        </p:txBody>
      </p:sp>
      <p:sp>
        <p:nvSpPr>
          <p:cNvPr id="5" name="Содержимое 4"/>
          <p:cNvSpPr>
            <a:spLocks noGrp="1"/>
          </p:cNvSpPr>
          <p:nvPr>
            <p:ph idx="1"/>
          </p:nvPr>
        </p:nvSpPr>
        <p:spPr/>
        <p:txBody>
          <a:bodyPr>
            <a:normAutofit/>
          </a:bodyPr>
          <a:lstStyle/>
          <a:p>
            <a:pPr>
              <a:buNone/>
            </a:pPr>
            <a:endParaRPr lang="ru-RU" dirty="0"/>
          </a:p>
          <a:p>
            <a:pPr>
              <a:buNone/>
            </a:pPr>
            <a:endParaRPr lang="ru-RU" dirty="0"/>
          </a:p>
          <a:p>
            <a:pPr>
              <a:buNone/>
            </a:pPr>
            <a:endParaRPr lang="ru-RU" dirty="0"/>
          </a:p>
        </p:txBody>
      </p:sp>
      <p:graphicFrame>
        <p:nvGraphicFramePr>
          <p:cNvPr id="34820" name="Object 4"/>
          <p:cNvGraphicFramePr>
            <a:graphicFrameLocks noChangeAspect="1"/>
          </p:cNvGraphicFramePr>
          <p:nvPr>
            <p:extLst/>
          </p:nvPr>
        </p:nvGraphicFramePr>
        <p:xfrm>
          <a:off x="107504" y="0"/>
          <a:ext cx="1020201" cy="836712"/>
        </p:xfrm>
        <a:graphic>
          <a:graphicData uri="http://schemas.openxmlformats.org/presentationml/2006/ole">
            <mc:AlternateContent xmlns:mc="http://schemas.openxmlformats.org/markup-compatibility/2006">
              <mc:Choice xmlns:v="urn:schemas-microsoft-com:vml" Requires="v">
                <p:oleObj spid="_x0000_s1028" name="CorelDRAW" r:id="rId4" imgW="8803800" imgH="7252920" progId="">
                  <p:embed/>
                </p:oleObj>
              </mc:Choice>
              <mc:Fallback>
                <p:oleObj name="CorelDRAW" r:id="rId4" imgW="8803800" imgH="7252920" progId="">
                  <p:embed/>
                  <p:pic>
                    <p:nvPicPr>
                      <p:cNvPr id="3482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0"/>
                        <a:ext cx="1020201" cy="836712"/>
                      </a:xfrm>
                      <a:prstGeom prst="rect">
                        <a:avLst/>
                      </a:prstGeom>
                      <a:noFill/>
                      <a:extLst/>
                    </p:spPr>
                  </p:pic>
                </p:oleObj>
              </mc:Fallback>
            </mc:AlternateContent>
          </a:graphicData>
        </a:graphic>
      </p:graphicFrame>
      <p:graphicFrame>
        <p:nvGraphicFramePr>
          <p:cNvPr id="6" name="Схема 5"/>
          <p:cNvGraphicFramePr/>
          <p:nvPr>
            <p:extLst/>
          </p:nvPr>
        </p:nvGraphicFramePr>
        <p:xfrm>
          <a:off x="-23125" y="0"/>
          <a:ext cx="9145016" cy="631434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Прямоугольник 3"/>
          <p:cNvSpPr/>
          <p:nvPr/>
        </p:nvSpPr>
        <p:spPr>
          <a:xfrm>
            <a:off x="5364088" y="5805264"/>
            <a:ext cx="3600400"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1" u="none" strike="noStrike" kern="1200" cap="none" spc="0" normalizeH="0" baseline="0" noProof="0" dirty="0">
                <a:ln>
                  <a:noFill/>
                </a:ln>
                <a:solidFill>
                  <a:srgbClr val="C00000"/>
                </a:solidFill>
                <a:effectLst/>
                <a:uLnTx/>
                <a:uFillTx/>
                <a:latin typeface="Calibri"/>
                <a:ea typeface="+mn-ea"/>
                <a:cs typeface="+mn-cs"/>
              </a:rPr>
              <a:t>Не забудьте, что последовательность цифр в ответе может быть </a:t>
            </a:r>
            <a:r>
              <a:rPr kumimoji="0" lang="ru-RU" sz="1800" b="1" i="1" u="none" strike="noStrike" kern="1200" cap="none" spc="0" normalizeH="0" baseline="0" noProof="0" dirty="0" smtClean="0">
                <a:ln>
                  <a:noFill/>
                </a:ln>
                <a:solidFill>
                  <a:srgbClr val="C00000"/>
                </a:solidFill>
                <a:effectLst/>
                <a:uLnTx/>
                <a:uFillTx/>
                <a:latin typeface="Calibri"/>
                <a:ea typeface="+mn-ea"/>
                <a:cs typeface="+mn-cs"/>
              </a:rPr>
              <a:t>любой!</a:t>
            </a:r>
            <a:endParaRPr kumimoji="0" lang="ru-RU" sz="1800" b="1" i="0" u="none" strike="noStrike" kern="1200" cap="none" spc="0" normalizeH="0" baseline="0" noProof="0" dirty="0">
              <a:ln>
                <a:noFill/>
              </a:ln>
              <a:solidFill>
                <a:srgbClr val="C00000"/>
              </a:solidFill>
              <a:effectLst/>
              <a:uLnTx/>
              <a:uFillTx/>
              <a:latin typeface="Calibri"/>
              <a:ea typeface="+mn-ea"/>
              <a:cs typeface="+mn-cs"/>
            </a:endParaRPr>
          </a:p>
        </p:txBody>
      </p:sp>
      <p:pic>
        <p:nvPicPr>
          <p:cNvPr id="8"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16416" y="0"/>
            <a:ext cx="827584" cy="827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1147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1404</TotalTime>
  <Words>774</Words>
  <Application>Microsoft Office PowerPoint</Application>
  <PresentationFormat>Экран (4:3)</PresentationFormat>
  <Paragraphs>84</Paragraphs>
  <Slides>20</Slides>
  <Notes>0</Notes>
  <HiddenSlides>0</HiddenSlides>
  <MMClips>0</MMClips>
  <ScaleCrop>false</ScaleCrop>
  <HeadingPairs>
    <vt:vector size="8" baseType="variant">
      <vt:variant>
        <vt:lpstr>Использованные шрифты</vt:lpstr>
      </vt:variant>
      <vt:variant>
        <vt:i4>8</vt:i4>
      </vt:variant>
      <vt:variant>
        <vt:lpstr>Тема</vt:lpstr>
      </vt:variant>
      <vt:variant>
        <vt:i4>2</vt:i4>
      </vt:variant>
      <vt:variant>
        <vt:lpstr>Внедренные серверы OLE</vt:lpstr>
      </vt:variant>
      <vt:variant>
        <vt:i4>1</vt:i4>
      </vt:variant>
      <vt:variant>
        <vt:lpstr>Заголовки слайдов</vt:lpstr>
      </vt:variant>
      <vt:variant>
        <vt:i4>20</vt:i4>
      </vt:variant>
    </vt:vector>
  </HeadingPairs>
  <TitlesOfParts>
    <vt:vector size="31" baseType="lpstr">
      <vt:lpstr>Arial</vt:lpstr>
      <vt:lpstr>Calibri</vt:lpstr>
      <vt:lpstr>Calibri Light</vt:lpstr>
      <vt:lpstr>Lucida Sans Unicode</vt:lpstr>
      <vt:lpstr>Times New Roman</vt:lpstr>
      <vt:lpstr>Verdana</vt:lpstr>
      <vt:lpstr>Wingdings 2</vt:lpstr>
      <vt:lpstr>Wingdings 3</vt:lpstr>
      <vt:lpstr>Открытая</vt:lpstr>
      <vt:lpstr>Office Theme</vt:lpstr>
      <vt:lpstr>CorelDRAW</vt:lpstr>
      <vt:lpstr>Просветительская, научная и образовательная деятельность Ассоциации русистов Республики Крым и Крымской школы русистики </vt:lpstr>
      <vt:lpstr>Деятельность Ассоциации русистов Крыма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Алгоритм выполнения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Отправить запрос  можно:</vt:lpstr>
      <vt:lpstr>Учебные пособия «Русский язык»  для 5-9, 10-11 кл., учреждений СПО Авторы: Рудяков А.Н., Фролова Т.Я., Маркина-Гурджи М.Г., Бурдина А.С.</vt:lpstr>
      <vt:lpstr>Учебные пособия «Русский язык»  для учреждений СПО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 учебников издательства «Грамота» к учебникам издательства «Просвещение»</dc:title>
  <dc:creator>12</dc:creator>
  <cp:lastModifiedBy>Admin</cp:lastModifiedBy>
  <cp:revision>73</cp:revision>
  <dcterms:created xsi:type="dcterms:W3CDTF">2021-10-01T20:48:05Z</dcterms:created>
  <dcterms:modified xsi:type="dcterms:W3CDTF">2023-10-11T05:42:47Z</dcterms:modified>
</cp:coreProperties>
</file>