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7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2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8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015" autoAdjust="0"/>
  </p:normalViewPr>
  <p:slideViewPr>
    <p:cSldViewPr>
      <p:cViewPr varScale="1">
        <p:scale>
          <a:sx n="57" d="100"/>
          <a:sy n="57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B0430-C242-4AA6-BB35-44F6DCC727D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5D83C-774C-4210-B347-FFEACB4851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5D83C-774C-4210-B347-FFEACB48518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5D83C-774C-4210-B347-FFEACB48518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5D83C-774C-4210-B347-FFEACB48518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5D83C-774C-4210-B347-FFEACB48518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vpr.sdamgia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Подготовка к ВПР на уроках русского языка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1" cstate="print"/>
          <a:srcRect t="43170" r="57377" b="4371"/>
          <a:stretch>
            <a:fillRect/>
          </a:stretch>
        </p:blipFill>
        <p:spPr>
          <a:xfrm>
            <a:off x="323528" y="4005065"/>
            <a:ext cx="2736304" cy="236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2)Соедини синонимы  или антонимы между собой, подбери пару, найди друга.  </a:t>
            </a:r>
            <a:br>
              <a:rPr lang="ru-RU" sz="2400" b="1" dirty="0">
                <a:solidFill>
                  <a:srgbClr val="7030A0"/>
                </a:solidFill>
                <a:latin typeface="Calibri" panose="020F0502020204030204"/>
                <a:ea typeface="Times New Roman" panose="02020603050405020304"/>
                <a:cs typeface="Times New Roman" panose="02020603050405020304"/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https://ds04.infourok.ru/uploads/ex/0c07/000c548e-0ec98dc7/26/hello_html_m4e77f9de.png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 bwMode="auto">
          <a:xfrm>
            <a:off x="973931" y="2215356"/>
            <a:ext cx="56197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3)Вставьте пропущенные синонимы, антонимы из предложенного списка или самостоятельно.</a:t>
            </a:r>
            <a:br>
              <a:rPr lang="ru-RU" sz="2400" b="1" dirty="0">
                <a:solidFill>
                  <a:srgbClr val="7030A0"/>
                </a:solidFill>
                <a:latin typeface="Calibri" panose="020F0502020204030204"/>
                <a:ea typeface="Times New Roman" panose="02020603050405020304"/>
                <a:cs typeface="Times New Roman" panose="02020603050405020304"/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http://bov44.ru/wp-content/uploads/2014/03/%D0%B0%D0%BD%D1%82%D0%BE%D0%BD%D0%B8%D0%BC%D1%8B-%D0%BA.jpg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625336" y="2060847"/>
            <a:ext cx="5901266" cy="40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pPr marL="0" indent="457200" algn="just">
              <a:spcAft>
                <a:spcPts val="0"/>
              </a:spcAft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Также необходимо рассматривать синонимы в тексте и давать соответствующие пояснения по их употреблению. Лишь осмыслив функцию синонима, учащийся поймет значение изучения этой темы, поймет и будет учиться выбирать единственное нужное слово, такое слово, которое будет самым точным, самым выразительным. </a:t>
            </a:r>
            <a:endParaRPr lang="ru-RU" dirty="0">
              <a:solidFill>
                <a:srgbClr val="7030A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34" y="3212976"/>
            <a:ext cx="5832648" cy="32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944216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22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Для подготовки  к 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заданию №14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 в котором необходимо  объяснить и записать значение фразеологизма, а  затем,  используя не менее двух предложений, описать  ситуацию, в которой будет уместно употребление этого фразеологизма, включив фразеологизм в одно из предложений, использую следующие приёмы:</a:t>
            </a:r>
            <a:br>
              <a:rPr lang="ru-RU" sz="2200" dirty="0">
                <a:solidFill>
                  <a:srgbClr val="FF0000"/>
                </a:solidFill>
                <a:latin typeface="Calibri" panose="020F0502020204030204"/>
                <a:ea typeface="Times New Roman" panose="02020603050405020304"/>
                <a:cs typeface="Times New Roman" panose="02020603050405020304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1)Составляю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фразеологический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словарик.</a:t>
            </a:r>
            <a:br>
              <a:rPr lang="ru-RU" sz="22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Даю различные творческие задания с использованием фразеологизмов.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0548" y="3176972"/>
            <a:ext cx="3528391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788" y="3166952"/>
            <a:ext cx="3528392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2119" y="3068960"/>
            <a:ext cx="3528393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фразеологизмами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cs typeface="Aharoni" panose="02010803020104030203" pitchFamily="2" charset="-79"/>
              </a:rPr>
              <a:t>2) Расскажите о прогулке в лесу, используя </a:t>
            </a:r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фразеологизмы.</a:t>
            </a:r>
            <a:endParaRPr lang="ru-RU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endParaRPr lang="ru-RU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endParaRPr lang="ru-RU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r>
              <a:rPr lang="ru-RU" dirty="0">
                <a:solidFill>
                  <a:schemeClr val="tx1"/>
                </a:solidFill>
                <a:cs typeface="Aharoni" panose="02010803020104030203" pitchFamily="2" charset="-79"/>
              </a:rPr>
              <a:t>3) Раздаю ребятам карточки с различными тематическими картинками. Ребятам необходимо составить тексты со всеми словами, представленными на картинке. Вспомнить фразеологизм с каким-либо из этих слов.</a:t>
            </a:r>
            <a:endParaRPr lang="ru-RU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231534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6000" b="1" i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>П</a:t>
            </a:r>
            <a:r>
              <a:rPr lang="ru-RU" sz="60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  <a:t>риёмы работы с текстом</a:t>
            </a:r>
            <a:br>
              <a:rPr lang="ru-RU" sz="60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3600" b="1" cap="all" dirty="0" smtClean="0">
                <a:solidFill>
                  <a:srgbClr val="7030A0"/>
                </a:solidFill>
                <a:latin typeface="Franklin Gothic Medium" panose="020B0603020102020204"/>
              </a:rPr>
              <a:t>Приём «Письмо с дырками (пробелами)»</a:t>
            </a:r>
            <a:br>
              <a:rPr lang="ru-RU" sz="3600" cap="all" dirty="0" smtClean="0">
                <a:solidFill>
                  <a:srgbClr val="7030A0"/>
                </a:solidFill>
                <a:latin typeface="Franklin Gothic Medium" panose="020B0603020102020204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645024"/>
            <a:ext cx="7408333" cy="2481139"/>
          </a:xfrm>
        </p:spPr>
        <p:txBody>
          <a:bodyPr>
            <a:normAutofit fontScale="70000" lnSpcReduction="20000"/>
          </a:bodyPr>
          <a:lstStyle/>
          <a:p>
            <a:pPr marL="0" lvl="0" indent="457200" algn="just">
              <a:buClr>
                <a:srgbClr val="F0A22E"/>
              </a:buClr>
              <a:buSzPct val="70000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продуктивных приемов работы с текстом является прием 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«Письмо с дырками»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 читательского умения интегрировать и интерпретировать сообщения текста рекомендуется этот прием. Он подойдет в качестве проверки усвоенных ранее знаний и для работы с параграфом при изучении нового материала.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821019" cy="539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 panose="020B0603020102020204"/>
              </a:rPr>
              <a:t>Прием «Реставрация текста»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Прочитайте предложения. Можно ли назвать их текстом?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Они то косо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л_тели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(по)ветру, то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отвес_но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ложились в сырую траву.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Лист_я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падали дни и ночи.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Нач_лся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л_стопад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4.Этот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дож_дь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шел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н_делями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Л_са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моросили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д_ждем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обл_тавшей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л_ствы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F0A22E"/>
              </a:buClr>
              <a:buSzPct val="70000"/>
              <a:buFont typeface="Wingdings 2" panose="05020102010507070707"/>
              <a:buChar char=""/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Расставьте предложения по порядку так, чтобы получился текст. Озаглавьте его.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Вставьте где нужно пропущенные буквы, обозначьте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орфоргаммы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Определите тему получившегося текста.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92500" lnSpcReduction="20000"/>
          </a:bodyPr>
          <a:lstStyle/>
          <a:p>
            <a:pPr marL="0" lvl="0" indent="457200" algn="just">
              <a:lnSpc>
                <a:spcPct val="110000"/>
              </a:lnSpc>
              <a:spcBef>
                <a:spcPts val="0"/>
              </a:spcBef>
              <a:buClr>
                <a:srgbClr val="F0A22E"/>
              </a:buClr>
              <a:buSzPct val="70000"/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заранее в тексте выделяет маркером определенные сочетания букв или слов, терминов, понятий и т.д. После предлагает прочитать текст несколько раз. Учитель не тратит времени на пояснения – ученик прочтёт сам, а в тексте наткнётся на множество иллюстраций данного утверждения. Это средство дополняется находящимся на стенде плакатом с правилом и лежащей на столе ученика карточкой, дублирующей плакат.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 lnSpcReduction="10000"/>
          </a:bodyPr>
          <a:lstStyle/>
          <a:p>
            <a:pPr marL="0" lvl="0" indent="457200" algn="just">
              <a:lnSpc>
                <a:spcPct val="120000"/>
              </a:lnSpc>
              <a:spcBef>
                <a:spcPts val="0"/>
              </a:spcBef>
              <a:buClr>
                <a:srgbClr val="F0A22E"/>
              </a:buClr>
              <a:buSzPct val="70000"/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учащимся художественный текст, но с умышленным «дефектом» – все случаи, когда встречаются нужные буквосочетания «ШЬ», – «выделены» подчёркиванием, цветным маркером и т. д. Ученик вольно или невольно, но без особого усилия, зафиксирует в сознании факт: данные буквосочетания – это показываемый учителем подводный камень, он заслуживает специального внимания.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buClr>
                <a:srgbClr val="F0A22E"/>
              </a:buClr>
              <a:buSzPct val="70000"/>
              <a:buNone/>
            </a:pPr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озере не пишут и громко не говорят. </a:t>
            </a:r>
            <a:r>
              <a:rPr lang="ru-RU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КружиШЬ</a:t>
            </a:r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лесу молчаливому, </a:t>
            </a:r>
            <a:r>
              <a:rPr lang="ru-RU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ищеШЬ</a:t>
            </a:r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просочиться к озеру – не </a:t>
            </a:r>
            <a:r>
              <a:rPr lang="ru-RU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найдёШЬ</a:t>
            </a:r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спросить не у кого: напугали народ, никто в том лесу не бывает. И только вслед глуховатому коровьему колокольчику </a:t>
            </a:r>
            <a:r>
              <a:rPr lang="ru-RU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проберёШЬся</a:t>
            </a:r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нему в час полуденный, в день дождливый. И лишь блеснёт оно, громадное, меж стволов, а уж </a:t>
            </a:r>
            <a:r>
              <a:rPr lang="ru-RU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знаеШЬ</a:t>
            </a:r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это местечко на земле полюбил ты на весь свой век. (А. Солженицын)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871538" y="404813"/>
            <a:ext cx="7408862" cy="5721350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Всероссийская проверочная работа </a:t>
            </a: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(ВПР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является 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оценочной процедурой Всероссийской системы качества образования в школе. 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Целью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данной работы становится обеспечение единства образовательного пространства Российской Федерации и поддержки введения Федерального государственного образовательного стандарта за счет предоставления образовательным организациям единых проверочных материалов и единых критериев оценивания учебных достижений.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 panose="020B0603020102020204"/>
              </a:rPr>
              <a:t>Комплексный анализ текста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 lnSpcReduction="20000"/>
          </a:bodyPr>
          <a:lstStyle/>
          <a:p>
            <a:pPr marL="0" lvl="0" indent="457200" algn="just">
              <a:buClr>
                <a:srgbClr val="F0A22E"/>
              </a:buClr>
              <a:buSzPct val="70000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этому приему работы с текстом продиктован необходимостью подготовки учащихся к выпускным экзаменам в 9, 11 классах. Работа над анализом текста начинается в 5 классе на уроках русского языка и продолжается до 11 с учетом возраста и полученных знаний. Ученики приучаются к первичным основам лингвистического комплексного анализа текста.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 panose="020B0603020102020204"/>
              </a:rPr>
              <a:t>Комплексный анализ текста</a:t>
            </a:r>
            <a:br>
              <a:rPr lang="en-US" sz="320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 panose="020B0603020102020204"/>
              </a:rPr>
            </a:br>
            <a:r>
              <a:rPr lang="en-US" sz="320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 panose="020B0603020102020204"/>
              </a:rPr>
              <a:t>(</a:t>
            </a:r>
            <a:r>
              <a:rPr lang="ru-RU" sz="3200" cap="all" dirty="0" err="1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 panose="020B0603020102020204"/>
              </a:rPr>
              <a:t>А.В.Малюшкин</a:t>
            </a:r>
            <a:r>
              <a:rPr lang="ru-RU" sz="320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 panose="020B0603020102020204"/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4162"/>
            <a:ext cx="7848872" cy="5115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0425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/>
                <a:ea typeface="+mn-ea"/>
              </a:rPr>
              <a:t>При подготовке обучающихся к Всероссийской проверочной работе использую  информационные  ресурсы сети Интернет. Они помогают оптимизировать учебный процесс, делают его содержательнее и увлекательнее для обучающихся. Также эти ресурсы помогают развивать исследовательскую культуру, выработать навык анализа и отбора нужной информации, формируют сознательный рефлексивный подход к собственной речевой практике.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03648" y="2708920"/>
          <a:ext cx="6296025" cy="3979437"/>
        </p:xfrm>
        <a:graphic>
          <a:graphicData uri="http://schemas.openxmlformats.org/drawingml/2006/table">
            <a:tbl>
              <a:tblPr firstRow="1" firstCol="1" bandRow="1"/>
              <a:tblGrid>
                <a:gridCol w="3330575"/>
                <a:gridCol w="2965450"/>
              </a:tblGrid>
              <a:tr h="37060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Название электронного ресурса</a:t>
                      </a:r>
                      <a:endParaRPr lang="ru-RU" sz="1100" dirty="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6000"/>
                        </a:lnSpc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Режим доступа</a:t>
                      </a:r>
                      <a:endParaRPr lang="ru-RU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74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Сайт «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Якласс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»</a:t>
                      </a:r>
                      <a:endParaRPr lang="ru-RU" sz="2000" dirty="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ru-RU" sz="2000" u="sng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https://www.yaklass.ru/</a:t>
                      </a:r>
                      <a:endParaRPr lang="ru-RU" sz="2000" dirty="0">
                        <a:solidFill>
                          <a:srgbClr val="00B0F0"/>
                        </a:solidFill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4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Образовательный портал для подготовки к работам «Решу ВПР»</a:t>
                      </a:r>
                      <a:endParaRPr lang="ru-RU" sz="20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ru-RU" sz="2000" u="sng" dirty="0">
                          <a:solidFill>
                            <a:srgbClr val="7030A0"/>
                          </a:solidFill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  <a:hlinkClick r:id="rId1"/>
                        </a:rPr>
                        <a:t>https://vpr.sdamgia.ru/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93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Образовательный портал для подготовки к ВПР</a:t>
                      </a:r>
                      <a:endParaRPr lang="ru-RU" sz="20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ru-RU" sz="2000" u="sng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https://vpr-ege.ru/</a:t>
                      </a:r>
                      <a:endParaRPr lang="ru-RU" sz="2000" dirty="0">
                        <a:solidFill>
                          <a:srgbClr val="00B0F0"/>
                        </a:solidFill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74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Подготовка к ВПР</a:t>
                      </a:r>
                      <a:endParaRPr lang="ru-RU" sz="20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ru-RU" sz="2000" u="sng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https://vprklass.ru/6-klass</a:t>
                      </a:r>
                      <a:endParaRPr lang="ru-RU" sz="2000" dirty="0">
                        <a:solidFill>
                          <a:srgbClr val="00B0F0"/>
                        </a:solidFill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74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Онлайн  тесты ВПР</a:t>
                      </a:r>
                      <a:endParaRPr lang="ru-RU" sz="20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ru-RU" sz="2000" u="sng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+mn-ea"/>
                          <a:cs typeface="Times New Roman" panose="02020603050405020304"/>
                        </a:rPr>
                        <a:t>https://5splusom-school.ru/predmet/23/</a:t>
                      </a:r>
                      <a:endParaRPr lang="ru-RU" sz="2000" dirty="0">
                        <a:solidFill>
                          <a:srgbClr val="00B0F0"/>
                        </a:solidFill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ВПР по русскому языку</a:t>
                      </a:r>
                      <a:endParaRPr lang="ru-RU" sz="2000" dirty="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u="sng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https://rustutors.ru/vprrusskiy/vpr6rus/</a:t>
                      </a:r>
                      <a:endParaRPr lang="ru-RU" sz="2000" dirty="0">
                        <a:solidFill>
                          <a:srgbClr val="00B0F0"/>
                        </a:solidFill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674370"/>
            <a:ext cx="8397875" cy="6050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/>
          <a:lstStyle/>
          <a:p>
            <a:pPr indent="457200" algn="just">
              <a:spcAft>
                <a:spcPts val="0"/>
              </a:spcAft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/>
              </a:rPr>
              <a:t>Для достижения положительных результатов,  за две недели перед  ВПР использую распечатанные варианты на уроках русского языка. Ребята решают задания, комментируют выполнение, а главное, они визуально представляют целостную работу. Это позволит   во время реальной работы избежать  страха перед объёмом и  формулировкой заданий.</a:t>
            </a:r>
            <a:endParaRPr lang="ru-RU" sz="2800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597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871538" y="404813"/>
            <a:ext cx="7408862" cy="5721350"/>
          </a:xfrm>
        </p:spPr>
        <p:txBody>
          <a:bodyPr/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Подготовку к данному мониторингу необходимо осуществлять в течение всего учебного процесса, так как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/>
              </a:rPr>
              <a:t>ВПР по русскому языку считается одним из самых сложных. </a:t>
            </a:r>
            <a:endParaRPr lang="ru-RU" sz="2800" dirty="0" smtClean="0">
              <a:solidFill>
                <a:srgbClr val="7030A0"/>
              </a:solidFill>
              <a:latin typeface="Times New Roman" panose="02020603050405020304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/>
              </a:rPr>
              <a:t>Работу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/>
              </a:rPr>
              <a:t>по подготовке к диагностической работе начинаю с анализа результатов ВПР за прошлый год, так как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/>
              </a:rPr>
              <a:t>они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/>
              </a:rPr>
              <a:t>помогают создать индивидуальную образовательную траекторию для каждого обучающегося, с целью использования для оценки личностных результатов обучения. </a:t>
            </a:r>
            <a:endParaRPr lang="ru-RU" sz="2800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Б.Франклин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«Скажи мне – и я забуду, учи меня – и я могу запомнить, вовлекай меня – и я научусь»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/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Перечислю некоторые виды заданий и  расскажу о разных способах и приемах, которые использую на своих уроках для успешной подготовки детей к ВПР по русскому языку в 5-8 классах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</a:t>
            </a:r>
            <a:endParaRPr lang="ru-RU" sz="2800" dirty="0" smtClean="0">
              <a:solidFill>
                <a:srgbClr val="7030A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indent="457200" algn="just">
              <a:lnSpc>
                <a:spcPct val="115000"/>
              </a:lnSpc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№ 3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проверяет знание орфоэпических норм, в начале учебного года составляю орфоэпический словарик из слов орфоэпического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минимума.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solidFill>
                <a:srgbClr val="7030A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332656"/>
            <a:ext cx="7408333" cy="619268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Затем,   не менее двух раз в неделю, работаем с данными словами. Для этого использую различные виды заданий, направленные на запоминание правописания и произношения слов: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Каждый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я начинаю с орфоэпической разминки. В течение полминуты мы хором (как скороговорку) проговариваем блоки слов. Я чётко произношу слова, ребята повторяют вслед за мной. Это не только орфоэпическая разминка, но и хороший мобилизующий этап урока. Ребята проговаривают слова, настраиваются на рабочий ритм урока, а потом уже идет объявление темы урока, целеполагание и т.д.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 fontScale="90000"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Для того чтобы легче запомнить правильное произношение слов, можно использовать звуковые ассоциации. Надо к «коварному » слову подобрать созвучное слово, в котором «проблемный» звук слышался бы отчетливо. Эти пары слов также проговариваются вслух в качестве орфоэпической (акцентологической) разминки.</a:t>
            </a:r>
            <a:b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47251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1. У Иры –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крап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И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ва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2. У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Фёклы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–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св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Ё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кла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3. Лика- малая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тол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И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ка.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4. Ия –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санитар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И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я.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5. Гена –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г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Е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незис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6. Чук купил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кауч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У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к.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7. Где ель- там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щав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Е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ль.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8. Остынь –нет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прост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Ы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нь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9. Рота прошла через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вор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та.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10. М</a:t>
            </a:r>
            <a:r>
              <a:rPr lang="ru-RU" sz="6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Е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льком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взглянешь- на мель сядешь</a:t>
            </a: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11.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Съев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т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рты, не влез в шорты.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12.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Его то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цел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У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ю, то </a:t>
            </a:r>
            <a:r>
              <a:rPr lang="ru-RU" sz="6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балУ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ю 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Не надо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целов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ть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не надо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балов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ть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13.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Кричат «Ура!»</a:t>
            </a: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профессор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</a:t>
            </a:r>
            <a:r>
              <a:rPr lang="ru-RU" sz="6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и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доктор</a:t>
            </a:r>
            <a:r>
              <a:rPr lang="ru-RU" sz="6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</a:t>
            </a: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</a:t>
            </a:r>
            <a:r>
              <a:rPr lang="ru-RU" sz="66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66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директор</a:t>
            </a:r>
            <a:r>
              <a:rPr lang="ru-RU" sz="6600" b="1" i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ru-RU" sz="6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и </a:t>
            </a:r>
            <a:r>
              <a:rPr lang="ru-RU" sz="66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повар</a:t>
            </a:r>
            <a:r>
              <a:rPr lang="ru-RU" sz="6600" b="1" i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ru-RU" sz="6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,увидев </a:t>
            </a:r>
            <a:r>
              <a:rPr lang="ru-RU" sz="6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церковные </a:t>
            </a:r>
            <a:r>
              <a:rPr lang="ru-RU" sz="66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купол</a:t>
            </a:r>
            <a:r>
              <a:rPr lang="ru-RU" sz="6600" b="1" i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</a:t>
            </a:r>
            <a:r>
              <a:rPr lang="ru-RU" sz="6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.</a:t>
            </a:r>
            <a:endParaRPr lang="ru-RU" sz="6000" b="1" dirty="0">
              <a:solidFill>
                <a:srgbClr val="FF0000"/>
              </a:solidFill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57935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3) Для запоминания в качестве примера можно использовать  шуточные </a:t>
            </a:r>
            <a:r>
              <a:rPr lang="ru-RU" b="1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стихотворения:</a:t>
            </a:r>
            <a:endParaRPr lang="ru-RU" sz="2000" b="1" dirty="0" smtClean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Долго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ели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тОрты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налезли шорты.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47752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Мама сына 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баловАла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13462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вместо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супа торт давала.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47752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приземленья попроси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13462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пилота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выпустить 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шассИ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 </a:t>
            </a:r>
            <a:endParaRPr lang="ru-RU" sz="20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</a:rPr>
              <a:t>4)Для проверки  использую карточки для работы в парах с взаимопроверкой.</a:t>
            </a:r>
            <a:endParaRPr lang="ru-RU" b="1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0425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Для подготовки  к 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заданию №13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в 5 и 6 классах, которое направлено  на умение подбирать  синонимы и антонимы  к словам, использую следующие упражнения: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1)К предложенным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словам подобрать синонимы и антонимы. </a:t>
            </a:r>
            <a:endParaRPr lang="ru-RU" sz="4000" b="1" dirty="0">
              <a:solidFill>
                <a:srgbClr val="7030A0"/>
              </a:solidFill>
              <a:effectLst/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Объект 3" descr="https://fsd.multiurok.ru/html/2017/02/05/s_589710db0d100/img2.jpg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7801</Words>
  <Application>WPS Presentation</Application>
  <PresentationFormat>Экран (4:3)</PresentationFormat>
  <Paragraphs>139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SimSun</vt:lpstr>
      <vt:lpstr>Wingdings</vt:lpstr>
      <vt:lpstr>Wingdings 3</vt:lpstr>
      <vt:lpstr>Arial</vt:lpstr>
      <vt:lpstr>Times New Roman</vt:lpstr>
      <vt:lpstr>Times New Roman</vt:lpstr>
      <vt:lpstr>Arial Black</vt:lpstr>
      <vt:lpstr>Calibri</vt:lpstr>
      <vt:lpstr>Trebuchet MS</vt:lpstr>
      <vt:lpstr>Microsoft YaHei</vt:lpstr>
      <vt:lpstr>Arial Unicode MS</vt:lpstr>
      <vt:lpstr>Aharoni</vt:lpstr>
      <vt:lpstr>Yu Gothic UI Semibold</vt:lpstr>
      <vt:lpstr>Monotype Corsiva</vt:lpstr>
      <vt:lpstr>Franklin Gothic Medium</vt:lpstr>
      <vt:lpstr>Wingdings 2</vt:lpstr>
      <vt:lpstr>Аспект</vt:lpstr>
      <vt:lpstr>Подготовка к ВПР на уроках русского языка</vt:lpstr>
      <vt:lpstr>PowerPoint 演示文稿</vt:lpstr>
      <vt:lpstr>PowerPoint 演示文稿</vt:lpstr>
      <vt:lpstr>Б.Франклин</vt:lpstr>
      <vt:lpstr>PowerPoint 演示文稿</vt:lpstr>
      <vt:lpstr>PowerPoint 演示文稿</vt:lpstr>
      <vt:lpstr>2) Для того чтобы легче запомнить правильное произношение слов, можно использовать звуковые ассоциации. Надо к «коварному » слову подобрать созвучное слово, в котором «проблемный» звук слышался бы отчетливо. Эти пары слов также проговариваются вслух в качестве орфоэпической (акцентологической) разминки. </vt:lpstr>
      <vt:lpstr>PowerPoint 演示文稿</vt:lpstr>
      <vt:lpstr>Для подготовки  к  заданию №13  в 5 и 6 классах, которое направлено  на умение подбирать  синонимы и антонимы  к словам, использую следующие упражнения: 1)К предложенным словам подобрать синонимы и антонимы. </vt:lpstr>
      <vt:lpstr>2)Соедини синонимы  или антонимы между собой, подбери пару, найди друга.   </vt:lpstr>
      <vt:lpstr>3)Вставьте пропущенные синонимы, антонимы из предложенного списка или самостоятельно. </vt:lpstr>
      <vt:lpstr>PowerPoint 演示文稿</vt:lpstr>
      <vt:lpstr>Для подготовки  к  заданию №14,  в котором необходимо  объяснить и записать значение фразеологизма, а  затем,  используя не менее двух предложений, описать  ситуацию, в которой будет уместно употребление этого фразеологизма, включив фразеологизм в одно из предложений, использую следующие приёмы: 1)Составляю фразеологический словарик. 2) Даю различные творческие задания с использованием фразеологизмов.   </vt:lpstr>
      <vt:lpstr>Работа с фразеологизмами</vt:lpstr>
      <vt:lpstr>Приёмы работы с текстом Приём «Письмо с дырками (пробелами)» </vt:lpstr>
      <vt:lpstr>PowerPoint 演示文稿</vt:lpstr>
      <vt:lpstr>Прием «Реставрация текста»</vt:lpstr>
      <vt:lpstr>PowerPoint 演示文稿</vt:lpstr>
      <vt:lpstr>PowerPoint 演示文稿</vt:lpstr>
      <vt:lpstr>Комплексный анализ текста</vt:lpstr>
      <vt:lpstr>Комплексный анализ текста (А.В.Малюшкин)</vt:lpstr>
      <vt:lpstr> При подготовке обучающихся к Всероссийской проверочной работе использую  информационные  ресурсы сети Интернет. Они помогают оптимизировать учебный процесс, делают его содержательнее и увлекательнее для обучающихся. Также эти ресурсы помогают развивать исследовательскую культуру, выработать навык анализа и отбора нужной информации, формируют сознательный рефлексивный подход к собственной речевой практике.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на уроках русского языка</dc:title>
  <dc:creator>Ксения Ачох</dc:creator>
  <cp:lastModifiedBy>user</cp:lastModifiedBy>
  <cp:revision>20</cp:revision>
  <dcterms:created xsi:type="dcterms:W3CDTF">2022-03-23T10:12:00Z</dcterms:created>
  <dcterms:modified xsi:type="dcterms:W3CDTF">2023-03-15T10:49:34Z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6F75ADB4D28149898084CF8DA7C7F51B</vt:lpwstr>
  </property>
  <property fmtid="{D5CDD505-2E9C-101B-9397-08002B2CF9AE}" pid="3" name="KSOProductBuildVer">
    <vt:lpwstr>1049-11.2.0.11486</vt:lpwstr>
  </property>
</Properties>
</file>