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65" r:id="rId3"/>
    <p:sldId id="258" r:id="rId4"/>
    <p:sldId id="259" r:id="rId5"/>
    <p:sldId id="260" r:id="rId6"/>
    <p:sldId id="264" r:id="rId7"/>
    <p:sldId id="266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1" autoAdjust="0"/>
    <p:restoredTop sz="94643" autoAdjust="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D85FF9B-DFCD-4030-BA99-581484A7DB7A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841B9AE-A79C-4299-B73D-6BB8AA1C1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FF9B-DFCD-4030-BA99-581484A7DB7A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1B9AE-A79C-4299-B73D-6BB8AA1C1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FF9B-DFCD-4030-BA99-581484A7DB7A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1B9AE-A79C-4299-B73D-6BB8AA1C1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D85FF9B-DFCD-4030-BA99-581484A7DB7A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841B9AE-A79C-4299-B73D-6BB8AA1C17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D85FF9B-DFCD-4030-BA99-581484A7DB7A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841B9AE-A79C-4299-B73D-6BB8AA1C1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FF9B-DFCD-4030-BA99-581484A7DB7A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1B9AE-A79C-4299-B73D-6BB8AA1C17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FF9B-DFCD-4030-BA99-581484A7DB7A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1B9AE-A79C-4299-B73D-6BB8AA1C17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D85FF9B-DFCD-4030-BA99-581484A7DB7A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841B9AE-A79C-4299-B73D-6BB8AA1C17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FF9B-DFCD-4030-BA99-581484A7DB7A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1B9AE-A79C-4299-B73D-6BB8AA1C1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D85FF9B-DFCD-4030-BA99-581484A7DB7A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841B9AE-A79C-4299-B73D-6BB8AA1C17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D85FF9B-DFCD-4030-BA99-581484A7DB7A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841B9AE-A79C-4299-B73D-6BB8AA1C17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D85FF9B-DFCD-4030-BA99-581484A7DB7A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841B9AE-A79C-4299-B73D-6BB8AA1C1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MVS\Desktop\&#1053;&#1086;&#1074;&#1072;&#1103;%20&#1087;&#1072;&#1087;&#1082;&#1072;\&#1074;&#1089;&#1090;&#1091;&#1087;&#1083;&#1077;&#1085;&#1080;&#1077;.mp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VS\Desktop\&#1053;&#1086;&#1074;&#1072;&#1103;%20&#1087;&#1072;&#1087;&#1082;&#1072;\9.aac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VS\Desktop\&#1053;&#1086;&#1074;&#1072;&#1103;%20&#1087;&#1072;&#1087;&#1082;&#1072;\9.2.aac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VS\Desktop\&#1053;&#1086;&#1074;&#1072;&#1103;%20&#1087;&#1072;&#1087;&#1082;&#1072;\10.aac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VS\Desktop\&#1053;&#1086;&#1074;&#1072;&#1103;%20&#1087;&#1072;&#1087;&#1082;&#1072;\11.aac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VS\Desktop\&#1053;&#1086;&#1074;&#1072;&#1103;%20&#1087;&#1072;&#1087;&#1082;&#1072;\11.2.aac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VS\Desktop\&#1053;&#1086;&#1074;&#1072;&#1103;%20&#1087;&#1072;&#1087;&#1082;&#1072;\12.mp3" TargetMode="Externa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VS\Desktop\&#1053;&#1086;&#1074;&#1072;&#1103;%20&#1087;&#1072;&#1087;&#1082;&#1072;\12.2.mp3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VS\Desktop\&#1053;&#1086;&#1074;&#1072;&#1103;%20&#1087;&#1072;&#1087;&#1082;&#1072;\100&#1073;.aa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latin typeface="+mn-lt"/>
              </a:rPr>
              <a:t>Всё, что я говорю, будет на едином государственном экзамене</a:t>
            </a:r>
            <a:endParaRPr lang="ru-RU" sz="48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вступлен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25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ЗАДАНИЕ №9</a:t>
            </a:r>
            <a:endParaRPr lang="ru-RU" dirty="0"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28596" y="714356"/>
          <a:ext cx="8229600" cy="60194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2966"/>
                <a:gridCol w="1000132"/>
                <a:gridCol w="6186502"/>
              </a:tblGrid>
              <a:tr h="214314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Гласные в корне слова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432" marR="2143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43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Непроверяемые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432" marR="214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Проверяемые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432" marR="214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Чередующиеся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432" marR="21432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Базар, балкон, винегрет, палисадник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432" marR="2143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Объед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нение – од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н Неприм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римый - м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432" marR="2143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Зависит от суффикса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е/и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ru-RU" sz="1100" b="1" dirty="0" err="1">
                          <a:latin typeface="Times New Roman"/>
                          <a:ea typeface="Calibri"/>
                          <a:cs typeface="Times New Roman"/>
                        </a:rPr>
                        <a:t>бир-бер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100" b="1" dirty="0" err="1">
                          <a:latin typeface="Times New Roman"/>
                          <a:ea typeface="Calibri"/>
                          <a:cs typeface="Times New Roman"/>
                        </a:rPr>
                        <a:t>блист-блест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100" b="1" dirty="0" err="1">
                          <a:latin typeface="Times New Roman"/>
                          <a:ea typeface="Calibri"/>
                          <a:cs typeface="Times New Roman"/>
                        </a:rPr>
                        <a:t>дир-дер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100" b="1" dirty="0" err="1">
                          <a:latin typeface="Times New Roman"/>
                          <a:ea typeface="Calibri"/>
                          <a:cs typeface="Times New Roman"/>
                        </a:rPr>
                        <a:t>жиг-жег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100" b="1" dirty="0" err="1">
                          <a:latin typeface="Times New Roman"/>
                          <a:ea typeface="Calibri"/>
                          <a:cs typeface="Times New Roman"/>
                        </a:rPr>
                        <a:t>мир-мер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100" b="1" dirty="0" err="1">
                          <a:latin typeface="Times New Roman"/>
                          <a:ea typeface="Calibri"/>
                          <a:cs typeface="Times New Roman"/>
                        </a:rPr>
                        <a:t>пир-пер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100" b="1" dirty="0" err="1">
                          <a:latin typeface="Times New Roman"/>
                          <a:ea typeface="Calibri"/>
                          <a:cs typeface="Times New Roman"/>
                        </a:rPr>
                        <a:t>стил-стел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100" b="1" dirty="0" err="1">
                          <a:latin typeface="Times New Roman"/>
                          <a:ea typeface="Calibri"/>
                          <a:cs typeface="Times New Roman"/>
                        </a:rPr>
                        <a:t>тир-тер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100" b="1" dirty="0" err="1">
                          <a:latin typeface="Times New Roman"/>
                          <a:ea typeface="Calibri"/>
                          <a:cs typeface="Times New Roman"/>
                        </a:rPr>
                        <a:t>чит-чет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) пишется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, если за корнем следует суффикс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, в остальных случаях –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latin typeface="Times New Roman"/>
                          <a:ea typeface="Calibri"/>
                          <a:cs typeface="Times New Roman"/>
                        </a:rPr>
                        <a:t>Искл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: соч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тать, соч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тание, ч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та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2. В корнях с чередующимися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 а(я)/им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а(я)/ин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пишутся –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ин-, -им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-, если дальше следует суффикс –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-: зан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мать – занять, сж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мать - сжать.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1100" b="1" dirty="0" err="1">
                          <a:latin typeface="Times New Roman"/>
                          <a:ea typeface="Calibri"/>
                          <a:cs typeface="Times New Roman"/>
                        </a:rPr>
                        <a:t>Кас-кос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100" b="1" dirty="0" err="1">
                          <a:latin typeface="Times New Roman"/>
                          <a:ea typeface="Calibri"/>
                          <a:cs typeface="Times New Roman"/>
                        </a:rPr>
                        <a:t>лаг-лож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пишется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 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, если за корнем следует суффикс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–а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-, в остальных случаях –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: к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саться - к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снуться, предл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гать - предл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жить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Зависит от ударения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Гар-гор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под ударением пишется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 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, без ударения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– О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: </a:t>
                      </a:r>
                      <a:r>
                        <a:rPr lang="ru-RU" sz="1100" dirty="0" err="1">
                          <a:latin typeface="Times New Roman"/>
                          <a:ea typeface="Calibri"/>
                          <a:cs typeface="Times New Roman"/>
                        </a:rPr>
                        <a:t>заг</a:t>
                      </a:r>
                      <a:r>
                        <a:rPr lang="ru-RU" sz="1100" b="1" dirty="0" err="1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1100" dirty="0" err="1">
                          <a:latin typeface="Times New Roman"/>
                          <a:ea typeface="Calibri"/>
                          <a:cs typeface="Times New Roman"/>
                        </a:rPr>
                        <a:t>р-заг</a:t>
                      </a:r>
                      <a:r>
                        <a:rPr lang="ru-RU" sz="1100" b="1" dirty="0" err="1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100" dirty="0" err="1">
                          <a:latin typeface="Times New Roman"/>
                          <a:ea typeface="Calibri"/>
                          <a:cs typeface="Times New Roman"/>
                        </a:rPr>
                        <a:t>рать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Зар-зор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без ударения пишется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 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, под ударением –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О: 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ря, з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рница, з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рька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latin typeface="Times New Roman"/>
                          <a:ea typeface="Calibri"/>
                          <a:cs typeface="Times New Roman"/>
                        </a:rPr>
                        <a:t>Искл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: з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ревать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Клан-клон, </a:t>
                      </a:r>
                      <a:r>
                        <a:rPr lang="ru-RU" sz="1100" b="1" dirty="0" err="1">
                          <a:latin typeface="Times New Roman"/>
                          <a:ea typeface="Calibri"/>
                          <a:cs typeface="Times New Roman"/>
                        </a:rPr>
                        <a:t>твар-твор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под ударением пишется та гласная, которая слышится, без ударения всегда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: поклониться, кл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няться, покл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н; тв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рить, тв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рь, затв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р.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latin typeface="Times New Roman"/>
                          <a:ea typeface="Calibri"/>
                          <a:cs typeface="Times New Roman"/>
                        </a:rPr>
                        <a:t>Искл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: утв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рь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Плав-плов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пишется всегда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latin typeface="Times New Roman"/>
                          <a:ea typeface="Calibri"/>
                          <a:cs typeface="Times New Roman"/>
                        </a:rPr>
                        <a:t>Искл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: пл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вец, пл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вчиха, пл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вцы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Зависит от буквы, следующей за согласной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Раст-ращ-рос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перед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СТ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и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пишется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, перед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С 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–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: расти, сращение, росла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latin typeface="Times New Roman"/>
                          <a:ea typeface="Calibri"/>
                          <a:cs typeface="Times New Roman"/>
                        </a:rPr>
                        <a:t>Искл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: р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сток, р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ст, р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стовщик, выр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стковый, Р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стов, Р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стислав, отр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сль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Скак-скоч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перед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пишется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 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, перед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– О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: </a:t>
                      </a:r>
                      <a:r>
                        <a:rPr lang="ru-RU" sz="1100" dirty="0" err="1">
                          <a:latin typeface="Times New Roman"/>
                          <a:ea typeface="Calibri"/>
                          <a:cs typeface="Times New Roman"/>
                        </a:rPr>
                        <a:t>ск</a:t>
                      </a:r>
                      <a:r>
                        <a:rPr lang="ru-RU" sz="1100" b="1" dirty="0" err="1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1100" dirty="0" err="1">
                          <a:latin typeface="Times New Roman"/>
                          <a:ea typeface="Calibri"/>
                          <a:cs typeface="Times New Roman"/>
                        </a:rPr>
                        <a:t>кать-вск</a:t>
                      </a:r>
                      <a:r>
                        <a:rPr lang="ru-RU" sz="1100" b="1" dirty="0" err="1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100" dirty="0" err="1">
                          <a:latin typeface="Times New Roman"/>
                          <a:ea typeface="Calibri"/>
                          <a:cs typeface="Times New Roman"/>
                        </a:rPr>
                        <a:t>чить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latin typeface="Times New Roman"/>
                          <a:ea typeface="Calibri"/>
                          <a:cs typeface="Times New Roman"/>
                        </a:rPr>
                        <a:t>Искл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: ск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чок, ск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чу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Зависит от значения слов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Мак-мок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пишется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А 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в словах со значением «погружать в жидкость»,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– со значением «пропускать жидкость, м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кнуть: м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кать (хлеб в молоко): вым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кнуть (под дождём); пром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кательная (бумага); </a:t>
                      </a:r>
                      <a:r>
                        <a:rPr lang="ru-RU" sz="1100" dirty="0" err="1">
                          <a:latin typeface="Times New Roman"/>
                          <a:ea typeface="Calibri"/>
                          <a:cs typeface="Times New Roman"/>
                        </a:rPr>
                        <a:t>пром</a:t>
                      </a:r>
                      <a:r>
                        <a:rPr lang="ru-RU" sz="1100" b="1" dirty="0" err="1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100" dirty="0" err="1">
                          <a:latin typeface="Times New Roman"/>
                          <a:ea typeface="Calibri"/>
                          <a:cs typeface="Times New Roman"/>
                        </a:rPr>
                        <a:t>кащка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Равн-ровн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пишется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 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в словах со значением «равный, одинаковый»,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 О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– со значением «ровный, прямой, гладкий»: ср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внение, ср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внивать; ср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внять.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latin typeface="Times New Roman"/>
                          <a:ea typeface="Calibri"/>
                          <a:cs typeface="Times New Roman"/>
                        </a:rPr>
                        <a:t>Искл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: р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внина; р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весник, пор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вну, ур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вень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432" marR="21432" marT="0" marB="0"/>
                </a:tc>
              </a:tr>
            </a:tbl>
          </a:graphicData>
        </a:graphic>
      </p:graphicFrame>
      <p:pic>
        <p:nvPicPr>
          <p:cNvPr id="5" name="9.aac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73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ЗАДАНИЕ №9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Укажите варианты ответов, в которых во всех словах одного ряда пропущена одна и та же буква. Запишите варианты ответов.</a:t>
            </a:r>
          </a:p>
          <a:p>
            <a:r>
              <a:rPr lang="ru-RU" dirty="0" smtClean="0"/>
              <a:t>1) пл..</a:t>
            </a:r>
            <a:r>
              <a:rPr lang="ru-RU" dirty="0" err="1" smtClean="0"/>
              <a:t>вчиха</a:t>
            </a:r>
            <a:r>
              <a:rPr lang="ru-RU" dirty="0" smtClean="0"/>
              <a:t>, ум..</a:t>
            </a:r>
            <a:r>
              <a:rPr lang="ru-RU" dirty="0" err="1" smtClean="0"/>
              <a:t>лять</a:t>
            </a:r>
            <a:r>
              <a:rPr lang="ru-RU" dirty="0" smtClean="0"/>
              <a:t> (значение), </a:t>
            </a:r>
            <a:r>
              <a:rPr lang="ru-RU" dirty="0" err="1" smtClean="0"/>
              <a:t>пок</a:t>
            </a:r>
            <a:r>
              <a:rPr lang="ru-RU" dirty="0" smtClean="0"/>
              <a:t>..</a:t>
            </a:r>
            <a:r>
              <a:rPr lang="ru-RU" dirty="0" err="1" smtClean="0"/>
              <a:t>ление</a:t>
            </a:r>
            <a:endParaRPr lang="ru-RU" dirty="0" smtClean="0"/>
          </a:p>
          <a:p>
            <a:r>
              <a:rPr lang="ru-RU" dirty="0" smtClean="0"/>
              <a:t>2) </a:t>
            </a:r>
            <a:r>
              <a:rPr lang="ru-RU" dirty="0" err="1" smtClean="0"/>
              <a:t>ш</a:t>
            </a:r>
            <a:r>
              <a:rPr lang="ru-RU" dirty="0" smtClean="0"/>
              <a:t>..</a:t>
            </a:r>
            <a:r>
              <a:rPr lang="ru-RU" dirty="0" err="1" smtClean="0"/>
              <a:t>рох</a:t>
            </a:r>
            <a:r>
              <a:rPr lang="ru-RU" dirty="0" smtClean="0"/>
              <a:t>, </a:t>
            </a:r>
            <a:r>
              <a:rPr lang="ru-RU" dirty="0" err="1" smtClean="0"/>
              <a:t>реш</a:t>
            </a:r>
            <a:r>
              <a:rPr lang="ru-RU" dirty="0" smtClean="0"/>
              <a:t>..</a:t>
            </a:r>
            <a:r>
              <a:rPr lang="ru-RU" dirty="0" err="1" smtClean="0"/>
              <a:t>тка</a:t>
            </a:r>
            <a:r>
              <a:rPr lang="ru-RU" dirty="0" smtClean="0"/>
              <a:t>, ж..</a:t>
            </a:r>
            <a:r>
              <a:rPr lang="ru-RU" dirty="0" err="1" smtClean="0"/>
              <a:t>лтый</a:t>
            </a:r>
            <a:endParaRPr lang="ru-RU" dirty="0" smtClean="0"/>
          </a:p>
          <a:p>
            <a:r>
              <a:rPr lang="ru-RU" dirty="0" smtClean="0"/>
              <a:t>3) </a:t>
            </a:r>
            <a:r>
              <a:rPr lang="ru-RU" dirty="0" err="1" smtClean="0"/>
              <a:t>возр</a:t>
            </a:r>
            <a:r>
              <a:rPr lang="ru-RU" dirty="0" smtClean="0"/>
              <a:t>..</a:t>
            </a:r>
            <a:r>
              <a:rPr lang="ru-RU" dirty="0" err="1" smtClean="0"/>
              <a:t>стной</a:t>
            </a:r>
            <a:r>
              <a:rPr lang="ru-RU" dirty="0" smtClean="0"/>
              <a:t>, </a:t>
            </a:r>
            <a:r>
              <a:rPr lang="ru-RU" dirty="0" err="1" smtClean="0"/>
              <a:t>изл</a:t>
            </a:r>
            <a:r>
              <a:rPr lang="ru-RU" dirty="0" smtClean="0"/>
              <a:t>..гать, </a:t>
            </a:r>
            <a:r>
              <a:rPr lang="ru-RU" dirty="0" err="1" smtClean="0"/>
              <a:t>рест</a:t>
            </a:r>
            <a:r>
              <a:rPr lang="ru-RU" dirty="0" smtClean="0"/>
              <a:t>..</a:t>
            </a:r>
            <a:r>
              <a:rPr lang="ru-RU" dirty="0" err="1" smtClean="0"/>
              <a:t>врация</a:t>
            </a:r>
            <a:endParaRPr lang="ru-RU" dirty="0" smtClean="0"/>
          </a:p>
          <a:p>
            <a:r>
              <a:rPr lang="ru-RU" dirty="0" smtClean="0"/>
              <a:t>4) разув..</a:t>
            </a:r>
            <a:r>
              <a:rPr lang="ru-RU" dirty="0" err="1" smtClean="0"/>
              <a:t>рять</a:t>
            </a:r>
            <a:r>
              <a:rPr lang="ru-RU" dirty="0" smtClean="0"/>
              <a:t>, </a:t>
            </a:r>
            <a:r>
              <a:rPr lang="ru-RU" dirty="0" err="1" smtClean="0"/>
              <a:t>увл</a:t>
            </a:r>
            <a:r>
              <a:rPr lang="ru-RU" dirty="0" smtClean="0"/>
              <a:t>..</a:t>
            </a:r>
            <a:r>
              <a:rPr lang="ru-RU" dirty="0" err="1" smtClean="0"/>
              <a:t>каться</a:t>
            </a:r>
            <a:r>
              <a:rPr lang="ru-RU" dirty="0" smtClean="0"/>
              <a:t>, </a:t>
            </a:r>
            <a:r>
              <a:rPr lang="ru-RU" dirty="0" err="1" smtClean="0"/>
              <a:t>побл</a:t>
            </a:r>
            <a:r>
              <a:rPr lang="ru-RU" dirty="0" smtClean="0"/>
              <a:t>..</a:t>
            </a:r>
            <a:r>
              <a:rPr lang="ru-RU" dirty="0" err="1" smtClean="0"/>
              <a:t>дневший</a:t>
            </a:r>
            <a:endParaRPr lang="ru-RU" dirty="0" smtClean="0"/>
          </a:p>
          <a:p>
            <a:r>
              <a:rPr lang="ru-RU" dirty="0" smtClean="0"/>
              <a:t>5) </a:t>
            </a:r>
            <a:r>
              <a:rPr lang="ru-RU" dirty="0" err="1" smtClean="0"/>
              <a:t>скр</a:t>
            </a:r>
            <a:r>
              <a:rPr lang="ru-RU" dirty="0" smtClean="0"/>
              <a:t>..</a:t>
            </a:r>
            <a:r>
              <a:rPr lang="ru-RU" dirty="0" err="1" smtClean="0"/>
              <a:t>пучий</a:t>
            </a:r>
            <a:r>
              <a:rPr lang="ru-RU" dirty="0" smtClean="0"/>
              <a:t>, </a:t>
            </a:r>
            <a:r>
              <a:rPr lang="ru-RU" dirty="0" err="1" smtClean="0"/>
              <a:t>зач</a:t>
            </a:r>
            <a:r>
              <a:rPr lang="ru-RU" dirty="0" smtClean="0"/>
              <a:t>..</a:t>
            </a:r>
            <a:r>
              <a:rPr lang="ru-RU" dirty="0" err="1" smtClean="0"/>
              <a:t>натель</a:t>
            </a:r>
            <a:r>
              <a:rPr lang="ru-RU" dirty="0" smtClean="0"/>
              <a:t>, зам..</a:t>
            </a:r>
            <a:r>
              <a:rPr lang="ru-RU" dirty="0" err="1" smtClean="0"/>
              <a:t>реть</a:t>
            </a:r>
            <a:r>
              <a:rPr lang="ru-RU" dirty="0" smtClean="0"/>
              <a:t> (</a:t>
            </a:r>
            <a:r>
              <a:rPr lang="ru-RU" smtClean="0"/>
              <a:t>от испуга)</a:t>
            </a:r>
            <a:endParaRPr lang="ru-RU"/>
          </a:p>
        </p:txBody>
      </p:sp>
      <p:pic>
        <p:nvPicPr>
          <p:cNvPr id="4" name="9.2.aac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25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65403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+mn-lt"/>
              </a:rPr>
              <a:t>ЗАДАНИЕ №10</a:t>
            </a:r>
            <a:endParaRPr lang="ru-RU" dirty="0">
              <a:latin typeface="+mn-lt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28596" y="928670"/>
          <a:ext cx="8229600" cy="5590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1594"/>
                <a:gridCol w="1214446"/>
                <a:gridCol w="2000264"/>
                <a:gridCol w="3543296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Приставки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Примеры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Ъ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после приставок перед гласными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ЕЁЮЯ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Переход корневого </a:t>
                      </a: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 в </a:t>
                      </a: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 после приставок на согласную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По-, про-, о-, об-, от-, на-, за-, пред-, в-, под-, пере-, над-, с-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По</a:t>
                      </a: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ехать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бросить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редставить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Съ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ехать,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разъ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езд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Но!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Сэ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кономить,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безо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тветный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1.После приставок, оканчивающихся на согласную, вместо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И 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пишется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: играть –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сы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грать,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разы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грать; искать –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оты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скать,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поды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скать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2.После приставок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меж-, сверх-, контр-, </a:t>
                      </a:r>
                      <a:r>
                        <a:rPr lang="ru-RU" sz="1100" b="1" dirty="0" err="1">
                          <a:latin typeface="Times New Roman"/>
                          <a:ea typeface="Calibri"/>
                          <a:cs typeface="Times New Roman"/>
                        </a:rPr>
                        <a:t>суб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-, транс-, пан-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и др. пишется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: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меж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институтский,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сверх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изысканный,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контр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игра,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суб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инспектор,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транс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иорданский,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пан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исламизм.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Запомнить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! СЫЗМАЛА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Без – бес-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Из – ис-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Чрез-чрес-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Воз-вос-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Роз-рос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Раз-рас-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Пишутся с буквой </a:t>
                      </a: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 перед гласными и звонкими согласными и с буквой </a:t>
                      </a: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 перед глухими согласными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Без</a:t>
                      </a: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граничный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Бес</a:t>
                      </a: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покойный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Из</a:t>
                      </a: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готовить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Ис</a:t>
                      </a: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портить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Рос</a:t>
                      </a: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пись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Рас</a:t>
                      </a: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писание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При-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При</a:t>
                      </a: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обрести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При</a:t>
                      </a: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школьный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При</a:t>
                      </a: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сесть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При</a:t>
                      </a: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лечь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Присоединение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Приближение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Близость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Неполнота  действия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Пре-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Пре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добрый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Пре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увеличить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Пре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одолеть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Пре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градить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Значение высшей степени признака или действия: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пре = «очень»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Приставка близка по значению к приставке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ПЕРЕ-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10.aac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64294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+mn-lt"/>
              </a:rPr>
              <a:t>ЗАДАНИЕ №11</a:t>
            </a:r>
            <a:endParaRPr lang="ru-RU" dirty="0"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57158" y="1500174"/>
          <a:ext cx="8229600" cy="4787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Имя существительное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Имя прилагательное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Глагол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.ИК – Е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Ключ</a:t>
                      </a:r>
                      <a:r>
                        <a:rPr lang="ru-RU" sz="1200" b="1" dirty="0" err="1">
                          <a:latin typeface="Times New Roman"/>
                          <a:ea typeface="Calibri"/>
                          <a:cs typeface="Times New Roman"/>
                        </a:rPr>
                        <a:t>ИК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–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ключ</a:t>
                      </a:r>
                      <a:r>
                        <a:rPr lang="ru-RU" sz="1200" b="1" dirty="0" err="1"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ка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2. –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ЕЦ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КрасавЕЦ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м.р.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КрасавИЦа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ж.р.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КреслИЦе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ср.р.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ПисьмЕЦо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ср.р.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ИЧК-ЕЧК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Образовано от слова с 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ИЦ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, пишется –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ИЧК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ПуговИЦа-пуговИЧКа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В остальных случаях пишется –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ЕЧК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ТанЕЧКа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времЕЧКо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ИНК-ЕНК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Образовано от слова с 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ИН,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пишется 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–ИНК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ГорошИНа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–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горошИНКа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В остальных случаях пишется –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ЕНК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ВишЕНКа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францужЕНКа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ЧАТ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БревенЧАТый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ЧИВ-ЛИВ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УсидЧИВый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УслужЛИВый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.ИСТ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ЗадирИСТый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ИВ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– под ударением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ЛенИВый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ЕВ –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без ударения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БоЕВой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соЕВый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Искл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: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милостИВый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юродИВый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К –СК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Если прилагательное имеет краткую форму, пишется суффикс –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НизКий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– низок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ТкаЧ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–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ткаЦКий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НемеЦ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–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немеЦКий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РыбаК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–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рыбаЦКий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В остальных случаях пишется –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СК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ФранцузСКий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матросСКий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ОВА – ЕВА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пишутся,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если в 1-м лице единственного числа настоящего или будущего времени глагол оканчивается на –</a:t>
                      </a:r>
                      <a:r>
                        <a:rPr lang="ru-RU" sz="1200" b="1" dirty="0" err="1">
                          <a:latin typeface="Times New Roman"/>
                          <a:ea typeface="Calibri"/>
                          <a:cs typeface="Times New Roman"/>
                        </a:rPr>
                        <a:t>ую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, -</a:t>
                      </a:r>
                      <a:r>
                        <a:rPr lang="ru-RU" sz="1200" b="1" dirty="0" err="1">
                          <a:latin typeface="Times New Roman"/>
                          <a:ea typeface="Calibri"/>
                          <a:cs typeface="Times New Roman"/>
                        </a:rPr>
                        <a:t>юю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: заведую –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заведОВАть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, кочую –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кочЕВАть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ЫВА-ИВА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пишутся,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если  в 1-м лице единственного числа настоящего и будущего времени глагол оканчивается на –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ываю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иваю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, суффикс –ЫВА, -ИВА сохраняется: опаздываю –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опаздЫВАть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, настаиваю –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настаИВАть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3.Глаголы, оканчивающиеся на ударяемые –</a:t>
                      </a:r>
                      <a:r>
                        <a:rPr lang="ru-RU" sz="1200" b="1" dirty="0" err="1">
                          <a:latin typeface="Times New Roman"/>
                          <a:ea typeface="Calibri"/>
                          <a:cs typeface="Times New Roman"/>
                        </a:rPr>
                        <a:t>вать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, -</a:t>
                      </a:r>
                      <a:r>
                        <a:rPr lang="ru-RU" sz="1200" b="1" dirty="0" err="1">
                          <a:latin typeface="Times New Roman"/>
                          <a:ea typeface="Calibri"/>
                          <a:cs typeface="Times New Roman"/>
                        </a:rPr>
                        <a:t>ваю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имеют перед суффиксом –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ВА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- ту же гласную, что и в неопределённой форме глагола: одолеть –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одолеВАть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, забить –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забиВАть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11.aac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50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№11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</a:t>
            </a:r>
            <a:r>
              <a:rPr lang="ru-RU" sz="3200" b="1" dirty="0" smtClean="0">
                <a:solidFill>
                  <a:srgbClr val="0070C0"/>
                </a:solidFill>
              </a:rPr>
              <a:t>о</a:t>
            </a:r>
            <a:r>
              <a:rPr lang="ru-RU" sz="3200" dirty="0" smtClean="0">
                <a:solidFill>
                  <a:srgbClr val="FF0000"/>
                </a:solidFill>
              </a:rPr>
              <a:t>ев</a:t>
            </a:r>
            <a:r>
              <a:rPr lang="ru-RU" sz="3200" dirty="0" smtClean="0"/>
              <a:t>ый</a:t>
            </a:r>
          </a:p>
          <a:p>
            <a:r>
              <a:rPr lang="ru-RU" sz="3200" dirty="0" smtClean="0"/>
              <a:t>Минд</a:t>
            </a:r>
            <a:r>
              <a:rPr lang="ru-RU" sz="3200" b="1" dirty="0" smtClean="0">
                <a:solidFill>
                  <a:srgbClr val="0070C0"/>
                </a:solidFill>
              </a:rPr>
              <a:t>а</a:t>
            </a:r>
            <a:r>
              <a:rPr lang="ru-RU" sz="3200" dirty="0" smtClean="0"/>
              <a:t>л</a:t>
            </a:r>
            <a:r>
              <a:rPr lang="ru-RU" sz="3200" dirty="0" smtClean="0">
                <a:solidFill>
                  <a:srgbClr val="FF0000"/>
                </a:solidFill>
              </a:rPr>
              <a:t>ев</a:t>
            </a:r>
            <a:r>
              <a:rPr lang="ru-RU" sz="3200" dirty="0" smtClean="0"/>
              <a:t>ый</a:t>
            </a:r>
          </a:p>
          <a:p>
            <a:r>
              <a:rPr lang="ru-RU" sz="3200" dirty="0" smtClean="0"/>
              <a:t>М</a:t>
            </a:r>
            <a:r>
              <a:rPr lang="ru-RU" sz="3200" b="1" dirty="0" smtClean="0">
                <a:solidFill>
                  <a:srgbClr val="0070C0"/>
                </a:solidFill>
              </a:rPr>
              <a:t>и</a:t>
            </a:r>
            <a:r>
              <a:rPr lang="ru-RU" sz="3200" dirty="0" smtClean="0"/>
              <a:t>лост</a:t>
            </a:r>
            <a:r>
              <a:rPr lang="ru-RU" sz="3200" dirty="0" smtClean="0">
                <a:solidFill>
                  <a:srgbClr val="FF0000"/>
                </a:solidFill>
              </a:rPr>
              <a:t>ив</a:t>
            </a:r>
            <a:r>
              <a:rPr lang="ru-RU" sz="3200" dirty="0" smtClean="0"/>
              <a:t>ый (</a:t>
            </a:r>
            <a:r>
              <a:rPr lang="ru-RU" sz="3200" dirty="0" err="1" smtClean="0"/>
              <a:t>искл</a:t>
            </a:r>
            <a:r>
              <a:rPr lang="ru-RU" sz="3200" dirty="0" smtClean="0"/>
              <a:t>.)</a:t>
            </a:r>
          </a:p>
          <a:p>
            <a:r>
              <a:rPr lang="ru-RU" sz="3200" dirty="0" smtClean="0"/>
              <a:t>Завист</a:t>
            </a:r>
            <a:r>
              <a:rPr lang="ru-RU" sz="3200" dirty="0" smtClean="0">
                <a:solidFill>
                  <a:srgbClr val="FF0000"/>
                </a:solidFill>
              </a:rPr>
              <a:t>лив</a:t>
            </a:r>
            <a:r>
              <a:rPr lang="ru-RU" sz="3200" dirty="0" smtClean="0"/>
              <a:t>ый</a:t>
            </a:r>
          </a:p>
          <a:p>
            <a:r>
              <a:rPr lang="ru-RU" sz="3200" dirty="0" smtClean="0"/>
              <a:t>С</a:t>
            </a:r>
            <a:r>
              <a:rPr lang="ru-RU" sz="3200" dirty="0" smtClean="0">
                <a:solidFill>
                  <a:srgbClr val="FF0000"/>
                </a:solidFill>
              </a:rPr>
              <a:t>ы</a:t>
            </a:r>
            <a:r>
              <a:rPr lang="ru-RU" sz="3200" dirty="0" smtClean="0"/>
              <a:t>змала</a:t>
            </a:r>
          </a:p>
          <a:p>
            <a:r>
              <a:rPr lang="ru-RU" sz="3200" dirty="0" smtClean="0"/>
              <a:t>С</a:t>
            </a:r>
            <a:r>
              <a:rPr lang="ru-RU" sz="3200" dirty="0" smtClean="0">
                <a:solidFill>
                  <a:srgbClr val="FF0000"/>
                </a:solidFill>
              </a:rPr>
              <a:t>ы</a:t>
            </a:r>
            <a:r>
              <a:rPr lang="ru-RU" sz="3200" dirty="0" smtClean="0"/>
              <a:t>знова</a:t>
            </a:r>
            <a:endParaRPr lang="ru-RU" sz="3200" dirty="0"/>
          </a:p>
        </p:txBody>
      </p:sp>
      <p:pic>
        <p:nvPicPr>
          <p:cNvPr id="4" name="11.2.aac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9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№12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17232" t="20000" r="18303" b="32143"/>
          <a:stretch>
            <a:fillRect/>
          </a:stretch>
        </p:blipFill>
        <p:spPr bwMode="auto">
          <a:xfrm>
            <a:off x="142844" y="1500174"/>
            <a:ext cx="8759792" cy="43577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12.mp3">
            <a:hlinkClick r:id="" action="ppaction://media"/>
          </p:cNvPr>
          <p:cNvPicPr>
            <a:picLocks noGrp="1" noRot="1" noChangeAspect="1"/>
          </p:cNvPicPr>
          <p:nvPr>
            <p:ph sz="quarter" idx="1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038600" y="3884613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48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ЗАДАНИЕ № 12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(Демонстранты) </a:t>
            </a:r>
            <a:r>
              <a:rPr lang="ru-RU" sz="3200" dirty="0" err="1" smtClean="0"/>
              <a:t>маш</a:t>
            </a:r>
            <a:r>
              <a:rPr lang="ru-RU" sz="3200" dirty="0" smtClean="0"/>
              <a:t>..т (флагами)</a:t>
            </a:r>
          </a:p>
          <a:p>
            <a:r>
              <a:rPr lang="ru-RU" sz="3200" dirty="0" err="1" smtClean="0"/>
              <a:t>Тащ</a:t>
            </a:r>
            <a:r>
              <a:rPr lang="ru-RU" sz="3200" dirty="0" smtClean="0"/>
              <a:t>..</a:t>
            </a:r>
            <a:r>
              <a:rPr lang="ru-RU" sz="3200" dirty="0" err="1" smtClean="0"/>
              <a:t>щий</a:t>
            </a:r>
            <a:r>
              <a:rPr lang="ru-RU" sz="3200" dirty="0" smtClean="0"/>
              <a:t> в гору</a:t>
            </a:r>
            <a:endParaRPr lang="ru-RU" sz="3200" dirty="0"/>
          </a:p>
        </p:txBody>
      </p:sp>
      <p:pic>
        <p:nvPicPr>
          <p:cNvPr id="6" name="12.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37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err="1" smtClean="0">
                <a:solidFill>
                  <a:srgbClr val="002060"/>
                </a:solidFill>
              </a:rPr>
              <a:t>Стобалльник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для учителя </a:t>
            </a:r>
            <a:r>
              <a:rPr lang="ru-RU" sz="3200" dirty="0" smtClean="0">
                <a:solidFill>
                  <a:srgbClr val="002060"/>
                </a:solidFill>
              </a:rPr>
              <a:t>– это стимул для дальнейшего профессионального роста,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для ученика </a:t>
            </a:r>
            <a:r>
              <a:rPr lang="ru-RU" sz="3200" dirty="0" smtClean="0">
                <a:solidFill>
                  <a:srgbClr val="002060"/>
                </a:solidFill>
              </a:rPr>
              <a:t>– осознание уверенности в своих силах,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для родителей </a:t>
            </a:r>
            <a:r>
              <a:rPr lang="ru-RU" sz="3200" dirty="0" smtClean="0">
                <a:solidFill>
                  <a:srgbClr val="002060"/>
                </a:solidFill>
              </a:rPr>
              <a:t>– гордость за своего ребёнка и уважение к школе и учителю.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5" name="100б.aac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72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213</TotalTime>
  <Words>936</Words>
  <Application>Microsoft Office PowerPoint</Application>
  <PresentationFormat>Экран (4:3)</PresentationFormat>
  <Paragraphs>142</Paragraphs>
  <Slides>9</Slides>
  <Notes>0</Notes>
  <HiddenSlides>0</HiddenSlides>
  <MMClips>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Всё, что я говорю, будет на едином государственном экзамене</vt:lpstr>
      <vt:lpstr>ЗАДАНИЕ №9</vt:lpstr>
      <vt:lpstr>ЗАДАНИЕ №9</vt:lpstr>
      <vt:lpstr>ЗАДАНИЕ №10</vt:lpstr>
      <vt:lpstr>ЗАДАНИЕ №11</vt:lpstr>
      <vt:lpstr>ЗАДАНИЕ №11</vt:lpstr>
      <vt:lpstr>ЗАДАНИЕ №12</vt:lpstr>
      <vt:lpstr>ЗАДАНИЕ № 12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Всё, что я говорю, будет на едином государственном экзамене</dc:title>
  <dc:creator>MVS</dc:creator>
  <cp:lastModifiedBy>MVS</cp:lastModifiedBy>
  <cp:revision>28</cp:revision>
  <dcterms:created xsi:type="dcterms:W3CDTF">2023-02-12T10:14:44Z</dcterms:created>
  <dcterms:modified xsi:type="dcterms:W3CDTF">2023-02-13T19:37:07Z</dcterms:modified>
</cp:coreProperties>
</file>