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00"/>
    <a:srgbClr val="FF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4A75AF-4096-428F-AB42-D4B0021CBD6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762FF5-A7C6-4B64-9BCE-CAEB5C1DE7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8229600" cy="1057320"/>
          </a:xfrm>
        </p:spPr>
        <p:txBody>
          <a:bodyPr>
            <a:normAutofit/>
          </a:bodyPr>
          <a:lstStyle/>
          <a:p>
            <a:r>
              <a:rPr lang="ru-RU" sz="3100" dirty="0">
                <a:solidFill>
                  <a:schemeClr val="tx1"/>
                </a:solidFill>
              </a:rPr>
              <a:t>ГБОУ ДПО  РК КРИППО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916832"/>
            <a:ext cx="8572560" cy="4464496"/>
          </a:xfrm>
        </p:spPr>
        <p:txBody>
          <a:bodyPr>
            <a:normAutofit fontScale="25000" lnSpcReduction="20000"/>
          </a:bodyPr>
          <a:lstStyle/>
          <a:p>
            <a:r>
              <a:rPr lang="ru-RU" sz="12800" b="1" dirty="0">
                <a:solidFill>
                  <a:srgbClr val="FF0000"/>
                </a:solidFill>
              </a:rPr>
              <a:t>ДОКУМЕНТАЦИЯ МЕТОДИСТОВ, КУРИРУЮЩИХ ПСИХОЛОГИЧЕСКУЮ СЛУЖБУ</a:t>
            </a:r>
          </a:p>
          <a:p>
            <a:endParaRPr lang="ru-RU" sz="9000" dirty="0">
              <a:solidFill>
                <a:srgbClr val="FF0000"/>
              </a:solidFill>
            </a:endParaRPr>
          </a:p>
          <a:p>
            <a:endParaRPr lang="ru-RU" sz="5400" dirty="0">
              <a:solidFill>
                <a:srgbClr val="FF0000"/>
              </a:solidFill>
            </a:endParaRPr>
          </a:p>
          <a:p>
            <a:pPr algn="r"/>
            <a:endParaRPr lang="ru-RU" sz="5500" dirty="0">
              <a:solidFill>
                <a:schemeClr val="bg1"/>
              </a:solidFill>
            </a:endParaRPr>
          </a:p>
          <a:p>
            <a:pPr algn="r"/>
            <a:endParaRPr lang="ru-RU" sz="5500" dirty="0">
              <a:solidFill>
                <a:schemeClr val="bg1"/>
              </a:solidFill>
            </a:endParaRPr>
          </a:p>
          <a:p>
            <a:pPr algn="r"/>
            <a:endParaRPr lang="ru-RU" sz="5500" dirty="0">
              <a:solidFill>
                <a:schemeClr val="bg1"/>
              </a:solidFill>
            </a:endParaRPr>
          </a:p>
          <a:p>
            <a:pPr algn="r"/>
            <a:endParaRPr lang="ru-RU" sz="5500" dirty="0">
              <a:solidFill>
                <a:schemeClr val="bg1"/>
              </a:solidFill>
            </a:endParaRPr>
          </a:p>
          <a:p>
            <a:pPr algn="r"/>
            <a:r>
              <a:rPr lang="ru-RU" sz="8000" dirty="0" err="1"/>
              <a:t>Ижецкая</a:t>
            </a:r>
            <a:r>
              <a:rPr lang="ru-RU" sz="8000" dirty="0"/>
              <a:t> М.Е., методист </a:t>
            </a:r>
          </a:p>
          <a:p>
            <a:pPr algn="r"/>
            <a:r>
              <a:rPr lang="ru-RU" sz="8000" dirty="0"/>
              <a:t>Центра по воспитательной работе</a:t>
            </a:r>
          </a:p>
          <a:p>
            <a:pPr algn="r"/>
            <a:r>
              <a:rPr lang="ru-RU" sz="8000" dirty="0"/>
              <a:t> и основам здоровья</a:t>
            </a:r>
          </a:p>
          <a:p>
            <a:pPr algn="r"/>
            <a:endParaRPr lang="ru-RU" sz="5500" dirty="0"/>
          </a:p>
          <a:p>
            <a:pPr algn="r"/>
            <a:endParaRPr lang="ru-RU" sz="5500" dirty="0"/>
          </a:p>
          <a:p>
            <a:r>
              <a:rPr lang="ru-RU" sz="5500" dirty="0"/>
              <a:t>Симферополь, 2023</a:t>
            </a:r>
          </a:p>
          <a:p>
            <a:pPr algn="l"/>
            <a:endParaRPr lang="ru-RU" sz="4800" dirty="0">
              <a:solidFill>
                <a:srgbClr val="FF0000"/>
              </a:solidFill>
            </a:endParaRPr>
          </a:p>
          <a:p>
            <a:pPr algn="l"/>
            <a:endParaRPr lang="ru-RU" sz="2400" dirty="0">
              <a:solidFill>
                <a:srgbClr val="990000"/>
              </a:solidFill>
            </a:endParaRPr>
          </a:p>
          <a:p>
            <a:pPr algn="l"/>
            <a:r>
              <a:rPr lang="ru-RU" sz="4300" b="1" dirty="0">
                <a:solidFill>
                  <a:srgbClr val="990000"/>
                </a:solidFill>
              </a:rPr>
              <a:t>   </a:t>
            </a:r>
            <a:endParaRPr lang="ru-RU" sz="5700" b="1" i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Организационно- методическая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800" dirty="0"/>
              <a:t>Организация деятельности методического объединения, творческих (рабочих) групп, школы молодого специалиста</a:t>
            </a:r>
          </a:p>
          <a:p>
            <a:r>
              <a:rPr lang="ru-RU" sz="1800" dirty="0"/>
              <a:t>Разработка и доработка Положений о методическом объединении, о школе молодого специалиста, о творческой (рабочей) группе, о муниципальных этапах региональных и федеральных конкурсов и т.д.</a:t>
            </a:r>
          </a:p>
          <a:p>
            <a:r>
              <a:rPr lang="ru-RU" sz="1800" dirty="0"/>
              <a:t>Разработка тем консультаций, выступлений (темы, сроки)</a:t>
            </a:r>
          </a:p>
          <a:p>
            <a:r>
              <a:rPr lang="ru-RU" sz="1800" dirty="0"/>
              <a:t>Обобщение опыта работы (тема, данные о педагогах-психологах, чей опыт обобщается,  срок)</a:t>
            </a:r>
          </a:p>
          <a:p>
            <a:r>
              <a:rPr lang="ru-RU" sz="1800" dirty="0"/>
              <a:t>Семинары (темы) </a:t>
            </a:r>
          </a:p>
          <a:p>
            <a:r>
              <a:rPr lang="ru-RU" sz="1800" dirty="0"/>
              <a:t>Разработка рекомендаций, методик (темы)</a:t>
            </a:r>
          </a:p>
          <a:p>
            <a:r>
              <a:rPr lang="ru-RU" sz="1800" dirty="0"/>
              <a:t>Согласование планов работы, рабочих программ педагогов-психологов ОО, ДОО</a:t>
            </a:r>
          </a:p>
          <a:p>
            <a:r>
              <a:rPr lang="ru-RU" sz="1800" dirty="0"/>
              <a:t>Создание банка данных по различным направлениям работы (помимо кадров)</a:t>
            </a:r>
          </a:p>
          <a:p>
            <a:r>
              <a:rPr lang="ru-RU" sz="1800" dirty="0"/>
              <a:t>Групповое консультирование (темы)</a:t>
            </a:r>
          </a:p>
          <a:p>
            <a:r>
              <a:rPr lang="ru-RU" sz="1800" dirty="0"/>
              <a:t>Информационная деятельность</a:t>
            </a:r>
          </a:p>
          <a:p>
            <a:r>
              <a:rPr lang="ru-RU" sz="1800" dirty="0"/>
              <a:t>Конкурсы профессионального мастерства, методических материалов, программ и пр.</a:t>
            </a:r>
          </a:p>
          <a:p>
            <a:endParaRPr lang="ru-RU" sz="2400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Работа с кадрами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Организация наставничества, формирование пар «наставник-наставляемый», подготовка соответствующих проектов приказов органов управления образованием</a:t>
            </a:r>
          </a:p>
          <a:p>
            <a:r>
              <a:rPr lang="ru-RU" dirty="0"/>
              <a:t>Организация  </a:t>
            </a:r>
            <a:r>
              <a:rPr lang="ru-RU" dirty="0" err="1"/>
              <a:t>взаимопосещений</a:t>
            </a:r>
            <a:r>
              <a:rPr lang="ru-RU" dirty="0"/>
              <a:t>, посещение занятий молодых педагогов-психологов с целью оказания методической помощи</a:t>
            </a:r>
          </a:p>
          <a:p>
            <a:r>
              <a:rPr lang="ru-RU" dirty="0"/>
              <a:t>Консультирование по различным вопросам (указать темы и сроки групповых консультаций)</a:t>
            </a:r>
          </a:p>
          <a:p>
            <a:r>
              <a:rPr lang="ru-RU" dirty="0"/>
              <a:t>Организация конкурса профессионального мастерства, на лучшую методическую разработку и пр.</a:t>
            </a:r>
          </a:p>
          <a:p>
            <a:r>
              <a:rPr lang="ru-RU" dirty="0"/>
              <a:t>Методическое сопровождение участников регионального этапа Всероссийского конкурса профессионального мастерства «Педагог-психолог России», ведение банка данных о результативности участников </a:t>
            </a:r>
          </a:p>
          <a:p>
            <a:pPr marL="13716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Участие в аттестации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Участие в работе экспертной комиссии при ОУО </a:t>
            </a:r>
          </a:p>
          <a:p>
            <a:pPr marL="137160" indent="0">
              <a:buNone/>
            </a:pPr>
            <a:r>
              <a:rPr lang="ru-RU" dirty="0"/>
              <a:t>     (подготовка экспертных заключений на    </a:t>
            </a:r>
          </a:p>
          <a:p>
            <a:pPr marL="137160" indent="0">
              <a:buNone/>
            </a:pPr>
            <a:r>
              <a:rPr lang="ru-RU" dirty="0"/>
              <a:t>     аттестуемых специалистов)</a:t>
            </a:r>
          </a:p>
          <a:p>
            <a:r>
              <a:rPr lang="ru-RU" dirty="0"/>
              <a:t>Подготовка педагогов-психологов к открытым занятиям</a:t>
            </a:r>
          </a:p>
          <a:p>
            <a:r>
              <a:rPr lang="ru-RU" dirty="0"/>
              <a:t>Консультирование аттестуемых специалистов по вопросам составления портфолио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Работа  в социуме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работы по обучению родителей основам детской психологии и педагогики (в формах, принятых в районе/городе, тема, сроки)</a:t>
            </a:r>
          </a:p>
          <a:p>
            <a:r>
              <a:rPr lang="ru-RU" dirty="0"/>
              <a:t>Сотрудничество с ОО и ДОО по вопросам организации обучения родителей (форма, тема, сроки, ответственные) – по запросу</a:t>
            </a:r>
          </a:p>
          <a:p>
            <a:r>
              <a:rPr lang="ru-RU" dirty="0"/>
              <a:t>Взаимодействие с другими структурами, организациями, учреждениями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Издательская деятельность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Издание методических рекомендаций (тема, сроки)</a:t>
            </a:r>
          </a:p>
          <a:p>
            <a:r>
              <a:rPr lang="ru-RU" dirty="0"/>
              <a:t>Издание буклетов (название, сроки)</a:t>
            </a:r>
          </a:p>
          <a:p>
            <a:r>
              <a:rPr lang="ru-RU" dirty="0"/>
              <a:t>Издание сборников перспективного опыта работы специалистов психологической службы (тема, сроки)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Примерная форма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журнала учета консультаций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6" y="2214554"/>
          <a:ext cx="828681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  <a:r>
                        <a:rPr lang="ru-RU" baseline="0" dirty="0"/>
                        <a:t> </a:t>
                      </a:r>
                      <a:r>
                        <a:rPr lang="ru-RU" baseline="0" dirty="0" err="1"/>
                        <a:t>п</a:t>
                      </a:r>
                      <a:r>
                        <a:rPr lang="ru-RU" baseline="0" dirty="0"/>
                        <a:t>/</a:t>
                      </a:r>
                      <a:r>
                        <a:rPr lang="ru-RU" baseline="0" dirty="0" err="1"/>
                        <a:t>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Тема консультации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консультируемого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Подпись консультируемого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Подпись консультанта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Примечание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Примерная форма журнала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учета посещения занятий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>
                <a:solidFill>
                  <a:schemeClr val="bg1"/>
                </a:solidFill>
              </a:rPr>
              <a:t>Журнал </a:t>
            </a:r>
          </a:p>
          <a:p>
            <a:pPr algn="ctr">
              <a:buNone/>
            </a:pPr>
            <a:r>
              <a:rPr lang="ru-RU" sz="2400" b="1" dirty="0">
                <a:solidFill>
                  <a:schemeClr val="bg1"/>
                </a:solidFill>
              </a:rPr>
              <a:t>учета посещения занятий </a:t>
            </a:r>
          </a:p>
          <a:p>
            <a:pPr algn="ctr">
              <a:buNone/>
            </a:pPr>
            <a:endParaRPr lang="ru-RU" sz="2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2400" b="1" dirty="0">
                <a:solidFill>
                  <a:schemeClr val="bg1"/>
                </a:solidFill>
              </a:rPr>
              <a:t>методиста ФИО</a:t>
            </a:r>
            <a:endParaRPr lang="ru-RU" b="1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/>
              <a:t>Форма ведения журнала</a:t>
            </a:r>
          </a:p>
          <a:p>
            <a:pPr>
              <a:buNone/>
            </a:pPr>
            <a:r>
              <a:rPr lang="ru-RU" sz="2000" b="1" dirty="0">
                <a:solidFill>
                  <a:schemeClr val="bg1"/>
                </a:solidFill>
              </a:rPr>
              <a:t>Дата посещения _______________________</a:t>
            </a:r>
          </a:p>
          <a:p>
            <a:pPr>
              <a:buNone/>
            </a:pPr>
            <a:r>
              <a:rPr lang="ru-RU" sz="2000" b="1" dirty="0">
                <a:solidFill>
                  <a:schemeClr val="bg1"/>
                </a:solidFill>
              </a:rPr>
              <a:t>Название ОО, ДОО _________________</a:t>
            </a:r>
          </a:p>
          <a:p>
            <a:pPr>
              <a:buNone/>
            </a:pPr>
            <a:r>
              <a:rPr lang="ru-RU" sz="2000" b="1" dirty="0">
                <a:solidFill>
                  <a:schemeClr val="bg1"/>
                </a:solidFill>
              </a:rPr>
              <a:t>Ф.И.О. педагога-психолога  _______________________</a:t>
            </a:r>
          </a:p>
          <a:p>
            <a:pPr>
              <a:buNone/>
            </a:pPr>
            <a:r>
              <a:rPr lang="ru-RU" sz="2000" b="1" dirty="0">
                <a:solidFill>
                  <a:schemeClr val="bg1"/>
                </a:solidFill>
              </a:rPr>
              <a:t>Цель посещения _______________________</a:t>
            </a:r>
          </a:p>
          <a:p>
            <a:pPr>
              <a:buNone/>
            </a:pPr>
            <a:r>
              <a:rPr lang="ru-RU" sz="2000" b="1" dirty="0">
                <a:solidFill>
                  <a:schemeClr val="bg1"/>
                </a:solidFill>
              </a:rPr>
              <a:t>Краткий анализ занятия </a:t>
            </a:r>
          </a:p>
          <a:p>
            <a:pPr>
              <a:buNone/>
            </a:pPr>
            <a:r>
              <a:rPr lang="ru-RU" sz="2000" dirty="0">
                <a:solidFill>
                  <a:schemeClr val="bg1"/>
                </a:solidFill>
              </a:rPr>
              <a:t>(организационный период, организация взаимодействия с воспитанниками, организация рефлексивной деятельности и др.)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2DB227-E2F0-4557-84F6-C9B680C40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effectLst/>
              </a:rPr>
              <a:t>Современные направления </a:t>
            </a:r>
            <a:r>
              <a:rPr lang="ru-RU">
                <a:solidFill>
                  <a:srgbClr val="FF0000"/>
                </a:solidFill>
                <a:effectLst/>
              </a:rPr>
              <a:t>деятельности </a:t>
            </a:r>
            <a:r>
              <a:rPr lang="ru-RU" smtClean="0">
                <a:solidFill>
                  <a:srgbClr val="FF0000"/>
                </a:solidFill>
                <a:effectLst/>
              </a:rPr>
              <a:t>методистов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4832A6-29F7-495D-A91F-DDCFF5AF6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ru-RU" i="1" dirty="0"/>
              <a:t>В области информатизации системы образования:</a:t>
            </a:r>
            <a:endParaRPr lang="ru-RU" dirty="0"/>
          </a:p>
          <a:p>
            <a:r>
              <a:rPr lang="ru-RU" dirty="0"/>
              <a:t>организация маркетинга информационных потребностей работников психологической службы ОО и ДОО</a:t>
            </a:r>
          </a:p>
          <a:p>
            <a:r>
              <a:rPr lang="ru-RU" dirty="0"/>
              <a:t>формирование массива информации об информационных профессиональных потребностях и подготовленности в сфере И/КТ работников психологической службы ОО и ДОО, об инновационном педагогическом опыте</a:t>
            </a:r>
          </a:p>
          <a:p>
            <a:r>
              <a:rPr lang="ru-RU" dirty="0"/>
              <a:t>Организация сетевого взаимодействия работников психологической службы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8948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A5EAB2-1E6E-40F4-A225-CED46C47E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>
                <a:solidFill>
                  <a:schemeClr val="tx1"/>
                </a:solidFill>
                <a:effectLst/>
              </a:rPr>
              <a:t>В сфере научного обеспечения развития психологической службы региона: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3E6B1C5-F792-4056-B67A-A77CA9366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 мониторинг состояния и формирование банка данных об участии ПП и СП в опытно-экспериментальной работе ОО и ДОО</a:t>
            </a:r>
          </a:p>
          <a:p>
            <a:r>
              <a:rPr lang="ru-RU" dirty="0"/>
              <a:t>научно-методическое сопровождение инновационных процессов в образовательной системе района (города, округа)</a:t>
            </a:r>
          </a:p>
          <a:p>
            <a:r>
              <a:rPr lang="ru-RU" dirty="0"/>
              <a:t> организация семинаров по инновациям в системе образования</a:t>
            </a:r>
          </a:p>
          <a:p>
            <a:r>
              <a:rPr lang="ru-RU" dirty="0"/>
              <a:t>проведение мероприятий, направленных на распространение результатов опытно-экспериментальной и инновационной деятельности в системе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693026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inchi-tarlag.rtyva.ru/wp-content/uploads/2022/12/screen11.jpg">
            <a:extLst>
              <a:ext uri="{FF2B5EF4-FFF2-40B4-BE49-F238E27FC236}">
                <a16:creationId xmlns:a16="http://schemas.microsoft.com/office/drawing/2014/main" xmlns="" id="{208DEE7A-583C-4217-AFB1-E2AC107E5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8030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Примерный перечень рабочей документации методиста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/>
              <a:t>Анализ работы методиста  за предыдущий учебный год</a:t>
            </a:r>
          </a:p>
          <a:p>
            <a:r>
              <a:rPr lang="ru-RU" sz="2400" dirty="0"/>
              <a:t>План работы на год</a:t>
            </a:r>
          </a:p>
          <a:p>
            <a:r>
              <a:rPr lang="ru-RU" sz="2400" dirty="0"/>
              <a:t>План-сетка на каждый месяц</a:t>
            </a:r>
          </a:p>
          <a:p>
            <a:r>
              <a:rPr lang="ru-RU" sz="2400" dirty="0"/>
              <a:t>Журнал учета консультаций</a:t>
            </a:r>
          </a:p>
          <a:p>
            <a:r>
              <a:rPr lang="ru-RU" sz="2400" dirty="0"/>
              <a:t>Журнал учета посещения мероприятий педагогов-психологов</a:t>
            </a:r>
          </a:p>
          <a:p>
            <a:r>
              <a:rPr lang="ru-RU" sz="2400" dirty="0"/>
              <a:t>Документация и продукция творческих объединений педагогов-психологов (Положения, протоколы и материалы заседаний)</a:t>
            </a:r>
          </a:p>
          <a:p>
            <a:r>
              <a:rPr lang="ru-RU" sz="2400" dirty="0"/>
              <a:t>Положения о конкурсах и др.</a:t>
            </a:r>
          </a:p>
          <a:p>
            <a:r>
              <a:rPr lang="ru-RU" sz="2400" dirty="0"/>
              <a:t>Банк данных о педагогах-психологах и социальных педагогах</a:t>
            </a:r>
          </a:p>
          <a:p>
            <a:r>
              <a:rPr lang="ru-RU" sz="2400" dirty="0"/>
              <a:t>График проведения открытых занятий педагогов-психологов</a:t>
            </a:r>
          </a:p>
          <a:p>
            <a:r>
              <a:rPr lang="ru-RU" sz="2400" dirty="0"/>
              <a:t>Аналитические материалы (анализы семинаров, конкурсов и др.)</a:t>
            </a:r>
          </a:p>
          <a:p>
            <a:r>
              <a:rPr lang="ru-RU" sz="2400" dirty="0"/>
              <a:t>Тематические папки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Примерная схема анализа работы методиста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200" dirty="0"/>
              <a:t>Характеристика кадрового потенциала педагогов-психологов и социальных педагогов</a:t>
            </a:r>
          </a:p>
          <a:p>
            <a:r>
              <a:rPr lang="ru-RU" sz="2200" dirty="0"/>
              <a:t>Структура, направление методической работы</a:t>
            </a:r>
          </a:p>
          <a:p>
            <a:r>
              <a:rPr lang="ru-RU" sz="2200" dirty="0"/>
              <a:t>Цели и задачи, которые ставились в прошедшем учебном году</a:t>
            </a:r>
          </a:p>
          <a:p>
            <a:r>
              <a:rPr lang="ru-RU" sz="2200" dirty="0"/>
              <a:t>Диагностика и ее анализ</a:t>
            </a:r>
          </a:p>
          <a:p>
            <a:r>
              <a:rPr lang="ru-RU" sz="2200" dirty="0"/>
              <a:t>Организационно- методическое обеспечение деятельности психологической службы</a:t>
            </a:r>
          </a:p>
          <a:p>
            <a:r>
              <a:rPr lang="ru-RU" sz="2200" dirty="0"/>
              <a:t>Повышение квалификации педагогов-психологов и социальных педагогов в текущем учебном году</a:t>
            </a:r>
          </a:p>
          <a:p>
            <a:r>
              <a:rPr lang="ru-RU" sz="2200" dirty="0"/>
              <a:t>Информационное обеспечение</a:t>
            </a:r>
          </a:p>
          <a:p>
            <a:r>
              <a:rPr lang="ru-RU" sz="2200" dirty="0"/>
              <a:t>Издательская деятельность</a:t>
            </a:r>
          </a:p>
          <a:p>
            <a:r>
              <a:rPr lang="ru-RU" sz="2200" dirty="0"/>
              <a:t>Опытно-экспериментальная работа, инновационная деятельность</a:t>
            </a:r>
          </a:p>
          <a:p>
            <a:r>
              <a:rPr lang="ru-RU" sz="2200" dirty="0"/>
              <a:t>Состояние материально- технической базы (наличие кабинетов у специалистов службы, их оснащение, динамика в этом вопросе)</a:t>
            </a:r>
          </a:p>
          <a:p>
            <a:r>
              <a:rPr lang="ru-RU" sz="2200" dirty="0"/>
              <a:t>Общие выводы и предложения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Виды и формы планов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>
                <a:solidFill>
                  <a:schemeClr val="bg1"/>
                </a:solidFill>
              </a:rPr>
              <a:t>Перспективный, проблемно-тематический план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/>
              <a:t>Составляется на 3-5 лет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/>
              <a:t>Представляет собой поименное распределение тем и заданий между членами методического объединения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/>
              <a:t>Отражает последовательность их выполнения по годам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/>
              <a:t>Определение формы и способа представления результата</a:t>
            </a:r>
          </a:p>
          <a:p>
            <a:pPr>
              <a:buFont typeface="Wingdings" pitchFamily="2" charset="2"/>
              <a:buChar char="q"/>
            </a:pPr>
            <a:endParaRPr lang="ru-RU" sz="2400" dirty="0"/>
          </a:p>
          <a:p>
            <a:pPr>
              <a:buNone/>
            </a:pPr>
            <a:r>
              <a:rPr lang="ru-RU" sz="2400" b="1" dirty="0">
                <a:solidFill>
                  <a:schemeClr val="bg1"/>
                </a:solidFill>
              </a:rPr>
              <a:t>Этот план обеспечивает преемственность, системность в работе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Оперативный план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sz="2200" dirty="0">
                <a:solidFill>
                  <a:srgbClr val="FF0000"/>
                </a:solidFill>
              </a:rPr>
              <a:t> (Календарный, месячный, недельный, план конкретных мероприятий 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>
                <a:solidFill>
                  <a:schemeClr val="bg1"/>
                </a:solidFill>
              </a:rPr>
              <a:t>Этот план имеет более конкретные цели </a:t>
            </a:r>
          </a:p>
          <a:p>
            <a:pPr algn="ctr">
              <a:buNone/>
            </a:pPr>
            <a:r>
              <a:rPr lang="ru-RU" b="1" dirty="0">
                <a:solidFill>
                  <a:schemeClr val="bg1"/>
                </a:solidFill>
              </a:rPr>
              <a:t>и узкие сроки, </a:t>
            </a:r>
          </a:p>
          <a:p>
            <a:pPr algn="ctr">
              <a:buNone/>
            </a:pPr>
            <a:r>
              <a:rPr lang="ru-RU" b="1" dirty="0">
                <a:solidFill>
                  <a:schemeClr val="bg1"/>
                </a:solidFill>
              </a:rPr>
              <a:t>Оформляется, как правило, в виде таблицы </a:t>
            </a:r>
          </a:p>
          <a:p>
            <a:pPr algn="ctr">
              <a:buNone/>
            </a:pPr>
            <a:r>
              <a:rPr lang="ru-RU" b="1" dirty="0">
                <a:solidFill>
                  <a:schemeClr val="bg1"/>
                </a:solidFill>
              </a:rPr>
              <a:t>и включает в себя следующие структурные элементы: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solidFill>
                  <a:schemeClr val="bg1"/>
                </a:solidFill>
              </a:rPr>
              <a:t>Цели и задачи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solidFill>
                  <a:schemeClr val="bg1"/>
                </a:solidFill>
              </a:rPr>
              <a:t>Название, тема мероприятия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solidFill>
                  <a:schemeClr val="bg1"/>
                </a:solidFill>
              </a:rPr>
              <a:t>Сроки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solidFill>
                  <a:schemeClr val="bg1"/>
                </a:solidFill>
              </a:rPr>
              <a:t>Ответственный</a:t>
            </a:r>
          </a:p>
          <a:p>
            <a:pPr>
              <a:buNone/>
            </a:pP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Календарно-тематический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ru-RU" b="1" dirty="0">
                <a:solidFill>
                  <a:schemeClr val="bg1"/>
                </a:solidFill>
              </a:rPr>
              <a:t>Составляется на год на основании перспективного плана 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>
                <a:solidFill>
                  <a:schemeClr val="bg1"/>
                </a:solidFill>
              </a:rPr>
              <a:t>и включает следующие разделы: </a:t>
            </a:r>
          </a:p>
          <a:p>
            <a:pPr algn="ctr">
              <a:buNone/>
            </a:pPr>
            <a:endParaRPr lang="ru-RU" sz="2400" dirty="0"/>
          </a:p>
          <a:p>
            <a:r>
              <a:rPr lang="ru-RU" sz="2400" dirty="0" err="1"/>
              <a:t>Диагностико</a:t>
            </a:r>
            <a:r>
              <a:rPr lang="ru-RU" sz="2400" dirty="0"/>
              <a:t>-аналитическая работа</a:t>
            </a:r>
          </a:p>
          <a:p>
            <a:r>
              <a:rPr lang="ru-RU" sz="2400" dirty="0"/>
              <a:t>Организационно- методическая работа</a:t>
            </a:r>
          </a:p>
          <a:p>
            <a:r>
              <a:rPr lang="ru-RU" sz="2400" dirty="0"/>
              <a:t>Работа с кадрами</a:t>
            </a:r>
          </a:p>
          <a:p>
            <a:r>
              <a:rPr lang="ru-RU" sz="2400" dirty="0"/>
              <a:t>Работа в социуме</a:t>
            </a:r>
          </a:p>
          <a:p>
            <a:r>
              <a:rPr lang="ru-RU" sz="2400" dirty="0"/>
              <a:t>Издательская деятельность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Оформление календарно- тематического плана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1" y="1643050"/>
          <a:ext cx="7858179" cy="3961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6566">
                <a:tc>
                  <a:txBody>
                    <a:bodyPr/>
                    <a:lstStyle/>
                    <a:p>
                      <a:r>
                        <a:rPr lang="ru-RU" sz="1600" dirty="0"/>
                        <a:t>Направления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Формы и методы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Ответственный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Примечание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6566">
                <a:tc>
                  <a:txBody>
                    <a:bodyPr/>
                    <a:lstStyle/>
                    <a:p>
                      <a:r>
                        <a:rPr lang="ru-RU" dirty="0" err="1"/>
                        <a:t>Диагностико-аналитическая</a:t>
                      </a:r>
                      <a:r>
                        <a:rPr lang="ru-RU" dirty="0"/>
                        <a:t> работа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6566">
                <a:tc>
                  <a:txBody>
                    <a:bodyPr/>
                    <a:lstStyle/>
                    <a:p>
                      <a:r>
                        <a:rPr lang="ru-RU" dirty="0"/>
                        <a:t>Организационно- методическая работа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6566">
                <a:tc>
                  <a:txBody>
                    <a:bodyPr/>
                    <a:lstStyle/>
                    <a:p>
                      <a:r>
                        <a:rPr lang="ru-RU" dirty="0"/>
                        <a:t>Работа с кадрами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6566">
                <a:tc>
                  <a:txBody>
                    <a:bodyPr/>
                    <a:lstStyle/>
                    <a:p>
                      <a:r>
                        <a:rPr lang="ru-RU" dirty="0"/>
                        <a:t>Работа в социуме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6566">
                <a:tc>
                  <a:txBody>
                    <a:bodyPr/>
                    <a:lstStyle/>
                    <a:p>
                      <a:r>
                        <a:rPr lang="ru-RU" dirty="0"/>
                        <a:t>Издательская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Диагностико</a:t>
            </a:r>
            <a:r>
              <a:rPr lang="ru-RU" dirty="0">
                <a:solidFill>
                  <a:srgbClr val="FF0000"/>
                </a:solidFill>
              </a:rPr>
              <a:t>-аналитическая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Создание базы данных о педагогах-психологах, социальных педагогах города, района </a:t>
            </a:r>
            <a:r>
              <a:rPr lang="ru-RU" sz="2100" dirty="0"/>
              <a:t>(обеспеченность ОО кадрами ПП и СП</a:t>
            </a:r>
            <a:r>
              <a:rPr lang="ru-RU" dirty="0"/>
              <a:t>, </a:t>
            </a:r>
            <a:r>
              <a:rPr lang="ru-RU" sz="2000" dirty="0"/>
              <a:t>количество ставок, работников, вакансий</a:t>
            </a:r>
            <a:r>
              <a:rPr lang="ru-RU" dirty="0"/>
              <a:t>, </a:t>
            </a:r>
            <a:r>
              <a:rPr lang="ru-RU" sz="2000" dirty="0"/>
              <a:t>образовательный и квалификационный уровень, наличие кабинетов)</a:t>
            </a:r>
          </a:p>
          <a:p>
            <a:r>
              <a:rPr lang="ru-RU" dirty="0"/>
              <a:t> Изучение и анализ состояния и результатов деятельности работы психологической службы в ОО, ДОО</a:t>
            </a:r>
          </a:p>
          <a:p>
            <a:r>
              <a:rPr lang="ru-RU" dirty="0"/>
              <a:t>Мониторинг профессиональных и информационных потребностей работников психологической службы</a:t>
            </a:r>
          </a:p>
          <a:p>
            <a:r>
              <a:rPr lang="ru-RU" dirty="0"/>
              <a:t> Диагностика педагогов-психологов и социальных педагогов </a:t>
            </a:r>
            <a:r>
              <a:rPr lang="ru-RU" sz="2000" dirty="0"/>
              <a:t>(мотивация, профессиональный уровень, затруднения и др.)</a:t>
            </a:r>
          </a:p>
          <a:p>
            <a:r>
              <a:rPr lang="ru-RU" dirty="0"/>
              <a:t>Выявление затруднений дидактического и методического характера у  ПП и СП</a:t>
            </a:r>
          </a:p>
          <a:p>
            <a:r>
              <a:rPr lang="ru-RU" dirty="0"/>
              <a:t>Изучение, обобщение и распространение ППО</a:t>
            </a:r>
          </a:p>
          <a:p>
            <a:r>
              <a:rPr lang="ru-RU" dirty="0"/>
              <a:t>Обработка результатов ЕМС СПТ</a:t>
            </a:r>
          </a:p>
          <a:p>
            <a:pPr marL="13716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1166B7-A87B-4FBF-91BC-234D9398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Информационная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3178B7F-4404-40B7-8724-B6F1AF803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6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формирование банка психолого-педагогической информации (нормативно-правовой, научно-методической, методической и др.)</a:t>
            </a:r>
          </a:p>
          <a:p>
            <a:r>
              <a:rPr lang="ru-RU" dirty="0"/>
              <a:t>ознакомление ПП и СП </a:t>
            </a:r>
            <a:r>
              <a:rPr lang="ru-RU" b="1" dirty="0"/>
              <a:t>с </a:t>
            </a:r>
            <a:r>
              <a:rPr lang="ru-RU" dirty="0"/>
              <a:t>новинками психологической, педагогической, методической литературы на бумажных и электронных носителях</a:t>
            </a:r>
          </a:p>
          <a:p>
            <a:r>
              <a:rPr lang="ru-RU" dirty="0"/>
              <a:t>ознакомление педагогических и руководящих работников образовательных учреждений с опытом инновационной деятельности педагогов-психологов и социальных педагогов;</a:t>
            </a:r>
          </a:p>
          <a:p>
            <a:r>
              <a:rPr lang="ru-RU" dirty="0"/>
              <a:t>информирование работников психологической службы ОО и ДОО о новых направлениях в организации психолого-педагогического сопровождения  дошкольного, общего, специального образования и дополнительного образования детей, о рекомендованных программах, диагностических методиках и комплексах, видеоматериалах, методических рекомендациях, нормативных, локальных актах;</a:t>
            </a:r>
          </a:p>
          <a:p>
            <a:r>
              <a:rPr lang="ru-RU" dirty="0"/>
              <a:t>создание медиатеки </a:t>
            </a:r>
            <a:r>
              <a:rPr lang="ru-RU" dirty="0" smtClean="0"/>
              <a:t>методических</a:t>
            </a:r>
            <a:r>
              <a:rPr lang="ru-RU" dirty="0"/>
              <a:t> материалов, осуществление информационно-библиографической деятельности.</a:t>
            </a:r>
          </a:p>
          <a:p>
            <a:r>
              <a:rPr lang="ru-RU" dirty="0"/>
              <a:t>ведение странички психологической службы на </a:t>
            </a:r>
            <a:r>
              <a:rPr lang="ru-RU" dirty="0" smtClean="0"/>
              <a:t>сайте </a:t>
            </a:r>
            <a:r>
              <a:rPr lang="ru-RU" dirty="0"/>
              <a:t>ИМЦ</a:t>
            </a:r>
          </a:p>
        </p:txBody>
      </p:sp>
    </p:spTree>
    <p:extLst>
      <p:ext uri="{BB962C8B-B14F-4D97-AF65-F5344CB8AC3E}">
        <p14:creationId xmlns:p14="http://schemas.microsoft.com/office/powerpoint/2010/main" xmlns="" val="1675266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353</TotalTime>
  <Words>792</Words>
  <Application>Microsoft Office PowerPoint</Application>
  <PresentationFormat>Экран (4:3)</PresentationFormat>
  <Paragraphs>156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ГБОУ ДПО  РК КРИППО </vt:lpstr>
      <vt:lpstr>Примерный перечень рабочей документации методиста</vt:lpstr>
      <vt:lpstr>Примерная схема анализа работы методиста</vt:lpstr>
      <vt:lpstr>Виды и формы планов</vt:lpstr>
      <vt:lpstr>Оперативный план  (Календарный, месячный, недельный, план конкретных мероприятий )</vt:lpstr>
      <vt:lpstr>Календарно-тематический </vt:lpstr>
      <vt:lpstr>Оформление календарно- тематического плана </vt:lpstr>
      <vt:lpstr>Диагностико-аналитическая работа</vt:lpstr>
      <vt:lpstr>Информационная деятельность</vt:lpstr>
      <vt:lpstr>Организационно- методическая работа</vt:lpstr>
      <vt:lpstr>Работа с кадрами</vt:lpstr>
      <vt:lpstr>Участие в аттестации</vt:lpstr>
      <vt:lpstr>Работа  в социуме</vt:lpstr>
      <vt:lpstr>Издательская деятельность</vt:lpstr>
      <vt:lpstr>Примерная форма  журнала учета консультаций</vt:lpstr>
      <vt:lpstr>Примерная форма журнала  учета посещения занятий</vt:lpstr>
      <vt:lpstr>Современные направления деятельности методистов</vt:lpstr>
      <vt:lpstr>В сфере научного обеспечения развития психологической службы региона:</vt:lpstr>
      <vt:lpstr>Слайд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Duk</dc:creator>
  <cp:lastModifiedBy>каб12</cp:lastModifiedBy>
  <cp:revision>45</cp:revision>
  <dcterms:created xsi:type="dcterms:W3CDTF">2009-03-27T05:49:20Z</dcterms:created>
  <dcterms:modified xsi:type="dcterms:W3CDTF">2023-01-25T07:49:28Z</dcterms:modified>
</cp:coreProperties>
</file>