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4" r:id="rId3"/>
    <p:sldId id="305" r:id="rId4"/>
    <p:sldId id="306" r:id="rId5"/>
    <p:sldId id="342" r:id="rId6"/>
    <p:sldId id="343" r:id="rId7"/>
    <p:sldId id="344" r:id="rId8"/>
    <p:sldId id="345" r:id="rId9"/>
    <p:sldId id="312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13" r:id="rId23"/>
    <p:sldId id="314" r:id="rId24"/>
    <p:sldId id="315" r:id="rId25"/>
    <p:sldId id="328" r:id="rId26"/>
    <p:sldId id="329" r:id="rId27"/>
    <p:sldId id="330" r:id="rId28"/>
    <p:sldId id="331" r:id="rId29"/>
    <p:sldId id="332" r:id="rId30"/>
    <p:sldId id="341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29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27F"/>
    <a:srgbClr val="BF3C48"/>
    <a:srgbClr val="856E45"/>
    <a:srgbClr val="6F267F"/>
    <a:srgbClr val="FECB00"/>
    <a:srgbClr val="729F11"/>
    <a:srgbClr val="111E31"/>
    <a:srgbClr val="F7E8E1"/>
    <a:srgbClr val="F1FCFE"/>
    <a:srgbClr val="DB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45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DA4BB-F049-4D95-9674-16AC627D13E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9903D-C71C-4604-B1F4-47EE4C2E6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89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6265"/>
            <a:ext cx="9143999" cy="2886324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1376" y="4815009"/>
            <a:ext cx="4992624" cy="1655762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Нагребецкая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Светлана Геннадьевна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етодист ЦВРОЗ, преподаватель кафедры психологии и педагогики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" y="0"/>
            <a:ext cx="164623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8070" y="0"/>
            <a:ext cx="7195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ДОПОЛНИТЕЛЬНОГО ПРОФЕССИОНАЛЬНОГО ОБРАЗОВАНИЯ РЕСПУБЛИКИ КРЫМ "КРЫМСКИЙ РЕСПУБЛИКАНСКИЙ ИНСТИТУТ ПОСТДИПЛОМНОГО ПЕДАГОГИЧЕСКОГО ОБРАЗОВАНИЯ"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1454" y="6289482"/>
            <a:ext cx="258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Симферополь 2023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5130" y="1558455"/>
            <a:ext cx="7603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«Методическое обеспечение деятельности психологической службы муниципальных районов и городских округов»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10417" r="31186" b="6250"/>
          <a:stretch/>
        </p:blipFill>
        <p:spPr bwMode="auto">
          <a:xfrm>
            <a:off x="0" y="164066"/>
            <a:ext cx="8743950" cy="669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7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1718" r="30893" b="6250"/>
          <a:stretch/>
        </p:blipFill>
        <p:spPr bwMode="auto">
          <a:xfrm>
            <a:off x="152400" y="133350"/>
            <a:ext cx="8820150" cy="655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9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4844" r="31626" b="11458"/>
          <a:stretch/>
        </p:blipFill>
        <p:spPr bwMode="auto">
          <a:xfrm>
            <a:off x="47692" y="361950"/>
            <a:ext cx="901051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8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11718" r="32211" b="8854"/>
          <a:stretch/>
        </p:blipFill>
        <p:spPr bwMode="auto">
          <a:xfrm>
            <a:off x="130352" y="171450"/>
            <a:ext cx="8689798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2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1198" r="31186" b="6250"/>
          <a:stretch/>
        </p:blipFill>
        <p:spPr bwMode="auto">
          <a:xfrm>
            <a:off x="152400" y="133348"/>
            <a:ext cx="8686800" cy="66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8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16671" r="46365" b="10053"/>
          <a:stretch/>
        </p:blipFill>
        <p:spPr bwMode="auto">
          <a:xfrm rot="16200000">
            <a:off x="1129550" y="-1129550"/>
            <a:ext cx="68849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6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17647" r="46116" b="8997"/>
          <a:stretch/>
        </p:blipFill>
        <p:spPr bwMode="auto">
          <a:xfrm rot="16200000">
            <a:off x="1250636" y="-1201867"/>
            <a:ext cx="664272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14474" r="46736" b="12500"/>
          <a:stretch/>
        </p:blipFill>
        <p:spPr bwMode="auto">
          <a:xfrm rot="16200000">
            <a:off x="1215082" y="-1133733"/>
            <a:ext cx="6713836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9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15132" r="46921" b="12171"/>
          <a:stretch/>
        </p:blipFill>
        <p:spPr bwMode="auto">
          <a:xfrm rot="16200000">
            <a:off x="1211870" y="-908196"/>
            <a:ext cx="6503691" cy="892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5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2" t="16595" r="32993" b="17099"/>
          <a:stretch/>
        </p:blipFill>
        <p:spPr bwMode="auto">
          <a:xfrm>
            <a:off x="1907626" y="252249"/>
            <a:ext cx="5329188" cy="630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3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" y="192506"/>
            <a:ext cx="8599625" cy="644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203742"/>
            <a:ext cx="8615668" cy="64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3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15105" r="14348" b="9635"/>
          <a:stretch/>
        </p:blipFill>
        <p:spPr bwMode="auto">
          <a:xfrm>
            <a:off x="128934" y="1150846"/>
            <a:ext cx="8691216" cy="481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2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15365" r="12299" b="6250"/>
          <a:stretch/>
        </p:blipFill>
        <p:spPr bwMode="auto">
          <a:xfrm>
            <a:off x="400050" y="952500"/>
            <a:ext cx="8324028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9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15365" r="17277" b="9896"/>
          <a:stretch/>
        </p:blipFill>
        <p:spPr bwMode="auto">
          <a:xfrm>
            <a:off x="0" y="438150"/>
            <a:ext cx="88773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3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11512" r="14187" b="6251"/>
          <a:stretch/>
        </p:blipFill>
        <p:spPr bwMode="auto">
          <a:xfrm>
            <a:off x="192506" y="336883"/>
            <a:ext cx="8771021" cy="596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5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11842" r="9192" b="6251"/>
          <a:stretch/>
        </p:blipFill>
        <p:spPr bwMode="auto">
          <a:xfrm>
            <a:off x="0" y="563309"/>
            <a:ext cx="9143999" cy="557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8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11842" r="9933" b="13159"/>
          <a:stretch/>
        </p:blipFill>
        <p:spPr bwMode="auto">
          <a:xfrm>
            <a:off x="0" y="553451"/>
            <a:ext cx="8855242" cy="563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9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13158" r="9933" b="6250"/>
          <a:stretch/>
        </p:blipFill>
        <p:spPr bwMode="auto">
          <a:xfrm>
            <a:off x="216568" y="673768"/>
            <a:ext cx="8703988" cy="5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6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17763" r="29721" b="13816"/>
          <a:stretch/>
        </p:blipFill>
        <p:spPr bwMode="auto">
          <a:xfrm>
            <a:off x="-1" y="818146"/>
            <a:ext cx="8951495" cy="521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19270" r="33528" b="9896"/>
          <a:stretch/>
        </p:blipFill>
        <p:spPr bwMode="auto">
          <a:xfrm>
            <a:off x="2038350" y="0"/>
            <a:ext cx="5295900" cy="682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704" y="1203158"/>
            <a:ext cx="7865645" cy="4973805"/>
          </a:xfrm>
        </p:spPr>
        <p:txBody>
          <a:bodyPr/>
          <a:lstStyle/>
          <a:p>
            <a:pPr marL="0" indent="625475"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Письмо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Минобразования России от 9 марта 2004 года № 03-51-48ин/42-03 «Рекомендации об организации деятельности муниципальной методической службы в условиях модернизации образования»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5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074" y="360947"/>
            <a:ext cx="8106276" cy="58160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методическая служба (далее - Методическая служба) может являться самостоятельным учреждением, структурным подразделением органов управления образованием.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Цель Методической службы - содействие повышению качества дошкольного и общего образования (в том числе специального и дополнительного образования детей) в условиях модернизации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40258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074" y="312821"/>
            <a:ext cx="8349915" cy="61361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Задачи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Методической службы: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содействие развитию муниципальной системы образования;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содействие функционированию и развитию образовательных учреждений дошкольного и общего образования (в том числе специального и дополнительного образования детей);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оказание поддержки образовательным учреждениям в освоении и введении в действие государственных образовательных стандартов общего образования;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оказание помощи в развитии творческого потенциала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удовлетворение информационных, учебно-методических, образовательных потребностей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условий для организации и осуществления повышения квалификации педагогических и руководящих работников образовательных учреждений;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оказание учебно-методической и научной поддержки всем участникам образовательного процесса;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содействие в выполнении целевых федеральных, региональных и муниципальных программ образования, воспитания, молодежной политики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5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2821" y="288758"/>
            <a:ext cx="8614611" cy="65692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Основные направления деятельности Методической службы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Аналитическая деятельность: </a:t>
            </a:r>
          </a:p>
          <a:p>
            <a:pPr>
              <a:buFontTx/>
              <a:buChar char="-"/>
            </a:pPr>
            <a:r>
              <a:rPr lang="ru-RU" dirty="0" smtClean="0"/>
              <a:t>мониторинг </a:t>
            </a:r>
            <a:r>
              <a:rPr lang="ru-RU" dirty="0"/>
              <a:t>профессиональных и информационных потребностей работников системы образования; </a:t>
            </a:r>
            <a:endParaRPr lang="ru-RU" dirty="0" smtClean="0"/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базы данных о педагогических работниках образовательных учреждений района (города, округа);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изучение и анализ состояния и результатов методической работы в образовательных учреждениях, определение направлений ее совершенствования;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выявление затруднений дидактического и методического характера в образовательном процессе;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сбор и обработка информации о результатах учебно-воспитательной работы образовательных учреждений района (города, округа);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изучение, обобщение и распространение передового педагогического опыта.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26" y="409074"/>
            <a:ext cx="8277727" cy="61842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Информационная деятельность: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формирование банка педагогической информации (нормативно-правовой, научно-методической, методической и др.);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ознакомление педагогических работников с новинками педагогической, психологической, методической и научно-популярной литературы на бумажных и электронных носителях;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ознакомление педагогических и руководящих работников образовательных учреждений с опытом инновационной деятельности образовательных учреждений и педагогов;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информирование педагогических работников образовательных учреждений о новых направлениях в развитии дошкольного, общего, специального образования и дополнительного образования детей, о содержании образовательных программ, новых учебниках, учебно-методических комплектах, видеоматериалах, рекомендациях, нормативных, локальных актах;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медиатеки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современных учебно-методических материалов, осуществление информационно-библиографической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6878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16568"/>
            <a:ext cx="8951494" cy="6641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Организационно-методическая деятельность: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изучение запросов, методическое сопровождение и оказание практической помощи: молодым специалистам, педагогическим и руководящим работникам в период подготовки к аттестации, в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и межкурсовой периоды;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прогнозирование, планирование и организация повышения квалификации и профессиональной переподготовки педагогических и руководящих работников образовательных учреждений, оказание им информационно-методической помощи в системе непрерывного образования;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организация работы районных, городских методических объединений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организация сети методических объединений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участие в разработке содержания регионального (национально-регионального) компонента, компонента образовательного учреждения образовательных стандартов, элективных курсов для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подготовки обучающихся общеобразовательных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участие в разработке программ развития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организация методического сопровождения профильного обучения в общеобразовательных учреждениях;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методическое сопровождение подготовки педагогических работников к проведению единого государственного экзамена;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обеспечение комплектования фондов учебников, учебно-методической литературы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определение опорных (базовых) школ, дошкольных учреждений, школ педагогического опыта для проведения семинаров-практикумов и других мероприятий с руководящими и педагогическими работниками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подготовка и проведение научно-практических конференций, педагогических чтений, конкурсов профессионального педагогического мастерства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организация и проведение фестивалей, конкурсов, предметных олимпиад, конференций обучающихся образовательных учреждений; </a:t>
            </a:r>
          </a:p>
          <a:p>
            <a:pPr marL="0" indent="0">
              <a:buNone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- взаимодействие и координация методической деятельности с соответствующими подразделениями органов управления образованием и учреждений дополнительного профессионального (педагогического)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27960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57" y="240632"/>
            <a:ext cx="8638675" cy="6376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Консультационная деятельность: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168275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организация консультационной работы для педагогических работников муниципальных образовательных учреждений; </a:t>
            </a:r>
          </a:p>
          <a:p>
            <a:pPr marL="168275" indent="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консультационной работы для педагогических работников, ведущих в сельских общеобразовательных учреждениях преподавание двух-трех и более предметов;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68275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организация консультационной работы для педагогических и руководящих работников специальных (коррекционных) образовательных учреждений; </a:t>
            </a:r>
          </a:p>
          <a:p>
            <a:pPr marL="168275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популяризация и разъяснение результатов новейших педагогических и психологических исследований; </a:t>
            </a:r>
          </a:p>
          <a:p>
            <a:pPr marL="168275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консультирование педагогических работников образовательных учреждений и родителей по вопросам обучения и воспитания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356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441" y="192503"/>
            <a:ext cx="8975559" cy="697831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Современные направления деятельности Методической службы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области информатизации системы образования: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мониторинг состояния, результатов и перспектив развития образовательных учреждений района, города, округа, организация маркетинга информационных потребностей педагогических работников образовательных учреждений;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формирование массива информации об основных направлениях развития образования в районе (городе, округе), научном, научно-методическом обеспечении образовательной деятельности, результатах образовательного процесса в районе, городе, округе, об информационных профессиональных потребностях педагогических работников образовательных учреждений, об инновационном педагогическом опыте;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создание системы дифференцированных сервисных услуг непрерывного образования педагогических и руководящих работников образовательных учреждений, методическое сопровождение процесса непрерывного образования;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организация сетевого информационно-коммуникационного обслуживания образовательных учреждений;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анализ состояния подготовленности кадров в области владения компьютером, информационными технологиями;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анализ состояния научного, учебно-методического, научно-технического обеспечения образовательных учреждений города, района, округа в области информационно-коммуникационных технологий;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участие в разработке курсовой системы подготовки педагогических и руководящих работников образовательных учреждений по проблемам информатизации системы образования;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организация и проведение всеобуча по информационным технологиям для педагогических и руководящих работников образовательных учреждений;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- организация дистанционного обучения педагогов отдаленных общеобразовательных учреждений, а также обучающихся на дому. </a:t>
            </a: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Деятельность в области информатизации системы образования дает основания районному (городскому) методическому кабинету (центру) на изменение статуса и преобразование в информационно-методический центр. </a:t>
            </a:r>
          </a:p>
        </p:txBody>
      </p:sp>
    </p:spTree>
    <p:extLst>
      <p:ext uri="{BB962C8B-B14F-4D97-AF65-F5344CB8AC3E}">
        <p14:creationId xmlns:p14="http://schemas.microsoft.com/office/powerpoint/2010/main" val="34880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288758"/>
            <a:ext cx="8373978" cy="61601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сфере научного обеспечения развития системы образования: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мониторинг состояния и формирование банка данных опытно-экспериментальной работы образовательных учреждений;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информирование образовательных учреждений об инновационных процессах в образовательной системе района (города, округа);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научно-методическое сопровождение инновационных процессов в образовательной системе района (города, округа);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патронаж образовательных учреждений, получивших статус экспериментальных площадок;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осуществление научно-методической поддержки педагогических работников общеобразовательных учреждений, ведущих экспериментальную работу;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организация научно-консультационной работы для педагогов-экспериментаторов;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организация постоянно действующих семинаров по инновациям, методам научного исследования в системе образования;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проведение мероприятий, направленных на распространение результатов опытно-экспериментальной и инновационной деятельности в системе образования. 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Деятельность в области научного обеспечения развития образования дает основания районному (городскому) методическому кабинету (центру) на изменение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статуса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преобразование в научно-методический центр. </a:t>
            </a:r>
          </a:p>
        </p:txBody>
      </p:sp>
    </p:spTree>
    <p:extLst>
      <p:ext uri="{BB962C8B-B14F-4D97-AF65-F5344CB8AC3E}">
        <p14:creationId xmlns:p14="http://schemas.microsoft.com/office/powerpoint/2010/main" val="36544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72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Monotype Corsiva" pitchFamily="66" charset="0"/>
              </a:rPr>
              <a:t>Спасибо за внимание!</a:t>
            </a:r>
            <a:endParaRPr lang="ru-RU" sz="7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685800"/>
            <a:ext cx="8420100" cy="5715000"/>
          </a:xfrm>
        </p:spPr>
        <p:txBody>
          <a:bodyPr>
            <a:normAutofit fontScale="85000" lnSpcReduction="1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направлен на укрепление и совершенствование психологической службы в системе образования Российской Федерации, выявление и популяризацию эффективных  моделей организации деятельности психологической службы.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проводиться с целью содействия формированию единого пространства деятельности психологической службы в системе образования Российской Федерации.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 Конкурса – выявление и популяризация эффективных  региональных моделей психологической службы в субъектах Российской Федерации, а так же положительного опыта в организации психологического сопровождения в системе образования субъекта Российской Федерации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3" y="406400"/>
            <a:ext cx="8142817" cy="5770563"/>
          </a:xfrm>
        </p:spPr>
        <p:txBody>
          <a:bodyPr/>
          <a:lstStyle/>
          <a:p>
            <a:pPr marL="0" indent="0" algn="ctr">
              <a:buNone/>
            </a:pP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рамках данного мероприятия было проведено мероприятие в Республике Крым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Выставка-ярмарка психологических 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идей «Крымский улей – 2022»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96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550333"/>
            <a:ext cx="8108950" cy="5626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Критерии оценивания материалов, представленных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Выставку-ярмарку психологических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идей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«Крымский улей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2022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646919"/>
              </p:ext>
            </p:extLst>
          </p:nvPr>
        </p:nvGraphicFramePr>
        <p:xfrm>
          <a:off x="135467" y="1778000"/>
          <a:ext cx="8895411" cy="48085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1000"/>
                <a:gridCol w="3412066"/>
                <a:gridCol w="5102345"/>
              </a:tblGrid>
              <a:tr h="427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 marR="24130" algn="ctr">
                        <a:spcAft>
                          <a:spcPts val="0"/>
                        </a:spcAft>
                      </a:pPr>
                      <a:r>
                        <a:rPr lang="ru-RU" sz="1200" spc="-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Критерий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 marR="24130" algn="ctr"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</a:tr>
              <a:tr h="1063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 marL="21590" marR="380365" indent="414020" algn="l">
                        <a:lnSpc>
                          <a:spcPct val="101000"/>
                        </a:lnSpc>
                        <a:spcBef>
                          <a:spcPts val="465"/>
                        </a:spcBef>
                        <a:spcAft>
                          <a:spcPts val="0"/>
                        </a:spcAft>
                        <a:tabLst>
                          <a:tab pos="-1059180" algn="l"/>
                        </a:tabLs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документа, определяющего</a:t>
                      </a:r>
                      <a:r>
                        <a:rPr lang="ru-RU" sz="1300" spc="9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цели, задачи, основные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направления  деятельности 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методического объединения педагогов психологов муниципального района/городского округа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Положение о методическом объединении педагогов-психологов муниципального района/ городского округа или иной документ (приказ о создании, регламент);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планы работы  МО за последние три учебных года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</a:tr>
              <a:tr h="203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материалов, отражающих внутриведомственное и межведомственное взаимодействие психологической службы в процессе организации психолого-педагогического и социального сопровождения обучающихся</a:t>
                      </a:r>
                      <a:endParaRPr lang="ru-RU" sz="13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 marL="20955" indent="698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Положение, порядок или иной документ, регламентирующий внутриведомственное взаимодействие в рамках муниципальной психологической службы</a:t>
                      </a:r>
                      <a:r>
                        <a:rPr lang="ru-RU" sz="1300" spc="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системе</a:t>
                      </a:r>
                      <a:r>
                        <a:rPr lang="ru-RU" sz="1300" spc="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образования. </a:t>
                      </a:r>
                    </a:p>
                    <a:p>
                      <a:pPr marL="20955" indent="698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Положение,</a:t>
                      </a:r>
                      <a:r>
                        <a:rPr lang="ru-RU" sz="1300" spc="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порядок или иной документ (договоры, планы межведомственного взаимодействия, дорожные карты) о межведомственном взаимодействии муниципальной</a:t>
                      </a:r>
                      <a:r>
                        <a:rPr lang="ru-RU" sz="1300" spc="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психологической службы</a:t>
                      </a:r>
                      <a:r>
                        <a:rPr lang="ru-RU" sz="1300" spc="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системе </a:t>
                      </a:r>
                      <a:r>
                        <a:rPr lang="ru-RU" sz="1300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 с социальными партнерами</a:t>
                      </a:r>
                      <a:r>
                        <a:rPr lang="ru-RU" sz="1300" spc="-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отсутствии подобных документов описание внутриведомственного и межведомственного взаимодействия может быть представлено в текстовой форме или средствами </a:t>
                      </a:r>
                      <a:r>
                        <a:rPr lang="ru-RU" sz="1300" spc="-1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инфографики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</a:tr>
              <a:tr h="11567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системы повышения квалификации педагогов-психологов и социальных педагогов в межаттестационный период на муниципальном уровне (семинары, семинары-практикумы, другие формы работы);</a:t>
                      </a:r>
                      <a:endParaRPr lang="ru-RU" sz="13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организационно-методических мероприятий с педагогами-психологами и социальными педагогами на регулярной основе за последние три учебных года..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Актуальность тематики семинаров, круглых столов и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пр.в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контексте проблем современного образования </a:t>
                      </a:r>
                      <a:endParaRPr lang="ru-RU" sz="13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248" marR="552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84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598834"/>
              </p:ext>
            </p:extLst>
          </p:nvPr>
        </p:nvGraphicFramePr>
        <p:xfrm>
          <a:off x="263525" y="424205"/>
          <a:ext cx="8748713" cy="57446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5733"/>
                <a:gridCol w="3600123"/>
                <a:gridCol w="4612857"/>
              </a:tblGrid>
              <a:tr h="1904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с молодыми специалистами по формированию и развитию их профессиональной компетентности (Школа молодого специалиста, система наставничества);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Положение о школе молодого специалиста (ШМС)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Приказы о создании ШМС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Приказы о наставничестве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Список педагогов-психологов - наставников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</a:tr>
              <a:tr h="1904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методических материалов, рекомендаций и т.д. для педагогов-психологов и социальных педагогов  ОО и ДОО муниципального района/городского округа;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наиболее крупных методических разработок, подготовленных методистами/творческими группами для педагогов-психологов и социальных педагогов образовательных организаций муниципалитетов (за последние три учебных года)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</a:tr>
              <a:tr h="1904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конференций, акций, конкурсов, иные мероприятий (регулярных или однократных), направленных на развитие психологической службы в системе образования на муниципальном уровне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мероприятий, направленных на развитие психологической службы в системе образования на муниципальном уровне (за последние три учебных года)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287" marR="6128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25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254847"/>
              </p:ext>
            </p:extLst>
          </p:nvPr>
        </p:nvGraphicFramePr>
        <p:xfrm>
          <a:off x="263525" y="433633"/>
          <a:ext cx="8729662" cy="60968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4566"/>
                <a:gridCol w="3592284"/>
                <a:gridCol w="4602812"/>
              </a:tblGrid>
              <a:tr h="2828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педагогов-психологов и социальных педагогов ОО и ДОО в мероприятиях республиканского уровня, методическое сопровождение участников регионального этапа Всероссийского конкурса профессионального мастерства «Педагог-психолог России» за период с 2016 по 2022 г.г.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Приказы о проведении и итогах муниципальных этапов, о направлении участников на региональный этап Всероссийского конкурса профессионального мастерства «Педагог-психолог России»;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результативности участия в региональном этапе Конкурса (текст либо инфографика);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методическом сопровождении участников регионального этапа конкурса «Педагог-психолог России» (в текстовом варианте)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</a:tr>
              <a:tr h="1634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эффективные и интересные формы работы методического объединения педагогов-психологов и социальных педагогов муниципального уровня (по выбору участников);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наиболее эффективных формах работы, «методических находках», «изюминках», которые имеются в работе методического объединения педагогов-психологов и социальных педагогов 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</a:tr>
              <a:tr h="1634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по популяризации психологических знаний среди педагогической и родительской общественности.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проведении просветительской работы с педагогической и родительской общественностью по популяризации психологических знаний за последние 3 учебных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54" marR="611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29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9948" r="27159" b="30989"/>
          <a:stretch/>
        </p:blipFill>
        <p:spPr bwMode="auto">
          <a:xfrm>
            <a:off x="103695" y="1052700"/>
            <a:ext cx="8849805" cy="37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5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</TotalTime>
  <Words>1690</Words>
  <Application>Microsoft Office PowerPoint</Application>
  <PresentationFormat>Экран (4:3)</PresentationFormat>
  <Paragraphs>125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Office Theme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Алла</cp:lastModifiedBy>
  <cp:revision>78</cp:revision>
  <dcterms:created xsi:type="dcterms:W3CDTF">2018-09-04T12:10:47Z</dcterms:created>
  <dcterms:modified xsi:type="dcterms:W3CDTF">2023-01-25T06:46:56Z</dcterms:modified>
</cp:coreProperties>
</file>