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6" r:id="rId3"/>
    <p:sldId id="268" r:id="rId4"/>
    <p:sldId id="270" r:id="rId5"/>
    <p:sldId id="257" r:id="rId6"/>
    <p:sldId id="258" r:id="rId7"/>
    <p:sldId id="259" r:id="rId8"/>
    <p:sldId id="260" r:id="rId9"/>
    <p:sldId id="261" r:id="rId10"/>
    <p:sldId id="274" r:id="rId11"/>
    <p:sldId id="275" r:id="rId12"/>
    <p:sldId id="262" r:id="rId13"/>
    <p:sldId id="271" r:id="rId14"/>
    <p:sldId id="273" r:id="rId15"/>
    <p:sldId id="279" r:id="rId16"/>
    <p:sldId id="278" r:id="rId17"/>
    <p:sldId id="280" r:id="rId18"/>
    <p:sldId id="282" r:id="rId19"/>
    <p:sldId id="281" r:id="rId20"/>
    <p:sldId id="283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F71C9-E1E7-45DA-8FB2-7A47C21D483C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340FB-560C-4E9C-B96C-D80B1AAB0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01A29-4834-4F37-9E6D-E62F2B24013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8373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8EA91-8BF0-47E7-8ABA-66155D1FD51D}" type="datetimeFigureOut">
              <a:rPr lang="ru-RU" smtClean="0"/>
              <a:pPr/>
              <a:t>21.08.2023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8EA91-8BF0-47E7-8ABA-66155D1FD51D}" type="datetimeFigureOut">
              <a:rPr lang="ru-RU" smtClean="0"/>
              <a:pPr/>
              <a:t>21.08.2023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8EA91-8BF0-47E7-8ABA-66155D1FD51D}" type="datetimeFigureOut">
              <a:rPr lang="ru-RU" smtClean="0"/>
              <a:pPr/>
              <a:t>21.08.2023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8EA91-8BF0-47E7-8ABA-66155D1FD51D}" type="datetimeFigureOut">
              <a:rPr lang="ru-RU" smtClean="0"/>
              <a:pPr/>
              <a:t>21.08.2023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8EA91-8BF0-47E7-8ABA-66155D1FD51D}" type="datetimeFigureOut">
              <a:rPr lang="ru-RU" smtClean="0"/>
              <a:pPr/>
              <a:t>21.08.2023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8EA91-8BF0-47E7-8ABA-66155D1FD51D}" type="datetimeFigureOut">
              <a:rPr lang="ru-RU" smtClean="0"/>
              <a:pPr/>
              <a:t>21.08.2023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8EA91-8BF0-47E7-8ABA-66155D1FD51D}" type="datetimeFigureOut">
              <a:rPr lang="ru-RU" smtClean="0"/>
              <a:pPr/>
              <a:t>21.08.2023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8EA91-8BF0-47E7-8ABA-66155D1FD51D}" type="datetimeFigureOut">
              <a:rPr lang="ru-RU" smtClean="0"/>
              <a:pPr/>
              <a:t>21.08.2023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8EA91-8BF0-47E7-8ABA-66155D1FD51D}" type="datetimeFigureOut">
              <a:rPr lang="ru-RU" smtClean="0"/>
              <a:pPr/>
              <a:t>21.08.2023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8EA91-8BF0-47E7-8ABA-66155D1FD51D}" type="datetimeFigureOut">
              <a:rPr lang="ru-RU" smtClean="0"/>
              <a:pPr/>
              <a:t>21.08.2023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8EA91-8BF0-47E7-8ABA-66155D1FD51D}" type="datetimeFigureOut">
              <a:rPr lang="ru-RU" smtClean="0"/>
              <a:pPr/>
              <a:t>21.08.2023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608EA91-8BF0-47E7-8ABA-66155D1FD51D}" type="datetimeFigureOut">
              <a:rPr lang="ru-RU" smtClean="0"/>
              <a:pPr/>
              <a:t>21.08.2023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908720"/>
            <a:ext cx="777240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Оценка  профессиональной деятельности педагогических работников в соответствии с новым Порядком проведения аттестации</a:t>
            </a:r>
            <a:endParaRPr lang="ru-RU" sz="36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653136"/>
            <a:ext cx="3490728" cy="1656184"/>
          </a:xfrm>
        </p:spPr>
        <p:txBody>
          <a:bodyPr>
            <a:normAutofit/>
          </a:bodyPr>
          <a:lstStyle/>
          <a:p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Денисенко Ю.Г.</a:t>
            </a:r>
          </a:p>
          <a:p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методист Центра подготовки руководящих кадров, школоведения и аттестации ГБОУ ДПО РК КРИППО</a:t>
            </a:r>
            <a:endParaRPr lang="ru-RU" sz="1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руководства методическим объединением педагогических работников образовательной организации и активного участия в методической работе образовательной организации;</a:t>
            </a: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руководства разработкой программно-методического сопровождения образовательного процесса, в том числе методического сопровождения реализации инновационных образовательных программ и проектов в образовательной организации;</a:t>
            </a: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методической поддержки педагогических работников образовательной организации при подготовке к участию в профессиональных конкурсах;</a:t>
            </a: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участия в методической поддержке (сопровождении) педагогических работников образовательной организации, направленной на их профессиональное развитие, преодоление профессиональных дефицитов;</a:t>
            </a: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передачи опыта по применению в образовательной организации авторский учебных и (или) учебно-методических разработок.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п.51</a:t>
            </a:r>
          </a:p>
          <a:p>
            <a:pPr lvl="1" algn="just" fontAlgn="base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Квалификационная категория «педагог-наставник»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устанавливается педагогическим работникам на основе следующих показателей деятельности, не входящей в должностные обязанности по занимаемой в организации должности: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руководства практической подготовкой студентов, обучающихся по образовательным программам среднего профессионального образования и (или) образовательным программам высшего образования;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наставничества в отношении педагогических работников образовательной организации, активного сопровождения их профессионального развития в образовательной организации;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содействия в подготовке педагогических работников, в том числе из числа молодых специалистов, к участию в конкурсах профессионального (педагогического) мастерства;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распространения авторских подходов и методических разработок в области наставнической деятельности в образовательной организации.</a:t>
            </a:r>
          </a:p>
          <a:p>
            <a:pPr algn="ctr"/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п.52</a:t>
            </a:r>
          </a:p>
          <a:p>
            <a:pPr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Оценка деятельности педагогических работников в целях установления квалификационной категории «педагог-методист» или «педагог-наставник»  осуществляется аттестационной комиссией 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на основе ходатайства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работодателя ,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а также показателей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характеризующих  дополнительную деятельность.</a:t>
            </a:r>
            <a:r>
              <a:rPr lang="ru-RU" sz="1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п.55</a:t>
            </a:r>
          </a:p>
          <a:p>
            <a:pPr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Решение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вступает в силу со дня его вынесения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и является основанием для дифференциации оплаты труда за наличие квалификационной категории «педагог-методист» или «педагог-наставник» при условии выполнения дополнительных обязанностей, связанных с методической работой или наставнической деятельностью.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П.56</a:t>
            </a:r>
          </a:p>
          <a:p>
            <a:pPr algn="just">
              <a:buNone/>
            </a:pPr>
            <a:r>
              <a:rPr lang="ru-RU" sz="1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На основании  распорядительного акта  работодатели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вносят соответствующие записи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 трудовые книжки и (или) в сведения о трудовой деятельности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945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АДМИНИСТРАТИВНЫЙ РЕГЛАМЕНТ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Министерства  образования,  науки и молодежи Республики Крым по предоставлению государственной услуги "Аттестация педагогических работников   государственных, муниципальных и частных организаций, осуществляющих образовательную деятельность, с целью установления   квалификационной категории"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99B4-9E14-4367-8DA4-65D99C9CEEC2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20"/>
            <a:ext cx="82296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E99B4-9E14-4367-8DA4-65D99C9CEEC2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980728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Для предоставления услуги заявителем подается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заявление,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составленное по форме, содержащейся в приложении № 1 к настоящему Административному регламенту.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зна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772816"/>
            <a:ext cx="996318" cy="7022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043608" y="2967335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Документы заявителя принимаются в период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15 августа по 15 мая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979712" y="3573016"/>
            <a:ext cx="48463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156176" y="3501008"/>
            <a:ext cx="48463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31640" y="4437112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обращении в Министерство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(методическая служба муниципалитета</a:t>
            </a:r>
            <a:r>
              <a:rPr lang="ru-RU" dirty="0" smtClean="0">
                <a:solidFill>
                  <a:schemeClr val="tx2"/>
                </a:solidFill>
              </a:rPr>
              <a:t>)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80112" y="4509120"/>
            <a:ext cx="1944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Единый Портал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Госуслуги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C:\Users\user\Pictures\госуслуги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5445224"/>
            <a:ext cx="2448272" cy="100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i="1" dirty="0" smtClean="0"/>
              <a:t>2.6. Исчерпывающий перечень документов, необходимых в соответствии с нормативными правовыми актами для предоставления государственной услуги и услуг, которые являются необходимыми и обязательными для предоставления государственной услуги, подлежащих представлению заявителем, в том числе в электронной форме, порядок их представления.</a:t>
            </a:r>
            <a:endParaRPr lang="ru-RU" dirty="0" smtClean="0"/>
          </a:p>
          <a:p>
            <a:r>
              <a:rPr lang="ru-RU" dirty="0" smtClean="0"/>
              <a:t>Для предоставления услуги с целью установления первой /высшей квалификационной категории заявителем подается заявление, составленное по форме, содержащейся в приложении № 1 к настоящему Административному регламенту.</a:t>
            </a:r>
          </a:p>
          <a:p>
            <a:r>
              <a:rPr lang="ru-RU" dirty="0" smtClean="0"/>
              <a:t> Для предоставления услуги с целью установления квалификационной категории педагог-методист/педагог-наставник заявителем подается заявление, составленное по форме, содержащейся в приложении № 2 к настоящему Административному регламенту и ходатайство работодателя, характеризующее деятельность педагогического работника, направленную на совершенствование методической работы или наставничества непосредственно в образовательной организации (приложение № 3).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i="1" dirty="0" smtClean="0"/>
              <a:t>2.9. Исчерпывающий перечень оснований для отказа в приеме документов, необходимых для предоставления государственной услуги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Основания для отказа в приеме документов:</a:t>
            </a:r>
          </a:p>
          <a:p>
            <a:r>
              <a:rPr lang="ru-RU" dirty="0" smtClean="0"/>
              <a:t>-увольнение педагогического работника;</a:t>
            </a:r>
          </a:p>
          <a:p>
            <a:r>
              <a:rPr lang="ru-RU" dirty="0" smtClean="0"/>
              <a:t>-перевод педагогического работника на другую должность;</a:t>
            </a:r>
          </a:p>
          <a:p>
            <a:r>
              <a:rPr lang="ru-RU" dirty="0" smtClean="0"/>
              <a:t>-обращение педагогического работника с целью установления высшей квалификационной категории не имеющим (имевшим) по одной из должностей первую или высшую квалификационную категорию;</a:t>
            </a:r>
          </a:p>
          <a:p>
            <a:r>
              <a:rPr lang="ru-RU" dirty="0" smtClean="0"/>
              <a:t> -предоставление документов лицом, не относящимся к кругу заявителей в соответствии с пунктом 1.2 настоящего Административного регламента; </a:t>
            </a:r>
          </a:p>
          <a:p>
            <a:r>
              <a:rPr lang="ru-RU" dirty="0" smtClean="0"/>
              <a:t>-предоставление документов в целях установления квалификационной категории ранее, чем через год со дня принятия Комиссией решения об отказе в установлении квалификационной категории;</a:t>
            </a:r>
          </a:p>
          <a:p>
            <a:r>
              <a:rPr lang="ru-RU" dirty="0" smtClean="0"/>
              <a:t>-отсутствие высшей квалификационной категории или истечение срока ее действия при подаче заявления на квалификационную категорию педагог-методист/педагог-наставник.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418782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Экспертиза  с целью установления соответствия первой/ высшей квалификационной категории представляет собой всесторонний анализ:</a:t>
            </a:r>
          </a:p>
          <a:p>
            <a:r>
              <a:rPr lang="ru-RU" dirty="0" smtClean="0"/>
              <a:t>-результатов профессиональной деятельности педагогического работника; </a:t>
            </a:r>
          </a:p>
          <a:p>
            <a:r>
              <a:rPr lang="ru-RU" dirty="0" smtClean="0"/>
              <a:t>-результатов мониторинга качества образования;</a:t>
            </a:r>
          </a:p>
          <a:p>
            <a:r>
              <a:rPr lang="ru-RU" dirty="0" smtClean="0"/>
              <a:t>-результатов опросов и диагностики обучающихся;</a:t>
            </a:r>
          </a:p>
          <a:p>
            <a:r>
              <a:rPr lang="ru-RU" dirty="0" smtClean="0"/>
              <a:t>-результатов опроса удовлетворённости обучающихся и их родителей деятельностью аттестуемого педагога;</a:t>
            </a:r>
          </a:p>
          <a:p>
            <a:r>
              <a:rPr lang="ru-RU" dirty="0" smtClean="0"/>
              <a:t>-рабочих программ и материалов к урокам, занятиям;</a:t>
            </a:r>
          </a:p>
          <a:p>
            <a:r>
              <a:rPr lang="ru-RU" dirty="0" smtClean="0"/>
              <a:t>-тетрадей обучающихся и результатов их проверки;</a:t>
            </a:r>
          </a:p>
          <a:p>
            <a:r>
              <a:rPr lang="ru-RU" dirty="0" smtClean="0"/>
              <a:t>-дополнительного профессионального образования аттестуемого педагога в соответствии  с действующим законодательством;</a:t>
            </a:r>
          </a:p>
          <a:p>
            <a:r>
              <a:rPr lang="ru-RU" dirty="0" smtClean="0"/>
              <a:t>-собеседований с аттестуемым педагогом, руководителем (заместителем руководителя) организации, осуществляющей образовательную деятельность;</a:t>
            </a:r>
          </a:p>
          <a:p>
            <a:r>
              <a:rPr lang="ru-RU" dirty="0" smtClean="0"/>
              <a:t>-посещённых уроков, занятий, внеурочных, других мероприятий и материалов.</a:t>
            </a:r>
            <a:r>
              <a:rPr lang="ru-RU" b="1" dirty="0" smtClean="0"/>
              <a:t> Количество баллов вносят в экспертное заключение (приложение №7).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 l="24811" t="14862" r="24011" b="5667"/>
          <a:stretch>
            <a:fillRect/>
          </a:stretch>
        </p:blipFill>
        <p:spPr bwMode="auto">
          <a:xfrm>
            <a:off x="827584" y="188640"/>
            <a:ext cx="727280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39552" y="664865"/>
            <a:ext cx="813690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587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Экспертиза с целью установления соответствия квалификационной категории педагог-методист/педагог-наставник осуществляется на основе показателей деятельности, не входящей в должностные  обязанности по занимаемой в организации должности и  представляет собой всесторонний анализ: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приказов о внедрении методических рекомендаций, авторских программ и проектов, диагностического инструментария;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внешних экспертных заключений об использовании (применении) методических рекомендаций в деятельности;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-сертификатов и публикаций, подтверждающих презентацию методических рекомендаций, авторских программ и проектов;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приказов о проведении практической подготовки студентов на базе образовательной организации, о приеме на работу педагогов, проходивших практику на базе образовательной организации;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приказов об организации наставничества, об утверждении итогов деятельности по наставничеству;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87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приказов о разработке и реализации индивидуального образовательного маршрута (ИОМ).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Количество  баллов вносят в экспертное заключение (приложение №8).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9"/>
            <a:ext cx="8435280" cy="5145446"/>
          </a:xfrm>
        </p:spPr>
        <p:txBody>
          <a:bodyPr>
            <a:normAutofit fontScale="55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Федеральный закон от 29 декабря 2012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273-ФЗ "Об образовании в Российской Федерации"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Постановление Правительства Российской Федерации 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21 февраля 2022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225 «Об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утверждении номенклатуры должностей педагогических работников организаций, осуществляющих образовательную деятельность, должностей руководителей образовательных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организаций»;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Мин.здрав. соц.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РФ от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августа 2010   №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761н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«Об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утверждении Единого квалификационного справочника должностей руководителей, специалистов и служащих, раздел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«Квалификационные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характеристики должностей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работников образования»;</a:t>
            </a:r>
          </a:p>
          <a:p>
            <a:pPr algn="just"/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Приказ Министерства труда и социальной защиты Российской Федерации от «8» октября 2013г. № 544н профессиональный стандарт «Педагог (педагогическая деятельность в дошкольном, начальном общем, основном общем, среднем общем образовании) (воспитатель, учитель)»;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Приказ Министерства труда и социальной защиты Российской Федерации от 24 июля 2015 года N 514н  профессиональный стандарт «Педагог-психолог (психолог в сфере образования)»;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Приказ Министерства труда и социальной защиты Российской Федерации от 22.09.2021 № 652н профессиональный стандарт «Педагог дополнительного образования детей и взрослых»;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Приказ Министерства труда и социальной защиты Российской Федерации от 10 января 2017 года N 10н профессиональный стандарт «Специалист в области воспитания»;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Приказ Министерства труда и социальной защиты Российской Федерации от 13 марта  2023 года N 136н профессиональный стандарт «педагог-дефектолог».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Приказ Министерства просвещения Российской Федерации от 24 марта  2023  № 196 «Об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713E99B4-9E14-4367-8DA4-65D99C9CEEC2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Федеральные   нормативные документы</a:t>
            </a: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 l="24620" t="15481" r="24200" b="5858"/>
          <a:stretch>
            <a:fillRect/>
          </a:stretch>
        </p:blipFill>
        <p:spPr bwMode="auto">
          <a:xfrm>
            <a:off x="611560" y="476672"/>
            <a:ext cx="8064895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44016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СОГЛАШЕНИЕ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между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Министерством образования, науки и молодежи Республики Крым и Комитетом Крымской Республиканской организации Профсоюза работников народного образования и науки Российской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Федерации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2021-2023 годы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852936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пп.8.2.4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.-8.2.6., 8.2.12.-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возможность продления оплаты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пп.8.2.8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.-8.2.11.-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основания для льготной формы аттестации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72816"/>
            <a:ext cx="7416824" cy="4353358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образования, науки и молодежи Республики Крым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 внесении изменений в приказ Министерства образования, науки и молодежи Республики Крым  от 01.07.2016г. № 2114» Об утверждении Административного регламента Министерства образования, науки и молодежи Республики Крым по предоставлению государственной услуги "Аттестация педагогических работников государственных, муниципальных и частных организаций, осуществляющих образовательную деятельность, с целью установления квалификационной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категории»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изменениями;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образования, науки и молодежи Республики Крым от 21.12.2022 №2039 «Об утверждении состава Республиканской аттестационной комиссии Министерства образования, науки и молодежи Республики Крым, графика её  заседаний и Регионального банка аттестационных групп специалистов (экспертов) для  осуществления всестороннего анализа результатов профессиональной деятельности аттестуемых педагогических работников Республики Крым на установление квалификационной категории (первой, высшей) в 2023 году».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713E99B4-9E14-4367-8DA4-65D99C9CEEC2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56008" y="1124744"/>
            <a:ext cx="4431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Региональные  нормативные документы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print"/>
          <a:srcRect t="9407" r="1069" b="4505"/>
          <a:stretch>
            <a:fillRect/>
          </a:stretch>
        </p:blipFill>
        <p:spPr bwMode="auto">
          <a:xfrm>
            <a:off x="4644008" y="1124744"/>
            <a:ext cx="4499992" cy="5301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/>
          <p:nvPr/>
        </p:nvPicPr>
        <p:blipFill>
          <a:blip r:embed="rId4" cstate="print"/>
          <a:srcRect l="18174" t="9495" r="19009" b="4427"/>
          <a:stretch>
            <a:fillRect/>
          </a:stretch>
        </p:blipFill>
        <p:spPr bwMode="auto">
          <a:xfrm>
            <a:off x="0" y="188640"/>
            <a:ext cx="4427984" cy="55446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36926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04664"/>
            <a:ext cx="8183880" cy="223224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ПРИКАЗ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Министерства просвещения РФ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23 марта 2023г.N 196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«ОБ УТВЕРЖДЕНИИ ПОРЯДКА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ПРОВЕДЕНИЯ АТТЕСТАЦИИ ПЕДАГОГИЧЕСКИХ РАБОТНИКОВОРГАНИЗАЦИЙ, ОСУЩЕСТВЛЯЮЩИХ ОБРАЗОВАТЕЛЬНУЮ ДЕЯТЕЛЬНОСТЬ»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564904"/>
            <a:ext cx="777686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п.2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Квалификационные категории, установленные до вступления в силу настоящего приказа,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сохраняются в течение срока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на который они были установлены.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п.3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Признать утратившими силу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РФ от 07.04.2014 №276  «Об утверждении Порядка проведения аттестации педагогических работников организаций, осуществляющих образовательную деятельность»;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приказ Министерства просвещения РФ от 23.12.2020 №767 «О внесении изменений в Порядок проведения аттестации педагогических работников организаций, осуществляющих образовательную деятельность, утвержденный приказом Министерства образования и науки РФ от 07.04.2014 №276 ».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п.4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Настоящий приказ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вступает в силу с 1 сентября 2023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действует до 31  августа 2029.</a:t>
            </a:r>
          </a:p>
          <a:p>
            <a:pPr algn="ctr"/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Аттестация педагогических работников в целях подтверждения соответствия занимаемой должности</a:t>
            </a:r>
          </a:p>
          <a:p>
            <a:pPr algn="ctr">
              <a:buNone/>
            </a:pPr>
            <a:r>
              <a:rPr lang="ru-RU" sz="1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п.6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Аттестационная комиссия организации создается распорядительным  актом работодателя из числа работников организации  и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состоит из не менее чем из 5 человек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1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п.7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 состав аттестационной комиссии организации в обязательном порядке включается представитель первичной профсоюзной организации,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а при отсутствии такового- иного представительного органа работников организации. </a:t>
            </a:r>
          </a:p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Руководитель организации в состав аттестационной комиссии организации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не входят.</a:t>
            </a:r>
          </a:p>
          <a:p>
            <a:pPr algn="ctr">
              <a:buNone/>
            </a:pPr>
            <a:r>
              <a:rPr lang="ru-RU" sz="1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п.8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Аттестация педагогических работников  проводится в соответствии с распорядительным актом работодателя, с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одержащим список педагогических работников, подлежащих аттестации , и график проведения аттестации.</a:t>
            </a:r>
          </a:p>
          <a:p>
            <a:pPr algn="ctr">
              <a:buNone/>
            </a:pPr>
            <a:r>
              <a:rPr lang="ru-RU" sz="1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п.10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Проведение аттестации каждого педагогического работника 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осуществляется на основе представления работодателя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которое  он   вносит непосредственно в аттестационную комиссию организации.</a:t>
            </a:r>
          </a:p>
          <a:p>
            <a:pPr algn="ctr">
              <a:buNone/>
            </a:pPr>
            <a:r>
              <a:rPr lang="ru-RU" sz="1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п.20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Сведения об аттестации педагогических работника, проводимой с целью подтверждения соответствия занимаемой должности, в трудовую книжку и (или) в сведения о трудовой деятельности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не вносятся.</a:t>
            </a:r>
          </a:p>
          <a:p>
            <a:pPr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749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Аттестация педагогических работников в целях установления квалификационной категории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п.24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Аттестация педагогических работников в целях установления первой или высшей квалификационной категории проводится по их желанию.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п.27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Аттестация педагогических работников в целях установления первой или высшей квалификационной категории проводится на основании их заявлений, подаваемых непосредственно в аттестационную комиссию, в том числе с использованием информационно —телекоммуникационной сети «Интернет», либо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посредством «Единого портала государственных и муниципальных услуг».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п.29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Заявления в аттестационную комиссию подаются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независимо от продолжительности   работы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образовательной организации,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том числе в период нахождения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педагогического работника в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отпуске по уходу за ребенком.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п.30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Заявления о проведении аттестации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целях установления высшей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квалификационной категории подаются педагогическими работниками,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имеющими (имевшими) по одной из должностей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первую или высшую квалификационную категорию. </a:t>
            </a:r>
          </a:p>
          <a:p>
            <a:pPr algn="ctr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п.34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Проведение аттестации педагогических работников,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имеющих государственные награды, почетные звания, являющихся призерами конкурсов профессионального мастерства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…. осуществляется на основе сведений, подтверждающих наличие  наград, званий.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п.39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Решение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вступает в силу со дня его вынесения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является основанием для дифференциации оплаты труда. 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п.42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основании  распорядительного акта  работодатели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вносят соответствующие записи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трудовые книжки и (или) в сведения о трудовой деятельности 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139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Аттестация педагогических работников в целях установления квалификационной категории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«педагог-методист» или «педагог-наставник»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п.34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Аттестация  в целях установления квалификационной категории «педагог-методист» или «педагог-наставник» проводится по желанию педагогических работников. К указанной аттестации допускаются педагогические работники,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имеющие высшую квалификационную категорию.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п.34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 заявлению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аттестационную комиссию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прилагается  ходатайство работодателя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характеризующее  деятельность педагогического работника, направленную на совершенствование методической работы или наставничества.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Ходатайство работодателя формируется на основе решения педагогического совета организации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на котором рассматривалась деятельность педагогического работника, согласованного с  выборным органом первичной профсоюзной организации.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п.50</a:t>
            </a:r>
          </a:p>
          <a:p>
            <a:pPr marL="265176" lvl="1" indent="-265176">
              <a:buSzPct val="80000"/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Квалификационная категория «педагог-методист»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устанавливается педагогическим работникам на основе следующих показателей деятельности, не входящей в должностные обязанности по занимаемой в организации должности:</a:t>
            </a:r>
            <a:endParaRPr lang="ru-RU" sz="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9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340</TotalTime>
  <Words>1651</Words>
  <Application>Microsoft Office PowerPoint</Application>
  <PresentationFormat>Экран (4:3)</PresentationFormat>
  <Paragraphs>151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Оценка  профессиональной деятельности педагогических работников в соответствии с новым Порядком проведения аттестации</vt:lpstr>
      <vt:lpstr>       Федеральные   нормативные документы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 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 профессиональной деятельности педагогических работников в соответствии с новым Порядком проведения аттестации</dc:title>
  <dc:creator>user</dc:creator>
  <cp:lastModifiedBy>user</cp:lastModifiedBy>
  <cp:revision>36</cp:revision>
  <dcterms:created xsi:type="dcterms:W3CDTF">2023-08-21T05:56:24Z</dcterms:created>
  <dcterms:modified xsi:type="dcterms:W3CDTF">2023-08-21T13:35:30Z</dcterms:modified>
</cp:coreProperties>
</file>