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700808"/>
            <a:ext cx="7772400" cy="93610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Наука со школьной скамьи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501008"/>
            <a:ext cx="7704856" cy="2328664"/>
          </a:xfrm>
        </p:spPr>
        <p:txBody>
          <a:bodyPr>
            <a:noAutofit/>
          </a:bodyPr>
          <a:lstStyle/>
          <a:p>
            <a:pPr algn="ctr"/>
            <a:r>
              <a:rPr lang="ru-RU" sz="2200" dirty="0" smtClean="0"/>
              <a:t>Макаренко Светлана Олеговна,</a:t>
            </a:r>
          </a:p>
          <a:p>
            <a:pPr algn="ctr"/>
            <a:r>
              <a:rPr lang="ru-RU" sz="2200" dirty="0" smtClean="0"/>
              <a:t> заместитель директора по учебно-воспитательной работе Муниципального бюджетного общеобразовательного учреждения физико-математического профиля</a:t>
            </a:r>
          </a:p>
          <a:p>
            <a:pPr algn="ctr"/>
            <a:r>
              <a:rPr lang="ru-RU" sz="2200" dirty="0" smtClean="0"/>
              <a:t> «Учебно-воспитательный комплекс «Интеграл» города Евпатории Республики Крым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21982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evp-integral.ru/images/images/2017/%D0%9A%D0%BE%D1%80%D0%BE%D0%BB%D0%B5%D0%B2%D0%B0/%D0%94%D1%80%D0%B0%D1%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76672"/>
            <a:ext cx="3782236" cy="5674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50977" y="1340768"/>
            <a:ext cx="31683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Драч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Валентина Александровна: 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-Ключ к успеху – заинтересованность самой темой работы, а также ее связь с увлечениями ученика.</a:t>
            </a:r>
          </a:p>
        </p:txBody>
      </p:sp>
    </p:spTree>
    <p:extLst>
      <p:ext uri="{BB962C8B-B14F-4D97-AF65-F5344CB8AC3E}">
        <p14:creationId xmlns:p14="http://schemas.microsoft.com/office/powerpoint/2010/main" val="357633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06-teachers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672"/>
            <a:ext cx="4610309" cy="555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20071" y="751304"/>
            <a:ext cx="349925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Бабичева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Ирина Фёдоровна: 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-Умение организовать проектную деятельность для школьников — важная компетенция современного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педагога. Как вызвать у школьников интерес к выполнению проектов? Создать для них ситуацию успеха.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91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34997"/>
            <a:ext cx="4003983" cy="5366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20072" y="634997"/>
            <a:ext cx="39239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Нагель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Игорь Петрович: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- Такая работа должна нравится учителю самому. Она показатель творчества педагога. Только учитель, который стремится к саморазвитию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и самосовершенствованию,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может привести к потребности в развитии и самосовершенствовании своих учеников.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6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88535"/>
            <a:ext cx="7205003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32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954" y="312878"/>
            <a:ext cx="3571875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795" y="283890"/>
            <a:ext cx="40957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338" y="4158237"/>
            <a:ext cx="3362325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65290"/>
            <a:ext cx="33528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565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1052736"/>
            <a:ext cx="7704856" cy="5379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-228600" algn="l"/>
              </a:tabLst>
            </a:pPr>
            <a:r>
              <a:rPr lang="ru-RU" sz="2000" dirty="0" smtClean="0">
                <a:latin typeface="Times New Roman"/>
                <a:ea typeface="Calibri"/>
                <a:cs typeface="Calibri"/>
              </a:rPr>
              <a:t>Аналитическое мышление и инновация</a:t>
            </a:r>
            <a:endParaRPr lang="ru-RU" sz="2000" dirty="0" smtClean="0">
              <a:latin typeface="Calibri"/>
              <a:ea typeface="Calibri"/>
              <a:cs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-228600" algn="l"/>
              </a:tabLst>
            </a:pPr>
            <a:r>
              <a:rPr lang="ru-RU" sz="2000" dirty="0" smtClean="0">
                <a:latin typeface="Times New Roman"/>
                <a:ea typeface="Calibri"/>
                <a:cs typeface="Calibri"/>
              </a:rPr>
              <a:t>Активная учёба и владение образовательными стратегиями</a:t>
            </a:r>
            <a:endParaRPr lang="ru-RU" sz="2000" dirty="0" smtClean="0">
              <a:latin typeface="Calibri"/>
              <a:ea typeface="Calibri"/>
              <a:cs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-228600" algn="l"/>
              </a:tabLst>
            </a:pPr>
            <a:r>
              <a:rPr lang="ru-RU" sz="2000" dirty="0" smtClean="0">
                <a:latin typeface="Times New Roman"/>
                <a:ea typeface="Calibri"/>
                <a:cs typeface="Calibri"/>
              </a:rPr>
              <a:t>Комплексное решение проблем</a:t>
            </a:r>
            <a:endParaRPr lang="ru-RU" sz="2000" dirty="0" smtClean="0">
              <a:latin typeface="Calibri"/>
              <a:ea typeface="Calibri"/>
              <a:cs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-228600" algn="l"/>
              </a:tabLst>
            </a:pPr>
            <a:r>
              <a:rPr lang="ru-RU" sz="2000" dirty="0" smtClean="0">
                <a:latin typeface="Times New Roman"/>
                <a:ea typeface="Calibri"/>
                <a:cs typeface="Calibri"/>
              </a:rPr>
              <a:t>Критическое мышление</a:t>
            </a:r>
            <a:endParaRPr lang="ru-RU" sz="2000" dirty="0" smtClean="0">
              <a:latin typeface="Calibri"/>
              <a:ea typeface="Calibri"/>
              <a:cs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-228600" algn="l"/>
              </a:tabLst>
            </a:pPr>
            <a:r>
              <a:rPr lang="ru-RU" sz="2000" dirty="0" smtClean="0">
                <a:latin typeface="Times New Roman"/>
                <a:ea typeface="Calibri"/>
                <a:cs typeface="Calibri"/>
              </a:rPr>
              <a:t> Творчество, оригинальность и инициативность</a:t>
            </a:r>
            <a:endParaRPr lang="ru-RU" sz="2000" dirty="0" smtClean="0">
              <a:latin typeface="Calibri"/>
              <a:ea typeface="Calibri"/>
              <a:cs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-228600" algn="l"/>
              </a:tabLst>
            </a:pPr>
            <a:r>
              <a:rPr lang="ru-RU" sz="2000" dirty="0" smtClean="0">
                <a:latin typeface="Times New Roman"/>
                <a:ea typeface="Calibri"/>
                <a:cs typeface="Calibri"/>
              </a:rPr>
              <a:t>Лидерство и социальное влияние</a:t>
            </a:r>
            <a:endParaRPr lang="ru-RU" sz="2000" dirty="0" smtClean="0">
              <a:latin typeface="Calibri"/>
              <a:ea typeface="Calibri"/>
              <a:cs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-228600" algn="l"/>
              </a:tabLst>
            </a:pPr>
            <a:r>
              <a:rPr lang="ru-RU" sz="2000" dirty="0" smtClean="0">
                <a:latin typeface="Times New Roman"/>
                <a:ea typeface="Calibri"/>
                <a:cs typeface="Calibri"/>
              </a:rPr>
              <a:t>Использование технологий, мониторинг и контроль</a:t>
            </a:r>
            <a:endParaRPr lang="ru-RU" sz="2000" dirty="0" smtClean="0">
              <a:latin typeface="Calibri"/>
              <a:ea typeface="Calibri"/>
              <a:cs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-228600" algn="l"/>
              </a:tabLst>
            </a:pPr>
            <a:r>
              <a:rPr lang="ru-RU" sz="2000" dirty="0" smtClean="0">
                <a:latin typeface="Times New Roman"/>
                <a:ea typeface="Calibri"/>
                <a:cs typeface="Calibri"/>
              </a:rPr>
              <a:t>Технологический дизайн и программирование</a:t>
            </a:r>
            <a:endParaRPr lang="ru-RU" sz="2000" dirty="0" smtClean="0">
              <a:latin typeface="Calibri"/>
              <a:ea typeface="Calibri"/>
              <a:cs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-228600" algn="l"/>
              </a:tabLst>
            </a:pPr>
            <a:r>
              <a:rPr lang="ru-RU" sz="2000" dirty="0" smtClean="0">
                <a:latin typeface="Times New Roman"/>
                <a:ea typeface="Calibri"/>
                <a:cs typeface="Calibri"/>
              </a:rPr>
              <a:t>Устойчивость, умение переносить стресс и гибкость</a:t>
            </a:r>
            <a:endParaRPr lang="ru-RU" sz="2000" dirty="0" smtClean="0">
              <a:latin typeface="Calibri"/>
              <a:ea typeface="Calibri"/>
              <a:cs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-228600" algn="l"/>
              </a:tabLst>
            </a:pPr>
            <a:r>
              <a:rPr lang="ru-RU" sz="2000" dirty="0" smtClean="0">
                <a:latin typeface="Times New Roman"/>
                <a:ea typeface="Calibri"/>
                <a:cs typeface="Calibri"/>
              </a:rPr>
              <a:t>Рассуждение, решение проблем и умение формулировать идеи</a:t>
            </a:r>
            <a:endParaRPr lang="ru-RU" sz="2000" dirty="0" smtClean="0">
              <a:latin typeface="Calibri"/>
              <a:ea typeface="Calibri"/>
              <a:cs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-228600" algn="l"/>
              </a:tabLst>
            </a:pPr>
            <a:r>
              <a:rPr lang="ru-RU" sz="2000" dirty="0" smtClean="0">
                <a:latin typeface="Times New Roman"/>
                <a:ea typeface="Calibri"/>
                <a:cs typeface="Calibri"/>
              </a:rPr>
              <a:t>Эмоциональный интеллект</a:t>
            </a:r>
            <a:endParaRPr lang="ru-RU" sz="2000" dirty="0" smtClean="0">
              <a:latin typeface="Calibri"/>
              <a:ea typeface="Calibri"/>
              <a:cs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-228600" algn="l"/>
              </a:tabLst>
            </a:pPr>
            <a:r>
              <a:rPr lang="ru-RU" sz="2000" dirty="0" smtClean="0">
                <a:latin typeface="Times New Roman"/>
                <a:ea typeface="Calibri"/>
                <a:cs typeface="Calibri"/>
              </a:rPr>
              <a:t>Поиск проблемы и пользовательский опыт</a:t>
            </a:r>
            <a:endParaRPr lang="ru-RU" sz="2000" dirty="0" smtClean="0">
              <a:latin typeface="Calibri"/>
              <a:ea typeface="Calibri"/>
              <a:cs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-228600" algn="l"/>
              </a:tabLst>
            </a:pPr>
            <a:r>
              <a:rPr lang="ru-RU" sz="2000" dirty="0" smtClean="0">
                <a:latin typeface="Times New Roman"/>
                <a:ea typeface="Calibri"/>
                <a:cs typeface="Calibri"/>
              </a:rPr>
              <a:t>Ориентация на услуги</a:t>
            </a:r>
            <a:endParaRPr lang="ru-RU" sz="2000" dirty="0" smtClean="0">
              <a:latin typeface="Calibri"/>
              <a:ea typeface="Calibri"/>
              <a:cs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-228600" algn="l"/>
              </a:tabLst>
            </a:pPr>
            <a:r>
              <a:rPr lang="ru-RU" sz="2000" dirty="0" smtClean="0">
                <a:latin typeface="Times New Roman"/>
                <a:ea typeface="Calibri"/>
                <a:cs typeface="Calibri"/>
              </a:rPr>
              <a:t>Системный анализ</a:t>
            </a:r>
            <a:endParaRPr lang="ru-RU" sz="2000" dirty="0" smtClean="0">
              <a:latin typeface="Calibri"/>
              <a:ea typeface="Calibri"/>
              <a:cs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-228600" algn="l"/>
              </a:tabLst>
            </a:pPr>
            <a:r>
              <a:rPr lang="ru-RU" sz="2000" dirty="0" smtClean="0">
                <a:latin typeface="Times New Roman"/>
                <a:ea typeface="Calibri"/>
                <a:cs typeface="Calibri"/>
              </a:rPr>
              <a:t>Убеждение и умение вести переговоры</a:t>
            </a:r>
            <a:endParaRPr lang="ru-RU" sz="2000" dirty="0"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465373"/>
            <a:ext cx="4680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-apple-system"/>
              </a:rPr>
              <a:t>15 навыков будущего</a:t>
            </a:r>
            <a:endParaRPr lang="ru-RU" sz="3200" b="1" i="0" dirty="0">
              <a:solidFill>
                <a:srgbClr val="000000"/>
              </a:solidFill>
              <a:effectLst/>
              <a:latin typeface="-apple-system"/>
            </a:endParaRPr>
          </a:p>
        </p:txBody>
      </p:sp>
    </p:spTree>
    <p:extLst>
      <p:ext uri="{BB962C8B-B14F-4D97-AF65-F5344CB8AC3E}">
        <p14:creationId xmlns:p14="http://schemas.microsoft.com/office/powerpoint/2010/main" val="214102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836712"/>
            <a:ext cx="79208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333333"/>
                </a:solidFill>
                <a:latin typeface="Arial"/>
              </a:rPr>
              <a:t>Требования </a:t>
            </a:r>
            <a:r>
              <a:rPr lang="ru-RU" sz="2000" b="1" dirty="0">
                <a:solidFill>
                  <a:srgbClr val="333333"/>
                </a:solidFill>
                <a:latin typeface="Arial"/>
              </a:rPr>
              <a:t>к результатам освоения основной образовательной </a:t>
            </a:r>
            <a:r>
              <a:rPr lang="ru-RU" sz="2000" b="1" dirty="0" smtClean="0">
                <a:solidFill>
                  <a:srgbClr val="333333"/>
                </a:solidFill>
                <a:latin typeface="Arial"/>
              </a:rPr>
              <a:t>программы:</a:t>
            </a:r>
          </a:p>
          <a:p>
            <a:r>
              <a:rPr lang="ru-RU" sz="2000" dirty="0" smtClean="0">
                <a:solidFill>
                  <a:srgbClr val="333333"/>
                </a:solidFill>
                <a:latin typeface="Arial"/>
              </a:rPr>
              <a:t> </a:t>
            </a:r>
          </a:p>
          <a:p>
            <a:r>
              <a:rPr lang="ru-RU" sz="2000" u="sng" dirty="0" err="1" smtClean="0">
                <a:solidFill>
                  <a:srgbClr val="333333"/>
                </a:solidFill>
                <a:latin typeface="Arial"/>
              </a:rPr>
              <a:t>метапредметным</a:t>
            </a:r>
            <a:r>
              <a:rPr lang="ru-RU" sz="2000" u="sng" dirty="0">
                <a:solidFill>
                  <a:srgbClr val="333333"/>
                </a:solidFill>
                <a:latin typeface="Arial"/>
              </a:rPr>
              <a:t>, включающим: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solidFill>
                  <a:srgbClr val="333333"/>
                </a:solidFill>
                <a:latin typeface="Arial"/>
              </a:rPr>
              <a:t>освоенные обучающимися </a:t>
            </a:r>
            <a:r>
              <a:rPr lang="ru-RU" sz="2000" dirty="0" err="1">
                <a:solidFill>
                  <a:srgbClr val="333333"/>
                </a:solidFill>
                <a:latin typeface="Arial"/>
              </a:rPr>
              <a:t>межпредметные</a:t>
            </a:r>
            <a:r>
              <a:rPr lang="ru-RU" sz="2000" dirty="0">
                <a:solidFill>
                  <a:srgbClr val="333333"/>
                </a:solidFill>
                <a:latin typeface="Arial"/>
              </a:rPr>
              <a:t> понятия и универсальные учебные действия (регулятивные, познавательные, коммуникативные);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solidFill>
                  <a:srgbClr val="333333"/>
                </a:solidFill>
                <a:latin typeface="Arial"/>
              </a:rPr>
              <a:t>способность их использования в познавательной и социальной практике, готовность к самостоятельному планированию и осуществлению учебной деятельности, организации учебного сотрудничества с педагогическими работниками и сверстниками, к участию в построении индивидуальной образовательной траектории;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solidFill>
                  <a:srgbClr val="333333"/>
                </a:solidFill>
                <a:latin typeface="Arial"/>
              </a:rPr>
              <a:t>овладение навыками учебно-исследовательской, проектной и социальной деятельности;</a:t>
            </a:r>
            <a:endParaRPr lang="ru-RU" sz="2000" b="0" i="0" dirty="0">
              <a:solidFill>
                <a:srgbClr val="333333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31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4664"/>
            <a:ext cx="3456384" cy="6137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04664"/>
            <a:ext cx="3437759" cy="6104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674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IMG-20230313-WA00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680" y="1635"/>
            <a:ext cx="2880320" cy="384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168" y="2532825"/>
            <a:ext cx="2445867" cy="429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IMG-20230313-WA00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35"/>
            <a:ext cx="3369568" cy="4492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55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D:\IMG-20230313-WA0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949013"/>
            <a:ext cx="2952328" cy="393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:\IMG-7b9c80c4172be851309bf194dc572843-V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642" y="188640"/>
            <a:ext cx="3816424" cy="508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IMG-14b98c4746b0a56fea3f65f5e70ce466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872203" cy="365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58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769" y="184098"/>
            <a:ext cx="5862707" cy="4397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4725144"/>
            <a:ext cx="7416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Бамбуркин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Сергей Петрович: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- Проектная деятельность учащихся стимулирует самостоятельно осваивать  научно практические знания и исследовательскую работу что ведет к пониманию окончательного результата.</a:t>
            </a:r>
          </a:p>
        </p:txBody>
      </p:sp>
    </p:spTree>
    <p:extLst>
      <p:ext uri="{BB962C8B-B14F-4D97-AF65-F5344CB8AC3E}">
        <p14:creationId xmlns:p14="http://schemas.microsoft.com/office/powerpoint/2010/main" val="54248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109</TotalTime>
  <Words>289</Words>
  <Application>Microsoft Office PowerPoint</Application>
  <PresentationFormat>Экран (4:3)</PresentationFormat>
  <Paragraphs>37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Наука со школьной скамьи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Наука со школьной скамьи</dc:title>
  <dc:creator>Ноут1</dc:creator>
  <cp:lastModifiedBy>Ноут1</cp:lastModifiedBy>
  <cp:revision>15</cp:revision>
  <dcterms:modified xsi:type="dcterms:W3CDTF">2023-03-15T18:59:16Z</dcterms:modified>
</cp:coreProperties>
</file>