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5" r:id="rId3"/>
    <p:sldId id="273" r:id="rId4"/>
    <p:sldId id="274" r:id="rId5"/>
    <p:sldId id="276" r:id="rId6"/>
    <p:sldId id="277" r:id="rId7"/>
    <p:sldId id="278" r:id="rId8"/>
    <p:sldId id="279" r:id="rId9"/>
    <p:sldId id="280" r:id="rId10"/>
    <p:sldId id="281" r:id="rId11"/>
    <p:sldId id="282" r:id="rId12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0066FF"/>
    <a:srgbClr val="0033CC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150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3/16/2023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3/16/2023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3/16/2023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04800" y="304801"/>
            <a:ext cx="8534400" cy="1600199"/>
          </a:xfrm>
        </p:spPr>
        <p:txBody>
          <a:bodyPr>
            <a:normAutofit/>
          </a:bodyPr>
          <a:lstStyle/>
          <a:p>
            <a:r>
              <a:rPr lang="ru-RU" sz="1600" b="1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ОБЩЕОБРАЗОВАТЕЛЬНОЕ УЧРЕЖДЕНИЕ</a:t>
            </a:r>
            <a:br>
              <a:rPr lang="ru-RU" sz="1600" b="1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«СРЕДНЯЯ ОБЩЕОБРАЗОВАТЕЛЬНАЯ ШКОЛА № 30</a:t>
            </a:r>
            <a:br>
              <a:rPr lang="ru-RU" sz="1600" b="1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ИМЕНИ ГЕРОЯ СОВЕТСКОГО СОЮЗА А.А. АМАТУНИ»</a:t>
            </a:r>
            <a:br>
              <a:rPr lang="ru-RU" sz="1600" b="1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ОБРАЗОВАНИЯ ГОРОДСКОЙ ОКРУГ СИМФЕРОПОЛЬ</a:t>
            </a:r>
            <a:br>
              <a:rPr lang="ru-RU" sz="1600" b="1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РЕСПУБЛИКИ КРЫМ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" y="1828800"/>
            <a:ext cx="8382000" cy="4495800"/>
          </a:xfrm>
        </p:spPr>
        <p:txBody>
          <a:bodyPr>
            <a:normAutofit/>
          </a:bodyPr>
          <a:lstStyle/>
          <a:p>
            <a:endParaRPr lang="ru-RU" sz="3200" dirty="0">
              <a:solidFill>
                <a:srgbClr val="0066FF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ru-RU" sz="3200" b="1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«Сетевое взаимодействие – необходимое условие реализации инновационного проекта «Курчатовский класс»» </a:t>
            </a:r>
          </a:p>
          <a:p>
            <a:endParaRPr lang="ru-RU" b="1" i="1" dirty="0">
              <a:solidFill>
                <a:srgbClr val="0066FF"/>
              </a:solidFill>
              <a:latin typeface="Times New Roman" panose="02020603050405020304" pitchFamily="18" charset="0"/>
            </a:endParaRPr>
          </a:p>
          <a:p>
            <a:endParaRPr lang="ru-RU" sz="1900" b="1" i="1" dirty="0">
              <a:solidFill>
                <a:srgbClr val="0066FF"/>
              </a:solidFill>
              <a:latin typeface="Times New Roman" panose="02020603050405020304" pitchFamily="18" charset="0"/>
            </a:endParaRPr>
          </a:p>
          <a:p>
            <a:endParaRPr lang="ru-RU" sz="1900" b="1" i="1" dirty="0">
              <a:solidFill>
                <a:srgbClr val="0066FF"/>
              </a:solidFill>
              <a:latin typeface="Times New Roman" panose="02020603050405020304" pitchFamily="18" charset="0"/>
            </a:endParaRPr>
          </a:p>
          <a:p>
            <a:pPr algn="r"/>
            <a:r>
              <a:rPr lang="ru-RU" sz="1600" b="1" i="1" dirty="0">
                <a:solidFill>
                  <a:srgbClr val="0066FF"/>
                </a:solidFill>
                <a:latin typeface="Times New Roman" panose="02020603050405020304" pitchFamily="18" charset="0"/>
              </a:rPr>
              <a:t>Заместитель директора по УВР</a:t>
            </a:r>
          </a:p>
          <a:p>
            <a:pPr algn="r"/>
            <a:r>
              <a:rPr lang="ru-RU" sz="1600" b="1" i="1" dirty="0">
                <a:solidFill>
                  <a:srgbClr val="0066FF"/>
                </a:solidFill>
                <a:latin typeface="Times New Roman" panose="02020603050405020304" pitchFamily="18" charset="0"/>
              </a:rPr>
              <a:t>Сушко Марина Петровна</a:t>
            </a:r>
            <a:endParaRPr lang="ru-RU" sz="1600" b="1" i="1" dirty="0">
              <a:solidFill>
                <a:srgbClr val="0066FF"/>
              </a:solidFill>
            </a:endParaRPr>
          </a:p>
          <a:p>
            <a:endParaRPr lang="ru-RU" sz="2400" b="1" i="1" dirty="0">
              <a:solidFill>
                <a:srgbClr val="0066FF"/>
              </a:solidFill>
            </a:endParaRPr>
          </a:p>
          <a:p>
            <a:endParaRPr lang="ru-RU" sz="2400" b="1" i="1" dirty="0">
              <a:solidFill>
                <a:srgbClr val="0066FF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E5665F60-A526-C04C-E27D-59522844667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8600" y="274638"/>
            <a:ext cx="4163929" cy="294913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0D702EA-A73D-E3A3-86DF-4A9F003DC4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254760"/>
            <a:ext cx="4298053" cy="2969009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156332E-FAF0-0498-F6C3-BFFCF2D97A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600" y="3329540"/>
            <a:ext cx="4163929" cy="3237257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DD01EFB-5911-9D23-1E9E-1D6CF282202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81144" y="3329539"/>
            <a:ext cx="4279763" cy="3237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41687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74833645-5A89-803A-9357-4D97BEBDBE0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98811"/>
            <a:ext cx="4438246" cy="3331958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3BBB591-AEF5-8A69-7F12-455C0982D6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6200" y="3556057"/>
            <a:ext cx="4362046" cy="3060431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00654D6-06D2-571F-CAD8-DDE1066EF4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20496" y="198811"/>
            <a:ext cx="2537350" cy="290004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0EA633A-BB8A-3D97-E2B7-5022E3913AC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2780" y="3587071"/>
            <a:ext cx="2573398" cy="3072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58351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CF432ED3-103C-4BF6-DCA7-F45FDA33FC8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199154" y="2468562"/>
            <a:ext cx="4487646" cy="41148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1B21A42-CBB8-4E96-144C-C5BDF87B7E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02" y="244821"/>
            <a:ext cx="5029898" cy="3488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45637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9E71FC-192B-0CA6-5C20-187E90BB98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00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Нормативные документы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6F5C59A-009C-F655-E062-1B78C6F208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83162"/>
          </a:xfrm>
        </p:spPr>
        <p:txBody>
          <a:bodyPr anchor="ctr">
            <a:normAutofit/>
          </a:bodyPr>
          <a:lstStyle/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sz="2000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Федеральный закон от 29.12.2012г. №273-ФЗ «Об образовании в Российской Федерации» (с изменениями и дополнениями);</a:t>
            </a:r>
            <a:endParaRPr lang="ru-RU" sz="2000" dirty="0">
              <a:solidFill>
                <a:srgbClr val="0066FF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sz="2000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Порядок организации и осуществления образовательной деятельности при сетевой форме реализации образовательных программ, утвержденный приказом Минобрнауки, </a:t>
            </a:r>
            <a:r>
              <a:rPr lang="ru-RU" sz="2000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Минпросвещения</a:t>
            </a:r>
            <a:r>
              <a:rPr lang="ru-RU" sz="2000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РФ от 05.08.2020г. №882/391;</a:t>
            </a:r>
            <a:endParaRPr lang="ru-RU" sz="2000" dirty="0">
              <a:solidFill>
                <a:srgbClr val="0066FF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ru-RU" sz="2000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Методические рекомендации для субъектов РФ по вопросам реализации основных и дополнительных общеобразовательных программ в сетевой форме, утвержденные </a:t>
            </a:r>
            <a:r>
              <a:rPr lang="ru-RU" sz="2000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Минпросвещения</a:t>
            </a:r>
            <a:r>
              <a:rPr lang="ru-RU" sz="2000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России от 28.06.2019г. №МР-81/02вн</a:t>
            </a:r>
            <a:endParaRPr lang="ru-RU" sz="2000" dirty="0">
              <a:solidFill>
                <a:srgbClr val="0066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87765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0DB0A1A-065A-F1EC-91F9-26B5937836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00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Сетевая форма взаимодействия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CF5F93A-C6DB-28F9-6166-D88CF840BB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400" dirty="0">
                <a:solidFill>
                  <a:srgbClr val="0066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</a:t>
            </a:r>
            <a:r>
              <a:rPr lang="ru-RU" sz="2400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етевая форма реализации образовательных программ обеспечивает возможность освоения обучающимися образовательной программы и (или) отдельных учебных предметов, курсов, дисциплин (модулей), практики, иных компонентов, предусмотренных образовательными программами (в том числе различных вида, уровня и (или) направленности), с использованием ресурсов нескольких организаций, осуществляющих образовательную деятельность, включая иностранные, а также при необходимости с использованием ресурсов иных организаций.</a:t>
            </a:r>
            <a:endParaRPr lang="ru-RU" sz="2400" dirty="0">
              <a:solidFill>
                <a:srgbClr val="0066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53330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6127FC1-7C17-6F33-1FD9-0349C2B9CE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C41A2491-96C1-CF85-30A7-0B048A86E1A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0988" y="104254"/>
            <a:ext cx="4741516" cy="316348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6C12C15-C397-237C-FB59-4041DB9993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3343205"/>
            <a:ext cx="4368800" cy="32766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5D04B54-AAD1-430A-399B-EABE4D1099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14235" y="238195"/>
            <a:ext cx="3860800" cy="28956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A2F774E-1C13-C59A-1D46-DC3E413EC39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4800" y="3438119"/>
            <a:ext cx="3429000" cy="3260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42158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>
            <a:extLst>
              <a:ext uri="{FF2B5EF4-FFF2-40B4-BE49-F238E27FC236}">
                <a16:creationId xmlns:a16="http://schemas.microsoft.com/office/drawing/2014/main" id="{2684DD98-C45B-9AAC-8A83-D23FED174BC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1000" y="152400"/>
            <a:ext cx="3028950" cy="4157382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ACBA707-7C8F-FE91-5235-D1D52F89AF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7000" y="3773558"/>
            <a:ext cx="2286000" cy="3047999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E3A30C2-2D54-273C-5780-3E0FBDA6FD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62399" y="186019"/>
            <a:ext cx="4959163" cy="3308692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F3845DCE-D7FD-B1E5-9B21-86C63D00AC4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05579" y="3962866"/>
            <a:ext cx="4000947" cy="2669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24310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CE08326E-A351-6DAC-C4D2-33BAA1719C0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3886" y="248134"/>
            <a:ext cx="3813313" cy="285998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089F1CB-CB6E-D45B-FBC8-C0A207A366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3487" y="287890"/>
            <a:ext cx="3813313" cy="27432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89DC6BA-9F7E-3A47-43A3-0AA23D61DA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7442" y="3429000"/>
            <a:ext cx="3886200" cy="291465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261F310-1B65-115B-97ED-81273E288CD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40360" y="3429000"/>
            <a:ext cx="4001546" cy="291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31593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0B8706A6-5251-75B3-C2BE-42F851D3196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8601" y="304801"/>
            <a:ext cx="4897014" cy="36576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91B3B9A-094E-0E6A-AC4A-B8E227D7BF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2783" y="3017213"/>
            <a:ext cx="4712616" cy="353598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29C27B9-28E0-9C67-F735-B55EE68D370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40825" y="193525"/>
            <a:ext cx="2359363" cy="281706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8EDCAA5-357E-BD17-ED19-BDCE9657495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4398" y="3962401"/>
            <a:ext cx="2282588" cy="2817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34367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9944A985-5309-000E-E265-C396E40FBD0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8600" y="274638"/>
            <a:ext cx="5627096" cy="3676207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F268D2D-7A00-E1BB-3B4E-7CAD5798E4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1730" y="3211882"/>
            <a:ext cx="5450296" cy="360304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4DE01B9-713B-9257-1134-44F8152E3DC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19800" y="381000"/>
            <a:ext cx="2895600" cy="235015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F2AEF1E-8348-0844-11AB-C1CC97CB9E7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5226" y="4191000"/>
            <a:ext cx="2932982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31382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873</TotalTime>
  <Words>196</Words>
  <Application>Microsoft Office PowerPoint</Application>
  <PresentationFormat>Экран (4:3)</PresentationFormat>
  <Paragraphs>15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Calibri</vt:lpstr>
      <vt:lpstr>Times New Roman</vt:lpstr>
      <vt:lpstr>Office Theme</vt:lpstr>
      <vt:lpstr>МУНИЦИПАЛЬНОЕ БЮДЖЕТНОЕ ОБЩЕОБРАЗОВАТЕЛЬНОЕ УЧРЕЖДЕНИЕ «СРЕДНЯЯ ОБЩЕОБРАЗОВАТЕЛЬНАЯ ШКОЛА № 30 ИМЕНИ ГЕРОЯ СОВЕТСКОГО СОЮЗА А.А. АМАТУНИ» МУНИЦИПАЛЬНОГО ОБРАЗОВАНИЯ ГОРОДСКОЙ ОКРУГ СИМФЕРОПОЛЬ РЕСПУБЛИКИ КРЫМ</vt:lpstr>
      <vt:lpstr>Презентация PowerPoint</vt:lpstr>
      <vt:lpstr>Нормативные документы</vt:lpstr>
      <vt:lpstr>Сетевая форма взаимодействия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ОБЩЕОБРАЗОВАТЕЛЬНОЕ УЧРЕЖДЕНИЕ «СРЕДНЯЯ ОБЩЕОБРАЗОВАТЕЛЬНАЯ ШКОЛА №30» </dc:title>
  <dc:creator>Сушко</dc:creator>
  <cp:lastModifiedBy>admin</cp:lastModifiedBy>
  <cp:revision>65</cp:revision>
  <dcterms:created xsi:type="dcterms:W3CDTF">2016-12-05T17:20:58Z</dcterms:created>
  <dcterms:modified xsi:type="dcterms:W3CDTF">2023-03-16T05:19:26Z</dcterms:modified>
</cp:coreProperties>
</file>