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7" r:id="rId2"/>
    <p:sldId id="259" r:id="rId3"/>
    <p:sldId id="260" r:id="rId4"/>
    <p:sldId id="261" r:id="rId5"/>
    <p:sldId id="266" r:id="rId6"/>
    <p:sldId id="267" r:id="rId7"/>
    <p:sldId id="268" r:id="rId8"/>
    <p:sldId id="269" r:id="rId9"/>
    <p:sldId id="270" r:id="rId10"/>
    <p:sldId id="271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1" d="100"/>
          <a:sy n="101" d="100"/>
        </p:scale>
        <p:origin x="1836" y="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828800" y="3159760"/>
            <a:ext cx="457200" cy="1034129"/>
          </a:xfrm>
          <a:prstGeom prst="rect">
            <a:avLst/>
          </a:prstGeom>
          <a:noFill/>
        </p:spPr>
        <p:txBody>
          <a:bodyPr wrap="square" lIns="0" tIns="9144" rIns="0" bIns="9144" rtlCol="0" anchor="ctr" anchorCtr="0">
            <a:spAutoFit/>
          </a:bodyPr>
          <a:lstStyle/>
          <a:p>
            <a:r>
              <a:rPr lang="en-US" sz="6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7240" y="1219200"/>
            <a:ext cx="7543800" cy="2152650"/>
          </a:xfrm>
        </p:spPr>
        <p:txBody>
          <a:bodyPr>
            <a:noAutofit/>
          </a:bodyPr>
          <a:lstStyle>
            <a:lvl1pPr>
              <a:defRPr sz="6000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33600" y="3375491"/>
            <a:ext cx="6172200" cy="685800"/>
          </a:xfrm>
        </p:spPr>
        <p:txBody>
          <a:bodyPr anchor="ctr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F776C0-ADBF-4770-BA6C-BB309956CBBB}" type="datetimeFigureOut">
              <a:rPr lang="ru-RU" smtClean="0"/>
              <a:t>09.04.2024</a:t>
            </a:fld>
            <a:endParaRPr lang="ru-RU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2B582-59C2-4624-9945-DBC9A4907494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33600" y="685801"/>
            <a:ext cx="5791200" cy="3505199"/>
          </a:xfrm>
        </p:spPr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F776C0-ADBF-4770-BA6C-BB309956CBBB}" type="datetimeFigureOut">
              <a:rPr lang="ru-RU" smtClean="0"/>
              <a:t>09.04.2024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2B582-59C2-4624-9945-DBC9A490749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09600" y="609601"/>
            <a:ext cx="2133600" cy="518160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95600" y="685801"/>
            <a:ext cx="5029200" cy="4572000"/>
          </a:xfrm>
        </p:spPr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F776C0-ADBF-4770-BA6C-BB309956CBBB}" type="datetimeFigureOut">
              <a:rPr lang="ru-RU" smtClean="0"/>
              <a:t>09.04.2024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2B582-59C2-4624-9945-DBC9A490749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F776C0-ADBF-4770-BA6C-BB309956CBBB}" type="datetimeFigureOut">
              <a:rPr lang="ru-RU" smtClean="0"/>
              <a:t>09.04.2024</a:t>
            </a:fld>
            <a:endParaRPr lang="ru-RU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2B582-59C2-4624-9945-DBC9A4907494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4267200" y="4074497"/>
            <a:ext cx="457200" cy="101566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0" y="4267368"/>
            <a:ext cx="3733800" cy="731520"/>
          </a:xfrm>
        </p:spPr>
        <p:txBody>
          <a:bodyPr anchor="ctr">
            <a:normAutofit/>
          </a:bodyPr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F776C0-ADBF-4770-BA6C-BB309956CBBB}" type="datetimeFigureOut">
              <a:rPr lang="ru-RU" smtClean="0"/>
              <a:t>09.04.2024</a:t>
            </a:fld>
            <a:endParaRPr lang="ru-RU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2B582-59C2-4624-9945-DBC9A4907494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286000" y="1905000"/>
            <a:ext cx="6035040" cy="2350008"/>
          </a:xfrm>
        </p:spPr>
        <p:txBody>
          <a:bodyPr/>
          <a:lstStyle>
            <a:lvl1pPr marL="0" algn="l" defTabSz="914400" rtl="0" eaLnBrk="1" latinLnBrk="0" hangingPunct="1">
              <a:spcBef>
                <a:spcPct val="0"/>
              </a:spcBef>
              <a:buNone/>
              <a:defRPr lang="en-US" sz="5400" b="0" kern="1200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F776C0-ADBF-4770-BA6C-BB309956CBBB}" type="datetimeFigureOut">
              <a:rPr lang="ru-RU" smtClean="0"/>
              <a:t>09.04.2024</a:t>
            </a:fld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2B582-59C2-4624-9945-DBC9A4907494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1344168" y="658368"/>
            <a:ext cx="3273552" cy="34290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4"/>
          </p:nvPr>
        </p:nvSpPr>
        <p:spPr>
          <a:xfrm>
            <a:off x="5029200" y="658368"/>
            <a:ext cx="3273552" cy="343217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112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44168" y="1371600"/>
            <a:ext cx="3276600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2920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29200" y="1371600"/>
            <a:ext cx="3273552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5664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478028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F776C0-ADBF-4770-BA6C-BB309956CBBB}" type="datetimeFigureOut">
              <a:rPr lang="ru-RU" smtClean="0"/>
              <a:t>09.04.2024</a:t>
            </a:fld>
            <a:endParaRPr lang="ru-RU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2B582-59C2-4624-9945-DBC9A4907494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F776C0-ADBF-4770-BA6C-BB309956CBBB}" type="datetimeFigureOut">
              <a:rPr lang="ru-RU" smtClean="0"/>
              <a:t>09.04.2024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2B582-59C2-4624-9945-DBC9A4907494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F776C0-ADBF-4770-BA6C-BB309956CBBB}" type="datetimeFigureOut">
              <a:rPr lang="ru-RU" smtClean="0"/>
              <a:t>09.04.2024</a:t>
            </a:fld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2B582-59C2-4624-9945-DBC9A4907494}" type="slidenum">
              <a:rPr lang="ru-RU" smtClean="0"/>
              <a:t>‹#›</a:t>
            </a:fld>
            <a:endParaRPr lang="ru-RU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5328920" y="1774588"/>
            <a:ext cx="457200" cy="123110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8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1"/>
            <a:ext cx="4343400" cy="3429000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15000" y="685801"/>
            <a:ext cx="2590800" cy="3429000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F776C0-ADBF-4770-BA6C-BB309956CBBB}" type="datetimeFigureOut">
              <a:rPr lang="ru-RU" smtClean="0"/>
              <a:t>09.04.2024</a:t>
            </a:fld>
            <a:endParaRPr lang="ru-RU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2B582-59C2-4624-9945-DBC9A4907494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219200" y="612775"/>
            <a:ext cx="6705600" cy="2546985"/>
          </a:xfrm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743200" y="3453047"/>
            <a:ext cx="5029200" cy="720804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435352" y="3331464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F776C0-ADBF-4770-BA6C-BB309956CBBB}" type="datetimeFigureOut">
              <a:rPr lang="ru-RU" smtClean="0"/>
              <a:t>09.04.2024</a:t>
            </a:fld>
            <a:endParaRPr lang="ru-RU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2B582-59C2-4624-9945-DBC9A4907494}" type="slidenum">
              <a:rPr lang="ru-RU" smtClean="0"/>
              <a:t>‹#›</a:t>
            </a:fld>
            <a:endParaRPr lang="ru-RU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accent6">
                  <a:lumMod val="50000"/>
                  <a:alpha val="36000"/>
                </a:schemeClr>
              </a:gs>
              <a:gs pos="100000">
                <a:schemeClr val="bg2">
                  <a:alpha val="1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 rot="19724275">
            <a:off x="1373221" y="1038440"/>
            <a:ext cx="7240620" cy="570698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7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 rot="17656910">
            <a:off x="-274211" y="1165875"/>
            <a:ext cx="5538472" cy="4480459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 rot="19724275">
            <a:off x="3277955" y="116854"/>
            <a:ext cx="6479362" cy="475475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7240" y="4876800"/>
            <a:ext cx="7543800" cy="9144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33600" y="685801"/>
            <a:ext cx="6096000" cy="36575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5473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CFF776C0-ADBF-4770-BA6C-BB309956CBBB}" type="datetimeFigureOut">
              <a:rPr lang="ru-RU" smtClean="0"/>
              <a:t>09.04.2024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22960" y="6154738"/>
            <a:ext cx="45720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2960" y="5842000"/>
            <a:ext cx="2133600" cy="304800"/>
          </a:xfrm>
          <a:prstGeom prst="rect">
            <a:avLst/>
          </a:prstGeom>
        </p:spPr>
        <p:txBody>
          <a:bodyPr vert="horz" lIns="91440" tIns="45720" rIns="91440" bIns="9144" rtlCol="0" anchor="b"/>
          <a:lstStyle>
            <a:lvl1pPr algn="l">
              <a:defRPr sz="16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7252B582-59C2-4624-9945-DBC9A4907494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56032" algn="l" defTabSz="914400" rtl="0" eaLnBrk="1" latinLnBrk="0" hangingPunct="1">
        <a:spcBef>
          <a:spcPct val="20000"/>
        </a:spcBef>
        <a:spcAft>
          <a:spcPts val="0"/>
        </a:spcAft>
        <a:buSzPct val="60000"/>
        <a:buFont typeface="Wingdings" pitchFamily="2" charset="2"/>
        <a:buChar char=""/>
        <a:defRPr sz="21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1pPr>
      <a:lvl2pPr marL="6400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2pPr>
      <a:lvl3pPr marL="10058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7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3pPr>
      <a:lvl4pPr marL="1371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6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4pPr>
      <a:lvl5pPr marL="164592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5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5pPr>
      <a:lvl6pPr marL="196596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6pPr>
      <a:lvl7pPr marL="22402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7pPr>
      <a:lvl8pPr marL="2514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8pPr>
      <a:lvl9pPr marL="28346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2483768" y="685800"/>
            <a:ext cx="6192688" cy="2167136"/>
          </a:xfrm>
        </p:spPr>
        <p:txBody>
          <a:bodyPr>
            <a:noAutofit/>
          </a:bodyPr>
          <a:lstStyle/>
          <a:p>
            <a:pPr marL="18288" indent="0" algn="ctr">
              <a:buNone/>
            </a:pPr>
            <a:r>
              <a:rPr lang="ru-RU" sz="4000" dirty="0"/>
              <a:t>Региональная инновационная площадка</a:t>
            </a:r>
            <a:endParaRPr lang="ru-RU" sz="2000" dirty="0"/>
          </a:p>
        </p:txBody>
      </p:sp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29581DC6-ADF7-5EAF-7F0F-F2009C2D5C9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6673"/>
          <a:stretch/>
        </p:blipFill>
        <p:spPr>
          <a:xfrm>
            <a:off x="251520" y="188640"/>
            <a:ext cx="2088232" cy="3096344"/>
          </a:xfrm>
          <a:prstGeom prst="rect">
            <a:avLst/>
          </a:prstGeom>
        </p:spPr>
      </p:pic>
      <p:sp>
        <p:nvSpPr>
          <p:cNvPr id="4" name="Объект 2">
            <a:extLst>
              <a:ext uri="{FF2B5EF4-FFF2-40B4-BE49-F238E27FC236}">
                <a16:creationId xmlns:a16="http://schemas.microsoft.com/office/drawing/2014/main" id="{1C44CF45-C5FC-53B0-B7E0-7A99ED10A4C1}"/>
              </a:ext>
            </a:extLst>
          </p:cNvPr>
          <p:cNvSpPr txBox="1">
            <a:spLocks/>
          </p:cNvSpPr>
          <p:nvPr/>
        </p:nvSpPr>
        <p:spPr>
          <a:xfrm>
            <a:off x="143508" y="3429000"/>
            <a:ext cx="8856984" cy="309634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274320" indent="-256032" algn="l" defTabSz="914400" rtl="0" eaLnBrk="1" latinLnBrk="0" hangingPunct="1">
              <a:spcBef>
                <a:spcPct val="20000"/>
              </a:spcBef>
              <a:spcAft>
                <a:spcPts val="0"/>
              </a:spcAft>
              <a:buSzPct val="60000"/>
              <a:buFont typeface="Wingdings" pitchFamily="2" charset="2"/>
              <a:buChar char=""/>
              <a:defRPr sz="21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 marL="64008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"/>
              <a:defRPr sz="19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2pPr>
            <a:lvl3pPr marL="100584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"/>
              <a:defRPr sz="17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3pPr>
            <a:lvl4pPr marL="137160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"/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4pPr>
            <a:lvl5pPr marL="164592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"/>
              <a:defRPr sz="15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5pPr>
            <a:lvl6pPr marL="196596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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6pPr>
            <a:lvl7pPr marL="224028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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7pPr>
            <a:lvl8pPr marL="251460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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8pPr>
            <a:lvl9pPr marL="283464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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pPr marL="18288" indent="0" algn="ctr">
              <a:buFont typeface="Wingdings" pitchFamily="2" charset="2"/>
              <a:buNone/>
            </a:pPr>
            <a:r>
              <a:rPr lang="ru-RU" sz="3600" dirty="0"/>
              <a:t>Проект «Курчатовский класс» -реализация дорожной карты и перспективы развития</a:t>
            </a:r>
            <a:br>
              <a:rPr lang="ru-RU" sz="3600" dirty="0"/>
            </a:br>
            <a:r>
              <a:rPr lang="ru-RU" sz="3600" dirty="0"/>
              <a:t>в Республике Крым</a:t>
            </a:r>
          </a:p>
          <a:p>
            <a:pPr marL="18288" indent="0" algn="r">
              <a:buFont typeface="Wingdings" pitchFamily="2" charset="2"/>
              <a:buNone/>
            </a:pPr>
            <a:r>
              <a:rPr lang="ru-RU" sz="1800" dirty="0"/>
              <a:t>Начальник отдела</a:t>
            </a:r>
          </a:p>
          <a:p>
            <a:pPr marL="18288" indent="0" algn="r">
              <a:buFont typeface="Wingdings" pitchFamily="2" charset="2"/>
              <a:buNone/>
            </a:pPr>
            <a:r>
              <a:rPr lang="ru-RU" sz="1800" dirty="0"/>
              <a:t> ГКУ РК «ИМАЦ»</a:t>
            </a:r>
            <a:br>
              <a:rPr lang="ru-RU" sz="1800" dirty="0"/>
            </a:br>
            <a:r>
              <a:rPr lang="ru-RU" sz="1800" dirty="0" err="1"/>
              <a:t>Е.В.Алмазникова</a:t>
            </a:r>
            <a:endParaRPr lang="ru-RU" sz="1800" dirty="0"/>
          </a:p>
        </p:txBody>
      </p:sp>
    </p:spTree>
    <p:extLst>
      <p:ext uri="{BB962C8B-B14F-4D97-AF65-F5344CB8AC3E}">
        <p14:creationId xmlns:p14="http://schemas.microsoft.com/office/powerpoint/2010/main" val="98456447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395536" y="1219200"/>
            <a:ext cx="8064896" cy="2569840"/>
          </a:xfrm>
        </p:spPr>
        <p:txBody>
          <a:bodyPr/>
          <a:lstStyle/>
          <a:p>
            <a:r>
              <a:rPr lang="ru-RU" dirty="0"/>
              <a:t>    </a:t>
            </a:r>
            <a:r>
              <a:rPr lang="ru-RU" sz="5400" dirty="0"/>
              <a:t>Спасибо за внимание!</a:t>
            </a:r>
          </a:p>
        </p:txBody>
      </p:sp>
    </p:spTree>
    <p:extLst>
      <p:ext uri="{BB962C8B-B14F-4D97-AF65-F5344CB8AC3E}">
        <p14:creationId xmlns:p14="http://schemas.microsoft.com/office/powerpoint/2010/main" val="28663192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395536" y="764704"/>
            <a:ext cx="8280920" cy="5328592"/>
          </a:xfrm>
        </p:spPr>
        <p:txBody>
          <a:bodyPr>
            <a:normAutofit fontScale="77500" lnSpcReduction="20000"/>
          </a:bodyPr>
          <a:lstStyle/>
          <a:p>
            <a:pPr algn="just">
              <a:lnSpc>
                <a:spcPct val="120000"/>
              </a:lnSpc>
              <a:buFont typeface="Wingdings" panose="05000000000000000000" pitchFamily="2" charset="2"/>
              <a:buChar char="v"/>
            </a:pPr>
            <a:r>
              <a:rPr lang="ru-RU" sz="3200" dirty="0">
                <a:effectLst/>
              </a:rPr>
              <a:t>В 2020 году участниками проекта стали 26 общеобразовательных организаций Республики Крым, представляя все муниципалитеты. Были открыты 5-е классы, в них начали обучение более 600 </a:t>
            </a:r>
            <a:r>
              <a:rPr lang="ru-RU" sz="3200" dirty="0" err="1">
                <a:effectLst/>
              </a:rPr>
              <a:t>курчатовцев</a:t>
            </a:r>
            <a:r>
              <a:rPr lang="ru-RU" sz="3200" dirty="0">
                <a:effectLst/>
              </a:rPr>
              <a:t>.</a:t>
            </a:r>
          </a:p>
          <a:p>
            <a:pPr marL="18288" indent="0" algn="just">
              <a:buNone/>
            </a:pPr>
            <a:endParaRPr lang="ru-RU" sz="3200" dirty="0">
              <a:effectLst/>
            </a:endParaRPr>
          </a:p>
          <a:p>
            <a:pPr algn="just">
              <a:lnSpc>
                <a:spcPct val="120000"/>
              </a:lnSpc>
              <a:buFont typeface="Wingdings" panose="05000000000000000000" pitchFamily="2" charset="2"/>
              <a:buChar char="v"/>
            </a:pPr>
            <a:r>
              <a:rPr lang="ru-RU" sz="3200" dirty="0">
                <a:effectLst/>
              </a:rPr>
              <a:t>В соответствии с приказом от 28.05.2020 №816       создана рабочая группа под председательством министра МОНМ РК Лаврик В.В., координация Проекта возложена на ГКУ РК «Информационно-методический, аналитический центр».</a:t>
            </a:r>
          </a:p>
          <a:p>
            <a:pPr marL="18288" indent="0" algn="just">
              <a:buNone/>
            </a:pPr>
            <a:endParaRPr lang="ru-RU" sz="3200" dirty="0">
              <a:effectLst/>
            </a:endParaRPr>
          </a:p>
          <a:p>
            <a:pPr algn="just">
              <a:buFont typeface="Wingdings" panose="05000000000000000000" pitchFamily="2" charset="2"/>
              <a:buChar char="v"/>
            </a:pPr>
            <a:r>
              <a:rPr lang="ru-RU" sz="3200" dirty="0">
                <a:effectLst/>
              </a:rPr>
              <a:t>Партнёр проекта - «НИЦ «Курчатовский институт».</a:t>
            </a:r>
          </a:p>
          <a:p>
            <a:pPr marL="18288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401033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95536" y="476672"/>
            <a:ext cx="8352928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defTabSz="542925"/>
            <a:r>
              <a:rPr lang="ru-RU" sz="2000" dirty="0"/>
              <a:t> 	Целью проекта явилось создание новой образовательной среды, основанной на междисциплинарном и проектно-технологическом подходе к обучению и воспитанию школьников на уровне основного общего образования, внедрение конвергентного подхода в обучении, использование высокотехнологичного оборудования и формирование целостной картины мира.</a:t>
            </a:r>
          </a:p>
          <a:p>
            <a:pPr algn="just" defTabSz="542925"/>
            <a:r>
              <a:rPr lang="ru-RU" sz="2000" dirty="0"/>
              <a:t>	Была поставлена задача выявления одарённости и интересов обучающихся в различных областях науки, расширения количества  детей, увлечённых проектной и исследовательской деятельностью.</a:t>
            </a:r>
          </a:p>
          <a:p>
            <a:pPr algn="just" defTabSz="542925"/>
            <a:r>
              <a:rPr lang="ru-RU" sz="2000" dirty="0"/>
              <a:t>	Приказом МОНМ РК от 25.06.2020 г., №959 утвержден статус объединения ОО как региональной инновационной площадки Проект «Курчатовский класс».</a:t>
            </a:r>
          </a:p>
          <a:p>
            <a:pPr marL="18288" indent="0" algn="just" defTabSz="542925">
              <a:buNone/>
            </a:pPr>
            <a:r>
              <a:rPr lang="ru-RU" sz="2000" dirty="0"/>
              <a:t>	Для каждой школы была составлена Дорожная карта на пятилетний срок, разработана рабочая программа по междисциплинарному курсу в рамках внеурочной деятельности, рассчитанная на 5 часов в неделю (с обязательными часами на проектную деятельность и экспериментально-исследовательскую работу.</a:t>
            </a:r>
          </a:p>
        </p:txBody>
      </p:sp>
    </p:spTree>
    <p:extLst>
      <p:ext uri="{BB962C8B-B14F-4D97-AF65-F5344CB8AC3E}">
        <p14:creationId xmlns:p14="http://schemas.microsoft.com/office/powerpoint/2010/main" val="31845285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179512" y="685800"/>
            <a:ext cx="8856984" cy="4471392"/>
          </a:xfrm>
        </p:spPr>
        <p:txBody>
          <a:bodyPr>
            <a:normAutofit/>
          </a:bodyPr>
          <a:lstStyle/>
          <a:p>
            <a:pPr marL="18288" indent="0" algn="just">
              <a:buNone/>
            </a:pPr>
            <a:endParaRPr lang="ru-RU" sz="3600" dirty="0">
              <a:effectLst/>
            </a:endParaRPr>
          </a:p>
          <a:p>
            <a:endParaRPr lang="ru-RU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467544" y="476672"/>
            <a:ext cx="8208912" cy="62170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8288" indent="0" algn="just">
              <a:buNone/>
            </a:pPr>
            <a:r>
              <a:rPr lang="ru-RU" dirty="0"/>
              <a:t>В процессе </a:t>
            </a:r>
            <a:r>
              <a:rPr lang="ru-RU" sz="2000" dirty="0"/>
              <a:t>реализации дорожной карты Проекта:</a:t>
            </a:r>
          </a:p>
          <a:p>
            <a:pPr marL="18288" indent="0" algn="just">
              <a:buNone/>
            </a:pPr>
            <a:endParaRPr lang="ru-RU" sz="2000" dirty="0"/>
          </a:p>
          <a:p>
            <a:pPr marL="285750" lvl="0" indent="-285750" algn="just">
              <a:buFont typeface="Arial" pitchFamily="34" charset="0"/>
              <a:buChar char="•"/>
            </a:pPr>
            <a:r>
              <a:rPr lang="ru-RU" sz="2000" dirty="0"/>
              <a:t>внедрён междисциплинарный курс внеурочной деятельности Курчатовский класс для 5,6,7-х классов;</a:t>
            </a:r>
          </a:p>
          <a:p>
            <a:pPr marL="285750" lvl="0" indent="-285750" algn="just">
              <a:buFont typeface="Arial" pitchFamily="34" charset="0"/>
              <a:buChar char="•"/>
            </a:pPr>
            <a:r>
              <a:rPr lang="ru-RU" sz="2000" dirty="0"/>
              <a:t>скоординированы на уровне содержания учебного материала рабочие программы учебных дисциплин по математике, физике, химии, биологии, информатике, географии;</a:t>
            </a:r>
          </a:p>
          <a:p>
            <a:pPr marL="285750" lvl="0" indent="-285750" algn="just">
              <a:buFont typeface="Arial" pitchFamily="34" charset="0"/>
              <a:buChar char="•"/>
            </a:pPr>
            <a:r>
              <a:rPr lang="ru-RU" sz="2000" dirty="0"/>
              <a:t>разработан Стандарт Проекта «Курчатовский класс», который расширил возможности школ (углублённое изучение предметов, практико-ориентированные курсы, внеурочная деятельность, дополнительное образование).</a:t>
            </a:r>
          </a:p>
          <a:p>
            <a:pPr lvl="0" algn="just" defTabSz="542925"/>
            <a:r>
              <a:rPr lang="ru-RU" sz="2000" dirty="0"/>
              <a:t>	Вся работа направлена на знакомство школьников с </a:t>
            </a:r>
            <a:r>
              <a:rPr lang="ru-RU" sz="2000" dirty="0" err="1"/>
              <a:t>трансдисциплинарными</a:t>
            </a:r>
            <a:r>
              <a:rPr lang="ru-RU" sz="2000" dirty="0"/>
              <a:t> законами и фактами, которые  проявляются в природе и жизни человека. </a:t>
            </a:r>
          </a:p>
          <a:p>
            <a:pPr marL="18288" indent="0" algn="just" defTabSz="542925">
              <a:buNone/>
            </a:pPr>
            <a:r>
              <a:rPr lang="ru-RU" sz="2000" dirty="0"/>
              <a:t>	В основу заложен принцип </a:t>
            </a:r>
            <a:r>
              <a:rPr lang="ru-RU" sz="2000" dirty="0">
                <a:solidFill>
                  <a:srgbClr val="FF0000"/>
                </a:solidFill>
              </a:rPr>
              <a:t>НБИКС-технологий</a:t>
            </a:r>
            <a:r>
              <a:rPr lang="ru-RU" sz="2000" dirty="0"/>
              <a:t> (нано-</a:t>
            </a:r>
            <a:r>
              <a:rPr lang="ru-RU" sz="2000" dirty="0" err="1"/>
              <a:t>био</a:t>
            </a:r>
            <a:r>
              <a:rPr lang="ru-RU" sz="2000" dirty="0"/>
              <a:t>-инфо-</a:t>
            </a:r>
            <a:r>
              <a:rPr lang="ru-RU" sz="2000" dirty="0" err="1"/>
              <a:t>когно</a:t>
            </a:r>
            <a:r>
              <a:rPr lang="ru-RU" sz="2000" dirty="0"/>
              <a:t>-</a:t>
            </a:r>
            <a:r>
              <a:rPr lang="ru-RU" sz="2000" dirty="0" err="1"/>
              <a:t>социо</a:t>
            </a:r>
            <a:r>
              <a:rPr lang="ru-RU" sz="2000" dirty="0"/>
              <a:t>), т.е. создание образовательной среды нового «конвергентного» типа, в которой объединяются естественнонаучные и гуманитарные технологии, формирующие целостную картину мира. </a:t>
            </a:r>
          </a:p>
          <a:p>
            <a:pPr marL="18288" indent="0" algn="just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945398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771800" y="226377"/>
            <a:ext cx="5976663" cy="6370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/>
              <a:t>Республиканские методические мероприятия для различных категорий участников Проекта «Курчатовский класс»:</a:t>
            </a:r>
          </a:p>
          <a:p>
            <a:endParaRPr lang="ru-RU" sz="2000" dirty="0"/>
          </a:p>
          <a:p>
            <a:pPr marL="342900" indent="-342900" algn="just">
              <a:buFont typeface="Arial" pitchFamily="34" charset="0"/>
              <a:buChar char="•"/>
            </a:pPr>
            <a:r>
              <a:rPr lang="ru-RU" sz="2000" dirty="0"/>
              <a:t>3 круглых стола для руководителей ОО;</a:t>
            </a:r>
          </a:p>
          <a:p>
            <a:pPr marL="342900" indent="-342900" algn="just">
              <a:buFont typeface="Arial" pitchFamily="34" charset="0"/>
              <a:buChar char="•"/>
            </a:pPr>
            <a:endParaRPr lang="ru-RU" sz="2000" dirty="0"/>
          </a:p>
          <a:p>
            <a:pPr marL="342900" indent="-342900" algn="just">
              <a:buFont typeface="Arial" pitchFamily="34" charset="0"/>
              <a:buChar char="•"/>
            </a:pPr>
            <a:r>
              <a:rPr lang="ru-RU" sz="2000" dirty="0"/>
              <a:t>8 семинаров-практикумов для кураторов и педагогов Проекта;</a:t>
            </a:r>
          </a:p>
          <a:p>
            <a:pPr marL="342900" indent="-342900" algn="just">
              <a:buFont typeface="Arial" pitchFamily="34" charset="0"/>
              <a:buChar char="•"/>
            </a:pPr>
            <a:endParaRPr lang="ru-RU" sz="2000" dirty="0"/>
          </a:p>
          <a:p>
            <a:pPr marL="342900" indent="-342900" algn="just">
              <a:buFont typeface="Arial" pitchFamily="34" charset="0"/>
              <a:buChar char="•"/>
            </a:pPr>
            <a:r>
              <a:rPr lang="ru-RU" sz="2000" dirty="0"/>
              <a:t>6 </a:t>
            </a:r>
            <a:r>
              <a:rPr lang="ru-RU" sz="2000" dirty="0" err="1"/>
              <a:t>стажировочных</a:t>
            </a:r>
            <a:r>
              <a:rPr lang="ru-RU" sz="2000" dirty="0"/>
              <a:t> семинаров для учителей естественного цикла, работающих в курчатовских классах;</a:t>
            </a:r>
          </a:p>
          <a:p>
            <a:pPr marL="342900" indent="-342900" algn="just">
              <a:buFont typeface="Arial" pitchFamily="34" charset="0"/>
              <a:buChar char="•"/>
            </a:pPr>
            <a:endParaRPr lang="ru-RU" sz="2000" dirty="0"/>
          </a:p>
          <a:p>
            <a:pPr marL="342900" indent="-342900" algn="just">
              <a:buFont typeface="Arial" pitchFamily="34" charset="0"/>
              <a:buChar char="•"/>
            </a:pPr>
            <a:r>
              <a:rPr lang="ru-RU" sz="2000" dirty="0"/>
              <a:t>выездная стажировка для административно-управленческих команд Проекта в ФГАОУ ДПО «Академия </a:t>
            </a:r>
            <a:r>
              <a:rPr lang="ru-RU" sz="2000" dirty="0" err="1"/>
              <a:t>Минпросвещения</a:t>
            </a:r>
            <a:r>
              <a:rPr lang="ru-RU" sz="2000" dirty="0"/>
              <a:t> РФ»  г. Москва;</a:t>
            </a:r>
          </a:p>
          <a:p>
            <a:pPr marL="342900" indent="-342900" algn="just">
              <a:buFont typeface="Arial" pitchFamily="34" charset="0"/>
              <a:buChar char="•"/>
            </a:pPr>
            <a:endParaRPr lang="ru-RU" sz="2000" dirty="0"/>
          </a:p>
          <a:p>
            <a:pPr marL="342900" indent="-342900" algn="just">
              <a:buFont typeface="Arial" pitchFamily="34" charset="0"/>
              <a:buChar char="•"/>
            </a:pPr>
            <a:r>
              <a:rPr lang="ru-RU" sz="2000" dirty="0"/>
              <a:t>Курсы повышения квалификации, семинары на базе ГБОУ ДПО РК «КРИППО».</a:t>
            </a:r>
            <a:endParaRPr lang="ru-RU" sz="2800" dirty="0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83A240BF-B058-11EC-8331-907B4B47A3DC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433"/>
          <a:stretch/>
        </p:blipFill>
        <p:spPr>
          <a:xfrm rot="5400000">
            <a:off x="16579" y="2151774"/>
            <a:ext cx="3093848" cy="23359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264638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3140968"/>
            <a:ext cx="8208912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/>
              <a:t>     Одним из ярких событий становится региональная открытая научно-практическая конференция «Научные чтения им. </a:t>
            </a:r>
            <a:r>
              <a:rPr lang="ru-RU" sz="2000" dirty="0" err="1"/>
              <a:t>И.В.Курчатова</a:t>
            </a:r>
            <a:r>
              <a:rPr lang="ru-RU" sz="2000" dirty="0"/>
              <a:t>».</a:t>
            </a:r>
          </a:p>
          <a:p>
            <a:pPr algn="ctr"/>
            <a:r>
              <a:rPr lang="ru-RU" sz="2000" dirty="0"/>
              <a:t>2023 год – 31 участник</a:t>
            </a:r>
          </a:p>
          <a:p>
            <a:pPr algn="ctr"/>
            <a:r>
              <a:rPr lang="ru-RU" sz="2000" dirty="0"/>
              <a:t>2024 год – 47 участников</a:t>
            </a:r>
          </a:p>
          <a:p>
            <a:pPr algn="ctr"/>
            <a:endParaRPr lang="ru-RU" sz="2000" dirty="0"/>
          </a:p>
          <a:p>
            <a:pPr algn="just" defTabSz="542925"/>
            <a:r>
              <a:rPr lang="ru-RU" sz="2000" dirty="0"/>
              <a:t>	Планируется участие призёров и победителей в межрегиональной конференции обучающихся курчатовских классов, организованной в этом году НИЦ «Курчатовский институт» в г. Москве, в мае этого года.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4157AC98-0AF3-31A0-8865-BFEFE3D6DAD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067"/>
          <a:stretch/>
        </p:blipFill>
        <p:spPr>
          <a:xfrm rot="5400000">
            <a:off x="1309745" y="498566"/>
            <a:ext cx="2852100" cy="2232249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576E55C2-C8DE-4D91-58E6-034DFCC95389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544"/>
          <a:stretch/>
        </p:blipFill>
        <p:spPr>
          <a:xfrm rot="5400000">
            <a:off x="5023214" y="494876"/>
            <a:ext cx="2872818" cy="2232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10018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346171"/>
            <a:ext cx="8208911" cy="59400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defTabSz="542925"/>
            <a:r>
              <a:rPr lang="ru-RU" sz="2000" dirty="0"/>
              <a:t>	Учёные НИЦ «Курчатовский институт в этом учебном году разработали программы междисциплинарных курсов дополнительного образования для 7 класса:</a:t>
            </a:r>
          </a:p>
          <a:p>
            <a:pPr marL="342900" indent="-342900" algn="just">
              <a:buFont typeface="Arial" pitchFamily="34" charset="0"/>
              <a:buChar char="•"/>
            </a:pPr>
            <a:r>
              <a:rPr lang="ru-RU" sz="2000" dirty="0"/>
              <a:t>Развитие научно-технического творчества в области НБИКС-</a:t>
            </a:r>
            <a:r>
              <a:rPr lang="ru-RU" sz="2000" dirty="0" err="1"/>
              <a:t>природоподобных</a:t>
            </a:r>
            <a:r>
              <a:rPr lang="ru-RU" sz="2000" dirty="0"/>
              <a:t> технологий;</a:t>
            </a:r>
          </a:p>
          <a:p>
            <a:pPr marL="342900" indent="-342900" algn="just">
              <a:buFont typeface="Arial" pitchFamily="34" charset="0"/>
              <a:buChar char="•"/>
            </a:pPr>
            <a:r>
              <a:rPr lang="ru-RU" sz="2000" dirty="0"/>
              <a:t>Развитие научно-технического творчества в области генетических исследований.</a:t>
            </a:r>
          </a:p>
          <a:p>
            <a:pPr algn="just" defTabSz="542925"/>
            <a:r>
              <a:rPr lang="ru-RU" sz="2000" dirty="0">
                <a:solidFill>
                  <a:srgbClr val="92D050"/>
                </a:solidFill>
              </a:rPr>
              <a:t>	Каждый первый вторник </a:t>
            </a:r>
            <a:r>
              <a:rPr lang="ru-RU" sz="2000" dirty="0"/>
              <a:t>месяца крымские педагоги участвуют в семинарах Департамента  образования и работы с молодёжью НИЦ «Курчатовский институт» по ВКС, освещающих аспекты внедрения программ;</a:t>
            </a:r>
          </a:p>
          <a:p>
            <a:pPr algn="just" defTabSz="542925"/>
            <a:r>
              <a:rPr lang="ru-RU" sz="2000" dirty="0"/>
              <a:t>	</a:t>
            </a:r>
            <a:r>
              <a:rPr lang="ru-RU" sz="2000" dirty="0">
                <a:solidFill>
                  <a:srgbClr val="92D050"/>
                </a:solidFill>
              </a:rPr>
              <a:t>Каждый третий четверг </a:t>
            </a:r>
            <a:r>
              <a:rPr lang="ru-RU" sz="2000" dirty="0"/>
              <a:t>– обучающиеся Республики Крым участвуют в проведении совместных открытых уроков в </a:t>
            </a:r>
            <a:r>
              <a:rPr lang="ru-RU" sz="2000" dirty="0" err="1"/>
              <a:t>курчатовских</a:t>
            </a:r>
            <a:r>
              <a:rPr lang="ru-RU" sz="2000" dirty="0"/>
              <a:t> классах российских регионов по вышеназванным программам.</a:t>
            </a:r>
          </a:p>
          <a:p>
            <a:pPr algn="just" defTabSz="542925"/>
            <a:r>
              <a:rPr lang="ru-RU" sz="2000" dirty="0"/>
              <a:t>	9 школ начали активно внедрять программы дополнительного образования.</a:t>
            </a:r>
          </a:p>
          <a:p>
            <a:pPr algn="just" defTabSz="542925"/>
            <a:r>
              <a:rPr lang="ru-RU" sz="2000" dirty="0"/>
              <a:t>	В 2024/2025 учебном году присоединятся все остальные  крымские школы, в которых открыты курчатовские классы. 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2968453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600075"/>
            <a:ext cx="8496944" cy="6001643"/>
          </a:xfrm>
          <a:custGeom>
            <a:avLst/>
            <a:gdLst>
              <a:gd name="connsiteX0" fmla="*/ 0 w 8136904"/>
              <a:gd name="connsiteY0" fmla="*/ 0 h 5262979"/>
              <a:gd name="connsiteX1" fmla="*/ 8136904 w 8136904"/>
              <a:gd name="connsiteY1" fmla="*/ 0 h 5262979"/>
              <a:gd name="connsiteX2" fmla="*/ 8136904 w 8136904"/>
              <a:gd name="connsiteY2" fmla="*/ 5262979 h 5262979"/>
              <a:gd name="connsiteX3" fmla="*/ 0 w 8136904"/>
              <a:gd name="connsiteY3" fmla="*/ 5262979 h 5262979"/>
              <a:gd name="connsiteX4" fmla="*/ 0 w 8136904"/>
              <a:gd name="connsiteY4" fmla="*/ 0 h 5262979"/>
              <a:gd name="connsiteX0" fmla="*/ 0 w 8136904"/>
              <a:gd name="connsiteY0" fmla="*/ 20613 h 5283592"/>
              <a:gd name="connsiteX1" fmla="*/ 5237931 w 8136904"/>
              <a:gd name="connsiteY1" fmla="*/ 0 h 5283592"/>
              <a:gd name="connsiteX2" fmla="*/ 8136904 w 8136904"/>
              <a:gd name="connsiteY2" fmla="*/ 20613 h 5283592"/>
              <a:gd name="connsiteX3" fmla="*/ 8136904 w 8136904"/>
              <a:gd name="connsiteY3" fmla="*/ 5283592 h 5283592"/>
              <a:gd name="connsiteX4" fmla="*/ 0 w 8136904"/>
              <a:gd name="connsiteY4" fmla="*/ 5283592 h 5283592"/>
              <a:gd name="connsiteX5" fmla="*/ 0 w 8136904"/>
              <a:gd name="connsiteY5" fmla="*/ 20613 h 5283592"/>
              <a:gd name="connsiteX0" fmla="*/ 0 w 8136904"/>
              <a:gd name="connsiteY0" fmla="*/ 20613 h 5283592"/>
              <a:gd name="connsiteX1" fmla="*/ 5237931 w 8136904"/>
              <a:gd name="connsiteY1" fmla="*/ 0 h 5283592"/>
              <a:gd name="connsiteX2" fmla="*/ 8136904 w 8136904"/>
              <a:gd name="connsiteY2" fmla="*/ 20613 h 5283592"/>
              <a:gd name="connsiteX3" fmla="*/ 8124006 w 8136904"/>
              <a:gd name="connsiteY3" fmla="*/ 2781300 h 5283592"/>
              <a:gd name="connsiteX4" fmla="*/ 8136904 w 8136904"/>
              <a:gd name="connsiteY4" fmla="*/ 5283592 h 5283592"/>
              <a:gd name="connsiteX5" fmla="*/ 0 w 8136904"/>
              <a:gd name="connsiteY5" fmla="*/ 5283592 h 5283592"/>
              <a:gd name="connsiteX6" fmla="*/ 0 w 8136904"/>
              <a:gd name="connsiteY6" fmla="*/ 20613 h 5283592"/>
              <a:gd name="connsiteX0" fmla="*/ 0 w 8136904"/>
              <a:gd name="connsiteY0" fmla="*/ 20613 h 5283592"/>
              <a:gd name="connsiteX1" fmla="*/ 5237931 w 8136904"/>
              <a:gd name="connsiteY1" fmla="*/ 0 h 5283592"/>
              <a:gd name="connsiteX2" fmla="*/ 5269879 w 8136904"/>
              <a:gd name="connsiteY2" fmla="*/ 2039913 h 5283592"/>
              <a:gd name="connsiteX3" fmla="*/ 8124006 w 8136904"/>
              <a:gd name="connsiteY3" fmla="*/ 2781300 h 5283592"/>
              <a:gd name="connsiteX4" fmla="*/ 8136904 w 8136904"/>
              <a:gd name="connsiteY4" fmla="*/ 5283592 h 5283592"/>
              <a:gd name="connsiteX5" fmla="*/ 0 w 8136904"/>
              <a:gd name="connsiteY5" fmla="*/ 5283592 h 5283592"/>
              <a:gd name="connsiteX6" fmla="*/ 0 w 8136904"/>
              <a:gd name="connsiteY6" fmla="*/ 20613 h 5283592"/>
              <a:gd name="connsiteX0" fmla="*/ 0 w 8136904"/>
              <a:gd name="connsiteY0" fmla="*/ 20613 h 5283592"/>
              <a:gd name="connsiteX1" fmla="*/ 5237931 w 8136904"/>
              <a:gd name="connsiteY1" fmla="*/ 0 h 5283592"/>
              <a:gd name="connsiteX2" fmla="*/ 5269879 w 8136904"/>
              <a:gd name="connsiteY2" fmla="*/ 2039913 h 5283592"/>
              <a:gd name="connsiteX3" fmla="*/ 8124006 w 8136904"/>
              <a:gd name="connsiteY3" fmla="*/ 2781300 h 5283592"/>
              <a:gd name="connsiteX4" fmla="*/ 8136904 w 8136904"/>
              <a:gd name="connsiteY4" fmla="*/ 5283592 h 5283592"/>
              <a:gd name="connsiteX5" fmla="*/ 0 w 8136904"/>
              <a:gd name="connsiteY5" fmla="*/ 5283592 h 5283592"/>
              <a:gd name="connsiteX6" fmla="*/ 0 w 8136904"/>
              <a:gd name="connsiteY6" fmla="*/ 20613 h 5283592"/>
              <a:gd name="connsiteX0" fmla="*/ 0 w 8136904"/>
              <a:gd name="connsiteY0" fmla="*/ 20613 h 5283592"/>
              <a:gd name="connsiteX1" fmla="*/ 5237931 w 8136904"/>
              <a:gd name="connsiteY1" fmla="*/ 0 h 5283592"/>
              <a:gd name="connsiteX2" fmla="*/ 5269879 w 8136904"/>
              <a:gd name="connsiteY2" fmla="*/ 2039913 h 5283592"/>
              <a:gd name="connsiteX3" fmla="*/ 8124006 w 8136904"/>
              <a:gd name="connsiteY3" fmla="*/ 2781300 h 5283592"/>
              <a:gd name="connsiteX4" fmla="*/ 8136904 w 8136904"/>
              <a:gd name="connsiteY4" fmla="*/ 5283592 h 5283592"/>
              <a:gd name="connsiteX5" fmla="*/ 0 w 8136904"/>
              <a:gd name="connsiteY5" fmla="*/ 5283592 h 5283592"/>
              <a:gd name="connsiteX6" fmla="*/ 0 w 8136904"/>
              <a:gd name="connsiteY6" fmla="*/ 20613 h 5283592"/>
              <a:gd name="connsiteX0" fmla="*/ 0 w 8136904"/>
              <a:gd name="connsiteY0" fmla="*/ 20613 h 5283592"/>
              <a:gd name="connsiteX1" fmla="*/ 5237931 w 8136904"/>
              <a:gd name="connsiteY1" fmla="*/ 0 h 5283592"/>
              <a:gd name="connsiteX2" fmla="*/ 5269879 w 8136904"/>
              <a:gd name="connsiteY2" fmla="*/ 2039913 h 5283592"/>
              <a:gd name="connsiteX3" fmla="*/ 8124006 w 8136904"/>
              <a:gd name="connsiteY3" fmla="*/ 2781300 h 5283592"/>
              <a:gd name="connsiteX4" fmla="*/ 8136904 w 8136904"/>
              <a:gd name="connsiteY4" fmla="*/ 5283592 h 5283592"/>
              <a:gd name="connsiteX5" fmla="*/ 0 w 8136904"/>
              <a:gd name="connsiteY5" fmla="*/ 5283592 h 5283592"/>
              <a:gd name="connsiteX6" fmla="*/ 0 w 8136904"/>
              <a:gd name="connsiteY6" fmla="*/ 20613 h 5283592"/>
              <a:gd name="connsiteX0" fmla="*/ 0 w 8136904"/>
              <a:gd name="connsiteY0" fmla="*/ 20613 h 5283592"/>
              <a:gd name="connsiteX1" fmla="*/ 5237931 w 8136904"/>
              <a:gd name="connsiteY1" fmla="*/ 0 h 5283592"/>
              <a:gd name="connsiteX2" fmla="*/ 5736604 w 8136904"/>
              <a:gd name="connsiteY2" fmla="*/ 2754288 h 5283592"/>
              <a:gd name="connsiteX3" fmla="*/ 8124006 w 8136904"/>
              <a:gd name="connsiteY3" fmla="*/ 2781300 h 5283592"/>
              <a:gd name="connsiteX4" fmla="*/ 8136904 w 8136904"/>
              <a:gd name="connsiteY4" fmla="*/ 5283592 h 5283592"/>
              <a:gd name="connsiteX5" fmla="*/ 0 w 8136904"/>
              <a:gd name="connsiteY5" fmla="*/ 5283592 h 5283592"/>
              <a:gd name="connsiteX6" fmla="*/ 0 w 8136904"/>
              <a:gd name="connsiteY6" fmla="*/ 20613 h 5283592"/>
              <a:gd name="connsiteX0" fmla="*/ 0 w 8136904"/>
              <a:gd name="connsiteY0" fmla="*/ 20613 h 5283592"/>
              <a:gd name="connsiteX1" fmla="*/ 5780856 w 8136904"/>
              <a:gd name="connsiteY1" fmla="*/ 0 h 5283592"/>
              <a:gd name="connsiteX2" fmla="*/ 5736604 w 8136904"/>
              <a:gd name="connsiteY2" fmla="*/ 2754288 h 5283592"/>
              <a:gd name="connsiteX3" fmla="*/ 8124006 w 8136904"/>
              <a:gd name="connsiteY3" fmla="*/ 2781300 h 5283592"/>
              <a:gd name="connsiteX4" fmla="*/ 8136904 w 8136904"/>
              <a:gd name="connsiteY4" fmla="*/ 5283592 h 5283592"/>
              <a:gd name="connsiteX5" fmla="*/ 0 w 8136904"/>
              <a:gd name="connsiteY5" fmla="*/ 5283592 h 5283592"/>
              <a:gd name="connsiteX6" fmla="*/ 0 w 8136904"/>
              <a:gd name="connsiteY6" fmla="*/ 20613 h 52835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136904" h="5283592">
                <a:moveTo>
                  <a:pt x="0" y="20613"/>
                </a:moveTo>
                <a:lnTo>
                  <a:pt x="5780856" y="0"/>
                </a:lnTo>
                <a:lnTo>
                  <a:pt x="5736604" y="2754288"/>
                </a:lnTo>
                <a:cubicBezTo>
                  <a:pt x="5694205" y="2760117"/>
                  <a:pt x="8099730" y="2765946"/>
                  <a:pt x="8124006" y="2781300"/>
                </a:cubicBezTo>
                <a:cubicBezTo>
                  <a:pt x="8118780" y="2758147"/>
                  <a:pt x="8132605" y="4449495"/>
                  <a:pt x="8136904" y="5283592"/>
                </a:cubicBezTo>
                <a:lnTo>
                  <a:pt x="0" y="5283592"/>
                </a:lnTo>
                <a:lnTo>
                  <a:pt x="0" y="20613"/>
                </a:lnTo>
                <a:close/>
              </a:path>
            </a:pathLst>
          </a:custGeom>
          <a:ln>
            <a:noFill/>
          </a:ln>
        </p:spPr>
        <p:txBody>
          <a:bodyPr wrap="square">
            <a:spAutoFit/>
          </a:bodyPr>
          <a:lstStyle/>
          <a:p>
            <a:pPr algn="just"/>
            <a:r>
              <a:rPr lang="ru-RU" sz="2400" dirty="0">
                <a:solidFill>
                  <a:srgbClr val="00B050"/>
                </a:solidFill>
              </a:rPr>
              <a:t>2023/2024 учебный год:</a:t>
            </a:r>
          </a:p>
          <a:p>
            <a:pPr algn="just"/>
            <a:endParaRPr lang="ru-RU" sz="2400" dirty="0">
              <a:solidFill>
                <a:srgbClr val="00B050"/>
              </a:solidFill>
            </a:endParaRPr>
          </a:p>
          <a:p>
            <a:pPr marL="342900" indent="-342900" algn="just">
              <a:buFontTx/>
              <a:buChar char="-"/>
            </a:pPr>
            <a:r>
              <a:rPr lang="ru-RU" sz="2400" dirty="0"/>
              <a:t>32 школы</a:t>
            </a:r>
          </a:p>
          <a:p>
            <a:pPr marL="342900" indent="-342900" algn="just">
              <a:buFontTx/>
              <a:buChar char="-"/>
            </a:pPr>
            <a:r>
              <a:rPr lang="ru-RU" sz="2400" dirty="0"/>
              <a:t>102 класса (5-8-е классы)</a:t>
            </a:r>
          </a:p>
          <a:p>
            <a:pPr marL="342900" indent="-342900" algn="just">
              <a:buFontTx/>
              <a:buChar char="-"/>
            </a:pPr>
            <a:r>
              <a:rPr lang="ru-RU" sz="2400" dirty="0"/>
              <a:t>2595 обучающихся.</a:t>
            </a:r>
          </a:p>
          <a:p>
            <a:pPr marL="342900" indent="-342900" algn="just">
              <a:buFontTx/>
              <a:buChar char="-"/>
            </a:pPr>
            <a:endParaRPr lang="ru-RU" sz="2400" dirty="0"/>
          </a:p>
          <a:p>
            <a:pPr algn="just"/>
            <a:endParaRPr lang="ru-RU" sz="2400" dirty="0"/>
          </a:p>
          <a:p>
            <a:pPr algn="just" defTabSz="542925"/>
            <a:r>
              <a:rPr lang="ru-RU" sz="2400" dirty="0"/>
              <a:t>	В феврале-марте 2024 года рабочей группой МОНМ РК были посещены все курчатовские школы, проведён мониторинг оснащенности учебно-воспитательного процесса и уровень создания условий для реализации Проекта.</a:t>
            </a:r>
          </a:p>
          <a:p>
            <a:pPr algn="just" defTabSz="542925"/>
            <a:r>
              <a:rPr lang="ru-RU" sz="2400" dirty="0"/>
              <a:t>	Перед началом учебного года планируется проведение собеседования с административно-управленческими командами школ, реализующими Проект.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AF088E97-0C42-86AB-FD78-21D1FCA6A9F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493" r="1837"/>
          <a:stretch/>
        </p:blipFill>
        <p:spPr>
          <a:xfrm rot="5400000">
            <a:off x="5999068" y="561772"/>
            <a:ext cx="2808310" cy="22060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877198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1196752"/>
            <a:ext cx="8424936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defTabSz="542925"/>
            <a:r>
              <a:rPr lang="ru-RU" sz="2400" dirty="0"/>
              <a:t>	Для сопровождения педагогов и популяризации опыта создана открытая группа ВКонтакте (более 300 участников), где постоянно работают модераторы и редакторы, отвечающие на текущие вопросы по реализации проекта, учителя делятся своими наработками и достижениями.</a:t>
            </a:r>
          </a:p>
          <a:p>
            <a:pPr algn="just" defTabSz="542925"/>
            <a:r>
              <a:rPr lang="ru-RU" sz="2400" dirty="0"/>
              <a:t>	На сайтах курчатовских школ созданы подразделы о ходе реализации Проекта, с наполнением нормативными документами и соответствующей информацией о мероприятиях в рамках  Проекта.</a:t>
            </a:r>
          </a:p>
          <a:p>
            <a:pPr algn="just"/>
            <a:r>
              <a:rPr lang="ru-RU" sz="2400" dirty="0"/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381431901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азовая">
  <a:themeElements>
    <a:clrScheme name="Базовая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Базовая">
      <a:maj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Базовая">
      <a: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48000">
              <a:schemeClr val="phClr">
                <a:tint val="54000"/>
                <a:satMod val="140000"/>
              </a:schemeClr>
            </a:gs>
            <a:gs pos="100000">
              <a:schemeClr val="phClr">
                <a:tint val="24000"/>
                <a:satMod val="260000"/>
              </a:schemeClr>
            </a:gs>
          </a:gsLst>
          <a:lin ang="1620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48000"/>
                <a:satMod val="180000"/>
                <a:lumMod val="94000"/>
              </a:schemeClr>
            </a:gs>
            <a:gs pos="100000">
              <a:schemeClr val="phClr">
                <a:shade val="48000"/>
                <a:satMod val="180000"/>
                <a:lumMod val="94000"/>
              </a:schemeClr>
            </a:gs>
          </a:gsLst>
          <a:lin ang="4140000" scaled="1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12700" dir="5400000" sx="102000" sy="102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19800000"/>
            </a:lightRig>
          </a:scene3d>
          <a:sp3d prstMaterial="metal">
            <a:bevelT w="38100" h="38100"/>
          </a:sp3d>
        </a:effectStyle>
        <a:effectStyle>
          <a:effectLst>
            <a:outerShdw blurRad="114300" dist="114300" dir="5400000" rotWithShape="0">
              <a:srgbClr val="000000">
                <a:alpha val="7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plastic"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5000"/>
              </a:schemeClr>
            </a:gs>
            <a:gs pos="100000">
              <a:schemeClr val="phClr">
                <a:shade val="40000"/>
                <a:satMod val="18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4000"/>
                <a:satMod val="280000"/>
              </a:schemeClr>
              <a:schemeClr val="phClr">
                <a:tint val="60000"/>
                <a:sat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Elemental</Template>
  <TotalTime>362</TotalTime>
  <Words>732</Words>
  <Application>Microsoft Office PowerPoint</Application>
  <PresentationFormat>Экран (4:3)</PresentationFormat>
  <Paragraphs>56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4" baseType="lpstr">
      <vt:lpstr>Arial</vt:lpstr>
      <vt:lpstr>Palatino Linotype</vt:lpstr>
      <vt:lpstr>Wingdings</vt:lpstr>
      <vt:lpstr>Базовая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   Спасибо за внимание!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Vladimir Ya.</cp:lastModifiedBy>
  <cp:revision>38</cp:revision>
  <dcterms:created xsi:type="dcterms:W3CDTF">2020-08-19T06:19:59Z</dcterms:created>
  <dcterms:modified xsi:type="dcterms:W3CDTF">2024-04-09T19:09:39Z</dcterms:modified>
</cp:coreProperties>
</file>