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  <p:sldMasterId id="2147483710" r:id="rId4"/>
    <p:sldMasterId id="2147483722" r:id="rId5"/>
    <p:sldMasterId id="2147483746" r:id="rId6"/>
    <p:sldMasterId id="2147483760" r:id="rId7"/>
    <p:sldMasterId id="2147483774" r:id="rId8"/>
    <p:sldMasterId id="2147483788" r:id="rId9"/>
    <p:sldMasterId id="2147483802" r:id="rId10"/>
  </p:sldMasterIdLst>
  <p:notesMasterIdLst>
    <p:notesMasterId r:id="rId34"/>
  </p:notesMasterIdLst>
  <p:handoutMasterIdLst>
    <p:handoutMasterId r:id="rId35"/>
  </p:handoutMasterIdLst>
  <p:sldIdLst>
    <p:sldId id="257" r:id="rId11"/>
    <p:sldId id="378" r:id="rId12"/>
    <p:sldId id="381" r:id="rId13"/>
    <p:sldId id="382" r:id="rId14"/>
    <p:sldId id="375" r:id="rId15"/>
    <p:sldId id="383" r:id="rId16"/>
    <p:sldId id="385" r:id="rId17"/>
    <p:sldId id="384" r:id="rId18"/>
    <p:sldId id="392" r:id="rId19"/>
    <p:sldId id="260" r:id="rId20"/>
    <p:sldId id="388" r:id="rId21"/>
    <p:sldId id="387" r:id="rId22"/>
    <p:sldId id="389" r:id="rId23"/>
    <p:sldId id="390" r:id="rId24"/>
    <p:sldId id="393" r:id="rId25"/>
    <p:sldId id="394" r:id="rId26"/>
    <p:sldId id="395" r:id="rId27"/>
    <p:sldId id="396" r:id="rId28"/>
    <p:sldId id="368" r:id="rId29"/>
    <p:sldId id="379" r:id="rId30"/>
    <p:sldId id="386" r:id="rId31"/>
    <p:sldId id="259" r:id="rId32"/>
    <p:sldId id="391" r:id="rId33"/>
  </p:sldIdLst>
  <p:sldSz cx="9144000" cy="6858000" type="screen4x3"/>
  <p:notesSz cx="6858000" cy="9144000"/>
  <p:defaultTextStyle>
    <a:defPPr>
      <a:defRPr lang="ru-RU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7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2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6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5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99"/>
    <a:srgbClr val="3366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3852" autoAdjust="0"/>
  </p:normalViewPr>
  <p:slideViewPr>
    <p:cSldViewPr>
      <p:cViewPr>
        <p:scale>
          <a:sx n="80" d="100"/>
          <a:sy n="80" d="100"/>
        </p:scale>
        <p:origin x="-3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A6788-06E2-4855-9393-C919207319D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0BFD-38DC-4730-AF6E-963CC7AA4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5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54D2-509E-49D4-BDB2-55D379B0A45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6BF7-74FE-462C-A8BF-56044B2CE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6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3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7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2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6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15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56BF7-74FE-462C-A8BF-56044B2CE2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6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5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351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50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241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295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7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897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064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645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748" y="3888"/>
            <a:ext cx="7964502" cy="600164"/>
          </a:xfrm>
        </p:spPr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9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013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9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001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73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48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2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570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893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39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196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246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812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3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30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88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748" y="3888"/>
            <a:ext cx="7964502" cy="600164"/>
          </a:xfrm>
        </p:spPr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8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345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0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30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67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67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26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149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271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80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26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63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63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20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3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158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53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20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57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57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1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722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514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79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1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4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4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45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1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0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91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4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26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84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02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1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830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226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69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748" y="3888"/>
            <a:ext cx="7964502" cy="600164"/>
          </a:xfrm>
        </p:spPr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0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3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33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94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33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65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584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43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12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94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28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27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3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61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8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748" y="3888"/>
            <a:ext cx="7964502" cy="600164"/>
          </a:xfrm>
        </p:spPr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1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0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31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51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6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596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999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581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6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963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05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061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370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066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748" y="3888"/>
            <a:ext cx="7964502" cy="600164"/>
          </a:xfrm>
        </p:spPr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6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17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580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956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24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60FA-EADD-4C4D-B2CD-C5775EB8BE4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79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4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5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7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9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5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7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30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40EAA6FA-49D8-40F0-9874-72AAFBF9C152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30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30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9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26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40EAA6FA-49D8-40F0-9874-72AAFBF9C152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26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26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8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20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40EAA6FA-49D8-40F0-9874-72AAFBF9C152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20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20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1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1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40EAA6FA-49D8-40F0-9874-72AAFBF9C152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06.02.2020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1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1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5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6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5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7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5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7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5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7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60FA-EADD-4C4D-B2CD-C5775EB8B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5E9E-DDBD-4496-8176-84EF7BF83B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5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7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activityedu.ru/file_storage/download?entity=sxid4604-0711-4e29-876c-aecd38565f9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jp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146" y="2276899"/>
            <a:ext cx="8753971" cy="1407159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Международное исследование PISA-2021: войдет ли Крым в десятку лидеров?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6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1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Концепция 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916832"/>
            <a:ext cx="8424936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Цели образования изменяются: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от освоения системы знаний к формированию способности  использовать знания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для решения различных задач,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находить нужную информацию,  преобразовывать информацию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для создания новых знаний и технологий</a:t>
            </a:r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41027" y="0"/>
            <a:ext cx="2311764" cy="7818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" y="29"/>
            <a:ext cx="2051719" cy="781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17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mage1">
            <a:extLst>
              <a:ext uri="{FF2B5EF4-FFF2-40B4-BE49-F238E27FC236}">
                <a16:creationId xmlns:a16="http://schemas.microsoft.com/office/drawing/2014/main" xmlns="" id="{02455C72-0A62-4CBF-9ED0-1A2436B1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960" y="1844824"/>
            <a:ext cx="3515142" cy="489654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xmlns="" id="{E5E13288-B0D7-4335-8EEB-2C3C308D6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866885"/>
              </p:ext>
            </p:extLst>
          </p:nvPr>
        </p:nvGraphicFramePr>
        <p:xfrm>
          <a:off x="7884368" y="116659"/>
          <a:ext cx="1171963" cy="94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4" imgW="8803800" imgH="7252920" progId="">
                  <p:embed/>
                </p:oleObj>
              </mc:Choice>
              <mc:Fallback>
                <p:oleObj name="CorelDRAW" r:id="rId4" imgW="8803800" imgH="7252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16659"/>
                        <a:ext cx="1171963" cy="946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8E04AAA-4D3A-48EB-9A4C-D15E3A529C50}"/>
              </a:ext>
            </a:extLst>
          </p:cNvPr>
          <p:cNvSpPr/>
          <p:nvPr/>
        </p:nvSpPr>
        <p:spPr>
          <a:xfrm>
            <a:off x="358433" y="2708920"/>
            <a:ext cx="3997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87"/>
            <a:r>
              <a:rPr lang="ru-RU" sz="2400" b="1" dirty="0">
                <a:solidFill>
                  <a:srgbClr val="374C81"/>
                </a:solidFill>
                <a:latin typeface="Calibri" panose="020F0502020204030204" pitchFamily="34" charset="0"/>
              </a:rPr>
              <a:t>Организовано тестирование по определению уровня функциональной грамотности педагогических работников</a:t>
            </a:r>
            <a:endParaRPr lang="ru-RU" sz="2400" dirty="0">
              <a:solidFill>
                <a:srgbClr val="374C8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8E04AAA-4D3A-48EB-9A4C-D15E3A529C50}"/>
              </a:ext>
            </a:extLst>
          </p:cNvPr>
          <p:cNvSpPr/>
          <p:nvPr/>
        </p:nvSpPr>
        <p:spPr>
          <a:xfrm>
            <a:off x="0" y="116632"/>
            <a:ext cx="8246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ru-RU" sz="2400" b="1" dirty="0">
                <a:solidFill>
                  <a:srgbClr val="374C81"/>
                </a:solidFill>
                <a:latin typeface="Calibri" panose="020F0502020204030204" pitchFamily="34" charset="0"/>
              </a:rPr>
              <a:t>Деятельность </a:t>
            </a:r>
            <a:r>
              <a:rPr lang="ru-RU" sz="2400" b="1" dirty="0" smtClean="0">
                <a:solidFill>
                  <a:srgbClr val="374C81"/>
                </a:solidFill>
                <a:latin typeface="Calibri" panose="020F0502020204030204" pitchFamily="34" charset="0"/>
              </a:rPr>
              <a:t>КРИППО </a:t>
            </a:r>
            <a:r>
              <a:rPr lang="ru-RU" sz="2400" b="1" dirty="0">
                <a:solidFill>
                  <a:srgbClr val="374C81"/>
                </a:solidFill>
                <a:latin typeface="Calibri" panose="020F0502020204030204" pitchFamily="34" charset="0"/>
              </a:rPr>
              <a:t>по реализации </a:t>
            </a:r>
            <a:endParaRPr lang="ru-RU" sz="2400" b="1" dirty="0" smtClean="0">
              <a:solidFill>
                <a:srgbClr val="374C81"/>
              </a:solidFill>
              <a:latin typeface="Calibri" panose="020F0502020204030204" pitchFamily="34" charset="0"/>
            </a:endParaRPr>
          </a:p>
          <a:p>
            <a:pPr algn="ctr" defTabSz="1218987"/>
            <a:r>
              <a:rPr lang="ru-RU" sz="2400" b="1" dirty="0" smtClean="0">
                <a:solidFill>
                  <a:srgbClr val="374C81"/>
                </a:solidFill>
                <a:latin typeface="Calibri" panose="020F0502020204030204" pitchFamily="34" charset="0"/>
              </a:rPr>
              <a:t>Указа </a:t>
            </a:r>
            <a:r>
              <a:rPr lang="ru-RU" sz="2400" b="1" dirty="0">
                <a:solidFill>
                  <a:srgbClr val="374C81"/>
                </a:solidFill>
                <a:latin typeface="Calibri" panose="020F0502020204030204" pitchFamily="34" charset="0"/>
              </a:rPr>
              <a:t>Президента России </a:t>
            </a:r>
            <a:r>
              <a:rPr lang="ru-RU" sz="2400" b="1" dirty="0" smtClean="0">
                <a:solidFill>
                  <a:srgbClr val="374C81"/>
                </a:solidFill>
                <a:latin typeface="Calibri" panose="020F0502020204030204" pitchFamily="34" charset="0"/>
              </a:rPr>
              <a:t>от </a:t>
            </a:r>
            <a:r>
              <a:rPr lang="ru-RU" sz="2400" b="1" dirty="0">
                <a:solidFill>
                  <a:srgbClr val="374C81"/>
                </a:solidFill>
                <a:latin typeface="Calibri" panose="020F0502020204030204" pitchFamily="34" charset="0"/>
              </a:rPr>
              <a:t>7 мая 2018 года № 204 </a:t>
            </a:r>
          </a:p>
          <a:p>
            <a:pPr algn="ctr" defTabSz="1218987"/>
            <a:r>
              <a:rPr lang="ru-RU" sz="2400" dirty="0">
                <a:solidFill>
                  <a:srgbClr val="374C81"/>
                </a:solidFill>
                <a:latin typeface="Calibri" panose="020F0502020204030204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</p:spTree>
    <p:extLst>
      <p:ext uri="{BB962C8B-B14F-4D97-AF65-F5344CB8AC3E}">
        <p14:creationId xmlns:p14="http://schemas.microsoft.com/office/powerpoint/2010/main" val="561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xmlns="" id="{E5E13288-B0D7-4335-8EEB-2C3C308D6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79296"/>
              </p:ext>
            </p:extLst>
          </p:nvPr>
        </p:nvGraphicFramePr>
        <p:xfrm>
          <a:off x="7956376" y="116663"/>
          <a:ext cx="1099955" cy="94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8803800" imgH="7252920" progId="">
                  <p:embed/>
                </p:oleObj>
              </mc:Choice>
              <mc:Fallback>
                <p:oleObj name="CorelDRAW" r:id="rId3" imgW="8803800" imgH="7252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116663"/>
                        <a:ext cx="1099955" cy="946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730463-E6C2-4FD4-8328-3A06C0121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2" y="2492896"/>
            <a:ext cx="8608219" cy="381642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A9A202D-3363-4499-A9CC-9121DE37B49D}"/>
              </a:ext>
            </a:extLst>
          </p:cNvPr>
          <p:cNvSpPr/>
          <p:nvPr/>
        </p:nvSpPr>
        <p:spPr>
          <a:xfrm>
            <a:off x="611560" y="54868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ru-RU" sz="3200" b="1" dirty="0">
                <a:solidFill>
                  <a:srgbClr val="374C81"/>
                </a:solidFill>
                <a:latin typeface="Calibri" panose="020F0502020204030204" pitchFamily="34" charset="0"/>
              </a:rPr>
              <a:t>Оригинальные </a:t>
            </a:r>
            <a:r>
              <a:rPr lang="ru-RU" sz="3200" b="1" dirty="0" smtClean="0">
                <a:solidFill>
                  <a:srgbClr val="374C81"/>
                </a:solidFill>
                <a:latin typeface="Calibri" panose="020F0502020204030204" pitchFamily="34" charset="0"/>
              </a:rPr>
              <a:t>переводы</a:t>
            </a:r>
          </a:p>
          <a:p>
            <a:pPr algn="ctr" defTabSz="1218987"/>
            <a:r>
              <a:rPr lang="ru-RU" sz="3200" b="1" dirty="0" smtClean="0">
                <a:solidFill>
                  <a:srgbClr val="374C81"/>
                </a:solidFill>
                <a:latin typeface="Calibri" panose="020F0502020204030204" pitchFamily="34" charset="0"/>
              </a:rPr>
              <a:t>материалов международного исследования </a:t>
            </a:r>
            <a:r>
              <a:rPr lang="en-US" sz="3200" b="1" dirty="0">
                <a:solidFill>
                  <a:srgbClr val="374C81"/>
                </a:solidFill>
                <a:latin typeface="Calibri" panose="020F0502020204030204" pitchFamily="34" charset="0"/>
              </a:rPr>
              <a:t>PISA</a:t>
            </a:r>
            <a:endParaRPr lang="ru-RU" sz="3200" b="1" dirty="0">
              <a:solidFill>
                <a:srgbClr val="374C8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xmlns="" id="{E5E13288-B0D7-4335-8EEB-2C3C308D6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33886"/>
              </p:ext>
            </p:extLst>
          </p:nvPr>
        </p:nvGraphicFramePr>
        <p:xfrm>
          <a:off x="7884368" y="116653"/>
          <a:ext cx="1171963" cy="94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DRAW" r:id="rId3" imgW="8803800" imgH="7252920" progId="">
                  <p:embed/>
                </p:oleObj>
              </mc:Choice>
              <mc:Fallback>
                <p:oleObj name="CorelDRAW" r:id="rId3" imgW="8803800" imgH="7252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16653"/>
                        <a:ext cx="1171963" cy="946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8E04AAA-4D3A-48EB-9A4C-D15E3A529C50}"/>
              </a:ext>
            </a:extLst>
          </p:cNvPr>
          <p:cNvSpPr/>
          <p:nvPr/>
        </p:nvSpPr>
        <p:spPr>
          <a:xfrm>
            <a:off x="775480" y="260666"/>
            <a:ext cx="7237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ru-RU" sz="2800" b="1" dirty="0">
                <a:solidFill>
                  <a:srgbClr val="374C81"/>
                </a:solidFill>
                <a:latin typeface="Calibri" panose="020F0502020204030204" pitchFamily="34" charset="0"/>
              </a:rPr>
              <a:t>На основе тестов </a:t>
            </a:r>
            <a:endParaRPr lang="ru-RU" sz="2800" b="1" dirty="0" smtClean="0">
              <a:solidFill>
                <a:srgbClr val="374C81"/>
              </a:solidFill>
              <a:latin typeface="Calibri" panose="020F0502020204030204" pitchFamily="34" charset="0"/>
            </a:endParaRPr>
          </a:p>
          <a:p>
            <a:pPr algn="ctr" defTabSz="1218987"/>
            <a:r>
              <a:rPr lang="ru-RU" sz="2800" b="1" dirty="0" smtClean="0">
                <a:solidFill>
                  <a:srgbClr val="374C81"/>
                </a:solidFill>
                <a:latin typeface="Calibri" panose="020F0502020204030204" pitchFamily="34" charset="0"/>
              </a:rPr>
              <a:t>подготовлен </a:t>
            </a:r>
            <a:r>
              <a:rPr lang="ru-RU" sz="2800" b="1" dirty="0">
                <a:solidFill>
                  <a:srgbClr val="374C81"/>
                </a:solidFill>
                <a:latin typeface="Calibri" panose="020F0502020204030204" pitchFamily="34" charset="0"/>
              </a:rPr>
              <a:t>инновационный проект </a:t>
            </a:r>
          </a:p>
          <a:p>
            <a:pPr algn="ctr" defTabSz="1218987"/>
            <a:r>
              <a:rPr lang="ru-RU" sz="4000" b="1" dirty="0">
                <a:solidFill>
                  <a:srgbClr val="374C81"/>
                </a:solidFill>
                <a:latin typeface="Calibri" panose="020F0502020204030204" pitchFamily="34" charset="0"/>
              </a:rPr>
              <a:t>ГИА-карта Крыма</a:t>
            </a:r>
            <a:endParaRPr lang="ru-RU" sz="4000" dirty="0">
              <a:solidFill>
                <a:srgbClr val="374C8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4B786305-C939-4AEB-8320-C53D38D5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25000"/>
          </a:blip>
          <a:srcRect/>
          <a:stretch>
            <a:fillRect/>
          </a:stretch>
        </p:blipFill>
        <p:spPr bwMode="auto">
          <a:xfrm>
            <a:off x="1187624" y="2310822"/>
            <a:ext cx="6781019" cy="442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85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39552" y="1340768"/>
            <a:ext cx="8191993" cy="5328592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dirty="0">
                <a:latin typeface="Calibri" panose="020F0502020204030204" pitchFamily="34" charset="0"/>
                <a:cs typeface="Arial" panose="020B0604020202020204" pitchFamily="34" charset="0"/>
              </a:rPr>
              <a:t>Проект «Образовательный аудит»</a:t>
            </a:r>
            <a:br>
              <a:rPr lang="ru-RU" sz="40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Проект направлен на определение уровня предметных и методических компетенций, функциональной грамотности педагогов, выявление проблем и затруднений, связанных 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 преподаванием учебных предметов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xmlns="" id="{E5E13288-B0D7-4335-8EEB-2C3C308D6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73603"/>
              </p:ext>
            </p:extLst>
          </p:nvPr>
        </p:nvGraphicFramePr>
        <p:xfrm>
          <a:off x="7956376" y="116645"/>
          <a:ext cx="1099955" cy="94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3" imgW="8803800" imgH="7252920" progId="">
                  <p:embed/>
                </p:oleObj>
              </mc:Choice>
              <mc:Fallback>
                <p:oleObj name="CorelDRAW" r:id="rId3" imgW="8803800" imgH="7252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116645"/>
                        <a:ext cx="1099955" cy="946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6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6640" y="942524"/>
            <a:ext cx="8604448" cy="508451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pPr algn="ctr"/>
            <a:r>
              <a:rPr lang="ru-RU" sz="2800" b="1" dirty="0">
                <a:solidFill>
                  <a:srgbClr val="0066CC"/>
                </a:solidFill>
              </a:rPr>
              <a:t>Особенности исследования PISA-2018</a:t>
            </a:r>
            <a:endParaRPr lang="ru-RU" sz="2800" b="1" i="1" dirty="0">
              <a:solidFill>
                <a:srgbClr val="0066CC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006" y="2420888"/>
            <a:ext cx="2465161" cy="328702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Проводилось полностью на компьютерной основе с использованием нового типа интерактивных заданий по читательской грамотности.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0" r="1382" b="-493"/>
          <a:stretch/>
        </p:blipFill>
        <p:spPr bwMode="auto">
          <a:xfrm>
            <a:off x="2573524" y="1569706"/>
            <a:ext cx="6120680" cy="413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23728" y="5733256"/>
            <a:ext cx="7020272" cy="101565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Сохранение основных направлений (математическая, естественнонаучная, читательская и финансовая грамотности);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приоритетная область – читательская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21278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073653"/>
            <a:ext cx="8604448" cy="570007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</a:rPr>
              <a:t>Оценка читательской грамотности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22534" r="38153" b="31886"/>
          <a:stretch/>
        </p:blipFill>
        <p:spPr bwMode="auto">
          <a:xfrm>
            <a:off x="0" y="1796133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23713" r="37729" b="29689"/>
          <a:stretch/>
        </p:blipFill>
        <p:spPr bwMode="auto">
          <a:xfrm>
            <a:off x="31306" y="1778421"/>
            <a:ext cx="9121824" cy="507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0865" y="1051929"/>
            <a:ext cx="8604448" cy="570007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</a:rPr>
              <a:t>Оценка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5676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 t="20119" r="37746" b="22060"/>
          <a:stretch/>
        </p:blipFill>
        <p:spPr bwMode="auto">
          <a:xfrm>
            <a:off x="827585" y="1657281"/>
            <a:ext cx="7453473" cy="520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3148" y="980728"/>
            <a:ext cx="8604448" cy="570007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</a:rPr>
              <a:t>Оценка естественно-научной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301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34721" y="3429002"/>
            <a:ext cx="2604758" cy="1654284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66CC"/>
                </a:solidFill>
              </a:rPr>
              <a:t>Уровни функциональной </a:t>
            </a:r>
            <a:br>
              <a:rPr lang="ru-RU" sz="3200" b="1" dirty="0">
                <a:solidFill>
                  <a:srgbClr val="0066CC"/>
                </a:solidFill>
              </a:rPr>
            </a:br>
            <a:r>
              <a:rPr lang="ru-RU" sz="3200" b="1" dirty="0">
                <a:solidFill>
                  <a:srgbClr val="0066CC"/>
                </a:solidFill>
              </a:rPr>
              <a:t>грамотности в исследовании </a:t>
            </a:r>
            <a:r>
              <a:rPr lang="en-US" sz="3200" b="1" dirty="0">
                <a:solidFill>
                  <a:srgbClr val="0066CC"/>
                </a:solidFill>
              </a:rPr>
              <a:t>PISA</a:t>
            </a:r>
            <a:endParaRPr lang="ru-RU" sz="3200" b="1" dirty="0">
              <a:solidFill>
                <a:srgbClr val="0066CC"/>
              </a:solidFill>
            </a:endParaRPr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4356100" y="2349530"/>
            <a:ext cx="4787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defTabSz="875898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</a:rPr>
              <a:t>Самостоятельно мыслящие и способные функционировать в сложных условиях</a:t>
            </a: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4356100" y="3403300"/>
            <a:ext cx="4787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defTabSz="875898">
              <a:spcAft>
                <a:spcPts val="1000"/>
              </a:spcAft>
            </a:pPr>
            <a:r>
              <a:rPr lang="ru-RU" b="1" i="1" dirty="0">
                <a:solidFill>
                  <a:prstClr val="black"/>
                </a:solidFill>
              </a:rPr>
              <a:t>4 уровень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4356100" y="4797427"/>
            <a:ext cx="4787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defTabSz="875898">
              <a:spcAft>
                <a:spcPts val="1000"/>
              </a:spcAft>
            </a:pPr>
            <a:r>
              <a:rPr lang="ru-RU" b="1" i="1" dirty="0">
                <a:solidFill>
                  <a:prstClr val="black"/>
                </a:solidFill>
              </a:rPr>
              <a:t>2 уровень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4140200" y="1989168"/>
            <a:ext cx="215900" cy="1368425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91426" tIns="45713" rIns="91426" bIns="45713"/>
          <a:lstStyle/>
          <a:p>
            <a:pPr defTabSz="875898"/>
            <a:endParaRPr lang="ru-RU">
              <a:solidFill>
                <a:prstClr val="black"/>
              </a:solidFill>
            </a:endParaRPr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728" y="1563333"/>
            <a:ext cx="28082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64288" y="28"/>
            <a:ext cx="1979712" cy="7582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" y="0"/>
            <a:ext cx="1979712" cy="8177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1690156" y="4256143"/>
            <a:ext cx="238861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109904" y="3853357"/>
            <a:ext cx="1384933" cy="827143"/>
          </a:xfrm>
          <a:prstGeom prst="rect">
            <a:avLst/>
          </a:prstGeom>
        </p:spPr>
        <p:txBody>
          <a:bodyPr wrap="square" lIns="76822" tIns="38411" rIns="76822" bIns="38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75898"/>
            <a:r>
              <a:rPr lang="ru-RU" sz="1200" b="1" kern="0" dirty="0">
                <a:solidFill>
                  <a:prstClr val="black"/>
                </a:solidFill>
                <a:cs typeface="Arial" pitchFamily="34" charset="0"/>
              </a:rPr>
              <a:t>Среднее значение </a:t>
            </a:r>
            <a:br>
              <a:rPr lang="ru-RU" sz="1200" b="1" kern="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200" b="1" kern="0" dirty="0">
                <a:solidFill>
                  <a:prstClr val="black"/>
                </a:solidFill>
                <a:cs typeface="Arial" pitchFamily="34" charset="0"/>
              </a:rPr>
              <a:t>международной шкалы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906970" y="4118286"/>
            <a:ext cx="443363" cy="551428"/>
          </a:xfrm>
          <a:prstGeom prst="rect">
            <a:avLst/>
          </a:prstGeom>
        </p:spPr>
        <p:txBody>
          <a:bodyPr wrap="square" lIns="76822" tIns="38411" rIns="76822" bIns="38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875898"/>
            <a:r>
              <a:rPr lang="ru-RU" sz="1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906970" y="5083285"/>
            <a:ext cx="443363" cy="482500"/>
          </a:xfrm>
          <a:prstGeom prst="rect">
            <a:avLst/>
          </a:prstGeom>
        </p:spPr>
        <p:txBody>
          <a:bodyPr wrap="square" lIns="76822" tIns="38411" rIns="76822" bIns="38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875898"/>
            <a:r>
              <a:rPr lang="ru-RU" sz="1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400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906970" y="3360071"/>
            <a:ext cx="443363" cy="482500"/>
          </a:xfrm>
          <a:prstGeom prst="rect">
            <a:avLst/>
          </a:prstGeom>
        </p:spPr>
        <p:txBody>
          <a:bodyPr wrap="square" lIns="76822" tIns="38411" rIns="76822" bIns="38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875898"/>
            <a:r>
              <a:rPr lang="ru-RU" sz="1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363033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19" y="1196780"/>
            <a:ext cx="88624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ru-RU" sz="3200" i="1" dirty="0"/>
          </a:p>
        </p:txBody>
      </p:sp>
      <p:pic>
        <p:nvPicPr>
          <p:cNvPr id="6" name="Рисунок 5" descr="Изображение выглядит как текст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24130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7" y="1476740"/>
            <a:ext cx="61206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</a:rPr>
              <a:t>Указом предусмотрена разработка приоритетных национальных проектов (программ) </a:t>
            </a:r>
          </a:p>
          <a:p>
            <a:r>
              <a:rPr lang="ru-RU" sz="2200" dirty="0">
                <a:solidFill>
                  <a:srgbClr val="333333"/>
                </a:solidFill>
              </a:rPr>
              <a:t>по 12 основным направлениям.</a:t>
            </a:r>
            <a:br>
              <a:rPr lang="ru-RU" sz="2200" dirty="0">
                <a:solidFill>
                  <a:srgbClr val="333333"/>
                </a:solidFill>
              </a:rPr>
            </a:br>
            <a:endParaRPr lang="ru-RU" sz="2200" dirty="0">
              <a:solidFill>
                <a:srgbClr val="333333"/>
              </a:solidFill>
            </a:endParaRPr>
          </a:p>
          <a:p>
            <a:r>
              <a:rPr lang="ru-RU" sz="2200" dirty="0">
                <a:solidFill>
                  <a:srgbClr val="333333"/>
                </a:solidFill>
              </a:rPr>
              <a:t>Правительству РФ при разработке национального проекта в сфере образования поручено исходить из того, что </a:t>
            </a:r>
          </a:p>
          <a:p>
            <a:r>
              <a:rPr lang="ru-RU" sz="2200" dirty="0">
                <a:solidFill>
                  <a:srgbClr val="333333"/>
                </a:solidFill>
              </a:rPr>
              <a:t>в 2024 году необходимо обеспечить:</a:t>
            </a:r>
          </a:p>
          <a:p>
            <a:r>
              <a:rPr lang="ru-RU" sz="2200" dirty="0">
                <a:solidFill>
                  <a:srgbClr val="333333"/>
                </a:solidFill>
              </a:rPr>
              <a:t>а) достижение следующих целей и целевых показателей:</a:t>
            </a:r>
          </a:p>
          <a:p>
            <a:r>
              <a:rPr lang="ru-RU" sz="2200" dirty="0">
                <a:solidFill>
                  <a:srgbClr val="333333"/>
                </a:solidFill>
              </a:rPr>
              <a:t>– </a:t>
            </a:r>
            <a:r>
              <a:rPr lang="ru-RU" sz="2200" b="1" i="1" dirty="0">
                <a:solidFill>
                  <a:srgbClr val="0066CC"/>
                </a:solidFill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  </a:r>
            <a:endParaRPr lang="ru-RU" sz="2200" b="1" i="0" dirty="0">
              <a:solidFill>
                <a:srgbClr val="0066CC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925" y="3536"/>
            <a:ext cx="9144000" cy="12501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marL="1433513" lvl="0" algn="ctr"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УКАЗ ПРЕЗИДЕНТА РФ ОТ 07.05.18  № 204 </a:t>
            </a:r>
          </a:p>
          <a:p>
            <a:pPr marL="1433513" lvl="0" algn="ctr"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9" name="object 4"/>
          <p:cNvSpPr/>
          <p:nvPr/>
        </p:nvSpPr>
        <p:spPr>
          <a:xfrm>
            <a:off x="306549" y="96115"/>
            <a:ext cx="958095" cy="959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849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397" y="0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32240" y="0"/>
            <a:ext cx="2411760" cy="747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019" y="1196780"/>
            <a:ext cx="88624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083" y="1052763"/>
            <a:ext cx="8826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  <a:latin typeface="+mj-lt"/>
              </a:rPr>
              <a:t>Результаты PISA-2018 из отчета ОЭСР</a:t>
            </a:r>
            <a:endParaRPr lang="ru-RU" sz="3200" b="1" i="0" dirty="0">
              <a:solidFill>
                <a:srgbClr val="0066CC"/>
              </a:solidFill>
              <a:effectLst/>
              <a:latin typeface="+mj-lt"/>
            </a:endParaRPr>
          </a:p>
        </p:txBody>
      </p:sp>
      <p:pic>
        <p:nvPicPr>
          <p:cNvPr id="4098" name="Picture 2" descr="https://activityedu.ru/file_storage/download?entity=sxid4604-0711-4e29-876c-aecd38565f9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4" y="5054908"/>
            <a:ext cx="6311319" cy="18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403" y="4393519"/>
            <a:ext cx="8975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6CC"/>
                </a:solidFill>
              </a:rPr>
              <a:t>Средние баллы российских школьников и </a:t>
            </a:r>
          </a:p>
          <a:p>
            <a:pPr algn="ctr"/>
            <a:r>
              <a:rPr lang="ru-RU" sz="2200" b="1" dirty="0">
                <a:solidFill>
                  <a:srgbClr val="0066CC"/>
                </a:solidFill>
              </a:rPr>
              <a:t>соответствующие им места России в исследованиях PISA в 2015 и 2018</a:t>
            </a:r>
          </a:p>
        </p:txBody>
      </p:sp>
      <p:pic>
        <p:nvPicPr>
          <p:cNvPr id="3074" name="Picture 2" descr="https://activityedu.ru/file_storage/download?entity=sxide1c2-3a99-4e74-84fe-7337f2d3578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416" r="1349" b="70441"/>
          <a:stretch/>
        </p:blipFill>
        <p:spPr bwMode="auto">
          <a:xfrm>
            <a:off x="1538510" y="1637511"/>
            <a:ext cx="6288693" cy="27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7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6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32240" y="0"/>
            <a:ext cx="2411760" cy="747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1124744"/>
            <a:ext cx="9252520" cy="553997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3000" b="1" dirty="0">
                <a:solidFill>
                  <a:srgbClr val="0066CC"/>
                </a:solidFill>
                <a:latin typeface="+mj-lt"/>
              </a:rPr>
              <a:t>Негативные тенденции в России по итогам PISA-2018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2400" dirty="0"/>
              <a:t>Увеличилась доля 15-летних российских школьников, </a:t>
            </a:r>
          </a:p>
          <a:p>
            <a:pPr algn="ctr"/>
            <a:r>
              <a:rPr lang="ru-RU" sz="2400" dirty="0"/>
              <a:t>не достигающих порогового уровня читательской грамотности, </a:t>
            </a:r>
          </a:p>
          <a:p>
            <a:pPr algn="ctr"/>
            <a:r>
              <a:rPr lang="ru-RU" sz="2400" b="1" dirty="0"/>
              <a:t>с 16% в 2015 году до 22% в 2018-м.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Каждый пятый подросток в России функционально безграмотен, т.е. не способен извлечь простую информацию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из прочитанного текста.</a:t>
            </a:r>
          </a:p>
          <a:p>
            <a:pPr algn="ctr"/>
            <a:r>
              <a:rPr lang="ru-RU" sz="2400" b="1" dirty="0"/>
              <a:t>С 19 до 21,7% </a:t>
            </a:r>
            <a:r>
              <a:rPr lang="ru-RU" sz="2400" dirty="0"/>
              <a:t>увеличилась доля 15-летних россиян, не достигших порогового уровня математической грамотности.</a:t>
            </a:r>
          </a:p>
          <a:p>
            <a:pPr algn="ctr"/>
            <a:r>
              <a:rPr lang="ru-RU" sz="2400" b="1" dirty="0"/>
              <a:t>С 18,1 до 20,8% </a:t>
            </a:r>
            <a:r>
              <a:rPr lang="ru-RU" sz="2400" dirty="0"/>
              <a:t>выросла доля обучающихся, которым не покорился пороговый уровень естественно-научной грамотности. </a:t>
            </a:r>
          </a:p>
          <a:p>
            <a:pPr algn="ctr"/>
            <a:endParaRPr lang="ru-RU" sz="1200" b="1" dirty="0">
              <a:solidFill>
                <a:srgbClr val="0066CC"/>
              </a:solidFill>
            </a:endParaRP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Во всех предметных областях зафиксированы похожие результаты, что говорит о сформировавшейся негативной тенденции</a:t>
            </a:r>
            <a:endParaRPr lang="ru-RU" sz="2400" b="1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1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38903" y="29"/>
            <a:ext cx="1808625" cy="69269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" y="29"/>
            <a:ext cx="1835695" cy="69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9733" r="14198" b="3473"/>
          <a:stretch/>
        </p:blipFill>
        <p:spPr bwMode="auto">
          <a:xfrm>
            <a:off x="1467187" y="2316357"/>
            <a:ext cx="6057155" cy="442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" y="881145"/>
            <a:ext cx="9143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0" dirty="0">
                <a:solidFill>
                  <a:srgbClr val="0066CC"/>
                </a:solidFill>
                <a:effectLst/>
              </a:rPr>
              <a:t>Москва по уровню функциональной грамотности в 10-ке лидеров:</a:t>
            </a:r>
          </a:p>
          <a:p>
            <a:pPr marL="2151063"/>
            <a:r>
              <a:rPr lang="ru-RU" sz="2000" dirty="0">
                <a:solidFill>
                  <a:srgbClr val="373A3C"/>
                </a:solidFill>
              </a:rPr>
              <a:t>читательская грамотность                  - 3 место</a:t>
            </a:r>
          </a:p>
          <a:p>
            <a:pPr marL="2151063"/>
            <a:r>
              <a:rPr lang="ru-RU" sz="2000" dirty="0">
                <a:solidFill>
                  <a:srgbClr val="373A3C"/>
                </a:solidFill>
              </a:rPr>
              <a:t>математическая грамотность            - 5 место</a:t>
            </a:r>
          </a:p>
          <a:p>
            <a:pPr marL="2151063"/>
            <a:r>
              <a:rPr lang="ru-RU" sz="2000" dirty="0">
                <a:solidFill>
                  <a:srgbClr val="373A3C"/>
                </a:solidFill>
              </a:rPr>
              <a:t>естественно-научная грамотность   - 6 место</a:t>
            </a:r>
            <a:endParaRPr lang="ru-RU" sz="1200" b="1" dirty="0">
              <a:solidFill>
                <a:srgbClr val="0066CC"/>
              </a:solidFill>
            </a:endParaRPr>
          </a:p>
          <a:p>
            <a:pPr algn="ctr"/>
            <a:endParaRPr lang="ru-RU" sz="1400" b="1" i="0" dirty="0">
              <a:solidFill>
                <a:srgbClr val="0066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681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xmlns="" id="{E5E13288-B0D7-4335-8EEB-2C3C308D69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1344" y="116635"/>
          <a:ext cx="864987" cy="94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DRAW" r:id="rId3" imgW="8803800" imgH="7252920" progId="">
                  <p:embed/>
                </p:oleObj>
              </mc:Choice>
              <mc:Fallback>
                <p:oleObj name="CorelDRAW" r:id="rId3" imgW="8803800" imgH="7252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344" y="116635"/>
                        <a:ext cx="864987" cy="946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841AE6A-9E59-4669-8177-E37351184712}"/>
              </a:ext>
            </a:extLst>
          </p:cNvPr>
          <p:cNvSpPr/>
          <p:nvPr/>
        </p:nvSpPr>
        <p:spPr>
          <a:xfrm>
            <a:off x="0" y="34468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ru-RU" sz="3000" b="1" dirty="0">
                <a:solidFill>
                  <a:srgbClr val="0066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Когда для России наступит PISA-прорыв?</a:t>
            </a:r>
          </a:p>
          <a:p>
            <a:pPr algn="ctr" defTabSz="1218987"/>
            <a:r>
              <a:rPr lang="ru-RU" sz="3000" b="1" dirty="0">
                <a:solidFill>
                  <a:srgbClr val="0066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Или мы навсегда останемся в числе троечников?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6F5C43A-0EAD-4E03-8D6D-D700C71C1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83" y="1556792"/>
            <a:ext cx="6328834" cy="455557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955F320-47DE-474B-A784-C89823C58900}"/>
              </a:ext>
            </a:extLst>
          </p:cNvPr>
          <p:cNvSpPr/>
          <p:nvPr/>
        </p:nvSpPr>
        <p:spPr>
          <a:xfrm>
            <a:off x="250395" y="6117868"/>
            <a:ext cx="8643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Когда для Крыма наступит PISA-прорыв?</a:t>
            </a:r>
          </a:p>
        </p:txBody>
      </p:sp>
    </p:spTree>
    <p:extLst>
      <p:ext uri="{BB962C8B-B14F-4D97-AF65-F5344CB8AC3E}">
        <p14:creationId xmlns:p14="http://schemas.microsoft.com/office/powerpoint/2010/main" val="269139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14" y="1052764"/>
            <a:ext cx="8604448" cy="4555713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endParaRPr lang="ru-RU" sz="2700" b="1" i="1" dirty="0"/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Решение стратегической задачи вывести Россию к 2024 году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в десятку лучших стран по качеству общего образования</a:t>
            </a:r>
            <a:r>
              <a:rPr lang="ru-RU" sz="2400" dirty="0">
                <a:solidFill>
                  <a:srgbClr val="0066CC"/>
                </a:solidFill>
              </a:rPr>
              <a:t> 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находится под угрозой. </a:t>
            </a:r>
          </a:p>
          <a:p>
            <a:pPr algn="ctr"/>
            <a:endParaRPr lang="ru-RU" sz="2400" b="1" dirty="0">
              <a:solidFill>
                <a:srgbClr val="373A3C"/>
              </a:solidFill>
            </a:endParaRPr>
          </a:p>
          <a:p>
            <a:pPr algn="ctr"/>
            <a:r>
              <a:rPr lang="ru-RU" sz="2400" b="1" dirty="0"/>
              <a:t>Это стало ясно после публикации результатов </a:t>
            </a:r>
          </a:p>
          <a:p>
            <a:pPr algn="ctr"/>
            <a:r>
              <a:rPr lang="ru-RU" sz="2400" b="1" dirty="0"/>
              <a:t>международного исследования PISA-2018. </a:t>
            </a:r>
          </a:p>
          <a:p>
            <a:pPr algn="ctr"/>
            <a:endParaRPr lang="ru-RU" sz="2400" dirty="0">
              <a:solidFill>
                <a:srgbClr val="373A3C"/>
              </a:solidFill>
            </a:endParaRP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В 2018 году результаты российских школьников ухудшились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373A3C"/>
                </a:solidFill>
              </a:rPr>
              <a:t>по сравнению с 2015 годом по всем предметным областям – читательской, математической и естественно-научной грамотности. </a:t>
            </a:r>
            <a:endParaRPr lang="ru-RU" sz="2700" b="1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6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019" y="1196780"/>
            <a:ext cx="88624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23320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19" y="1196780"/>
            <a:ext cx="88624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1507" y="1489136"/>
            <a:ext cx="64566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Цель программы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«Развитие образования» (2018-2025) – </a:t>
            </a:r>
            <a:r>
              <a:rPr lang="ru-RU" sz="2400" b="1" u="sng" kern="0" dirty="0">
                <a:solidFill>
                  <a:srgbClr val="0066CC"/>
                </a:solidFill>
              </a:rPr>
              <a:t>качество образования</a:t>
            </a:r>
            <a:r>
              <a:rPr lang="en-US" sz="2400" b="1" u="sng" kern="0" dirty="0">
                <a:solidFill>
                  <a:srgbClr val="0066CC"/>
                </a:solidFill>
              </a:rPr>
              <a:t>,</a:t>
            </a:r>
            <a:r>
              <a:rPr lang="ru-RU" sz="2400" b="1" u="sng" kern="0" dirty="0">
                <a:solidFill>
                  <a:srgbClr val="0066CC"/>
                </a:solidFill>
              </a:rPr>
              <a:t>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которое характеризуется: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en-US" sz="2400" kern="0" dirty="0"/>
              <a:t>c</a:t>
            </a:r>
            <a:r>
              <a:rPr lang="ru-RU" sz="2400" kern="0" dirty="0"/>
              <a:t>охранением лидирующих позиций РФ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kern="0" dirty="0">
                <a:solidFill>
                  <a:prstClr val="black"/>
                </a:solidFill>
              </a:rPr>
              <a:t>в </a:t>
            </a:r>
            <a:r>
              <a:rPr lang="ru-RU" sz="2400" kern="0" dirty="0">
                <a:solidFill>
                  <a:srgbClr val="C4D0E7">
                    <a:lumMod val="10000"/>
                  </a:srgbClr>
                </a:solidFill>
              </a:rPr>
              <a:t>международном исследовании качества чтения и понимания текстов </a:t>
            </a:r>
            <a:r>
              <a:rPr lang="en-US" sz="2400" kern="0" dirty="0">
                <a:solidFill>
                  <a:srgbClr val="C4D0E7">
                    <a:lumMod val="10000"/>
                  </a:srgbClr>
                </a:solidFill>
              </a:rPr>
              <a:t>(PIRLS), </a:t>
            </a:r>
            <a:endParaRPr lang="ru-RU" sz="2400" kern="0" dirty="0" smtClean="0">
              <a:solidFill>
                <a:srgbClr val="C4D0E7">
                  <a:lumMod val="10000"/>
                </a:srgbClr>
              </a:solidFill>
            </a:endParaRP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kern="0" dirty="0" smtClean="0">
                <a:solidFill>
                  <a:srgbClr val="C4D0E7">
                    <a:lumMod val="10000"/>
                  </a:srgbClr>
                </a:solidFill>
              </a:rPr>
              <a:t>а </a:t>
            </a:r>
            <a:r>
              <a:rPr lang="ru-RU" sz="2400" kern="0" dirty="0">
                <a:solidFill>
                  <a:srgbClr val="C4D0E7">
                    <a:lumMod val="10000"/>
                  </a:srgbClr>
                </a:solidFill>
              </a:rPr>
              <a:t>также в международном исследовании качества математического и естественнонаучного образования </a:t>
            </a:r>
            <a:r>
              <a:rPr lang="en-US" sz="2400" kern="0" dirty="0">
                <a:solidFill>
                  <a:srgbClr val="C4D0E7">
                    <a:lumMod val="10000"/>
                  </a:srgbClr>
                </a:solidFill>
              </a:rPr>
              <a:t>(TIMSS)</a:t>
            </a:r>
            <a:r>
              <a:rPr lang="ru-RU" sz="2400" kern="0" dirty="0">
                <a:solidFill>
                  <a:srgbClr val="C4D0E7">
                    <a:lumMod val="10000"/>
                  </a:srgbClr>
                </a:solidFill>
              </a:rPr>
              <a:t>; </a:t>
            </a:r>
            <a:endParaRPr lang="ru-RU" sz="2400" kern="0" dirty="0" smtClean="0">
              <a:solidFill>
                <a:srgbClr val="C4D0E7">
                  <a:lumMod val="10000"/>
                </a:srgbClr>
              </a:solidFill>
            </a:endParaRP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 smtClean="0">
                <a:solidFill>
                  <a:srgbClr val="0066CC"/>
                </a:solidFill>
              </a:rPr>
              <a:t>повышением </a:t>
            </a:r>
            <a:r>
              <a:rPr lang="ru-RU" sz="2400" b="1" kern="0" dirty="0">
                <a:solidFill>
                  <a:srgbClr val="0066CC"/>
                </a:solidFill>
              </a:rPr>
              <a:t>позиций РФ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в международной программе по оценке образовательных достижений учащихся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(</a:t>
            </a:r>
            <a:r>
              <a:rPr lang="en-US" sz="2400" b="1" kern="0" dirty="0">
                <a:solidFill>
                  <a:srgbClr val="0066CC"/>
                </a:solidFill>
              </a:rPr>
              <a:t>PISA) </a:t>
            </a:r>
            <a:r>
              <a:rPr lang="ru-RU" sz="2400" b="1" dirty="0">
                <a:solidFill>
                  <a:srgbClr val="0066CC"/>
                </a:solidFill>
              </a:rPr>
              <a:t>не ниже 20 места</a:t>
            </a:r>
            <a:endParaRPr lang="ru-RU" sz="1200" b="1" kern="0" dirty="0">
              <a:solidFill>
                <a:srgbClr val="0066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925" y="3536"/>
            <a:ext cx="9144000" cy="12169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marL="1433513" lvl="0" algn="ctr"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ПОСТАНОВЛЕНИЕ ПРАВИТЕЛЬСТВА РФ ОТ 26.12.17 № 1642 </a:t>
            </a:r>
          </a:p>
          <a:p>
            <a:pPr marL="1703388"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Об утверждении государственной программы</a:t>
            </a:r>
          </a:p>
          <a:p>
            <a:pPr marL="1703388"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Российской Федерации «Развитие образования»</a:t>
            </a:r>
            <a:endParaRPr lang="ru-RU" sz="2400" b="1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1344202" y="2204864"/>
            <a:ext cx="344171" cy="397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9" t="16416" r="36504" b="13417"/>
          <a:stretch/>
        </p:blipFill>
        <p:spPr bwMode="auto">
          <a:xfrm>
            <a:off x="251521" y="2031860"/>
            <a:ext cx="2328310" cy="32870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4"/>
          <p:cNvSpPr/>
          <p:nvPr/>
        </p:nvSpPr>
        <p:spPr>
          <a:xfrm>
            <a:off x="539566" y="116632"/>
            <a:ext cx="829207" cy="86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598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6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03" y="942600"/>
            <a:ext cx="9036496" cy="563230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>
                <a:solidFill>
                  <a:srgbClr val="FF0000"/>
                </a:solidFill>
              </a:rPr>
              <a:t>Россия сдает позиции</a:t>
            </a:r>
          </a:p>
          <a:p>
            <a:pPr algn="ctr"/>
            <a:r>
              <a:rPr lang="ru-RU" sz="2800" dirty="0"/>
              <a:t>По среднеарифметическому значению 3-х показателей </a:t>
            </a:r>
            <a:r>
              <a:rPr lang="ru-RU" sz="2300" dirty="0"/>
              <a:t>(читательской, математической и естественно-научной грамотности)</a:t>
            </a:r>
            <a:r>
              <a:rPr lang="ru-RU" sz="2400" dirty="0"/>
              <a:t> </a:t>
            </a:r>
            <a:r>
              <a:rPr lang="ru-RU" sz="2800" b="1" dirty="0"/>
              <a:t>Россия в мировом рейтинге опустилась</a:t>
            </a:r>
          </a:p>
          <a:p>
            <a:pPr algn="ctr"/>
            <a:r>
              <a:rPr lang="ru-RU" sz="2800" b="1" dirty="0"/>
              <a:t>с 28-го на 30-е место.</a:t>
            </a:r>
          </a:p>
          <a:p>
            <a:pPr algn="ctr"/>
            <a:endParaRPr lang="ru-RU" sz="1200" b="1" dirty="0">
              <a:solidFill>
                <a:srgbClr val="0066CC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Занимаемая Россией позиция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 конце третьего десятка стран явно не соответствуют национальным целям и стратегическим задачам </a:t>
            </a:r>
            <a:r>
              <a:rPr lang="ru-RU" sz="2400" b="1" dirty="0">
                <a:solidFill>
                  <a:srgbClr val="FF0000"/>
                </a:solidFill>
              </a:rPr>
              <a:t>РФ.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lvl="0" algn="ctr"/>
            <a:r>
              <a:rPr lang="ru-RU" sz="2600" dirty="0"/>
              <a:t>В  исследовании  PISA-2018  приняли  участие </a:t>
            </a:r>
          </a:p>
          <a:p>
            <a:pPr lvl="0" algn="ctr"/>
            <a:r>
              <a:rPr lang="ru-RU" sz="2600" dirty="0">
                <a:solidFill>
                  <a:prstClr val="black"/>
                </a:solidFill>
              </a:rPr>
              <a:t>около </a:t>
            </a:r>
            <a:r>
              <a:rPr lang="ru-RU" sz="2600" b="1" dirty="0">
                <a:solidFill>
                  <a:prstClr val="black"/>
                </a:solidFill>
              </a:rPr>
              <a:t>600 тысяч </a:t>
            </a:r>
            <a:r>
              <a:rPr lang="ru-RU" sz="2600" dirty="0">
                <a:solidFill>
                  <a:prstClr val="black"/>
                </a:solidFill>
              </a:rPr>
              <a:t>15-летних школьников из </a:t>
            </a:r>
            <a:r>
              <a:rPr lang="ru-RU" sz="2600" b="1" dirty="0">
                <a:solidFill>
                  <a:prstClr val="black"/>
                </a:solidFill>
              </a:rPr>
              <a:t>79 стран мира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</a:p>
          <a:p>
            <a:pPr lvl="0" algn="ctr"/>
            <a:r>
              <a:rPr lang="ru-RU" sz="2600" dirty="0">
                <a:solidFill>
                  <a:prstClr val="black"/>
                </a:solidFill>
              </a:rPr>
              <a:t>в том числе</a:t>
            </a:r>
            <a:r>
              <a:rPr lang="ru-RU" sz="2600" dirty="0">
                <a:solidFill>
                  <a:srgbClr val="373A3C"/>
                </a:solidFill>
              </a:rPr>
              <a:t> </a:t>
            </a:r>
            <a:r>
              <a:rPr lang="ru-RU" sz="2600" b="1" dirty="0"/>
              <a:t>7608 обучающихся из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66778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6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15" y="1268766"/>
            <a:ext cx="9143999" cy="50167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Причины сложившейся ситуации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Анализ </a:t>
            </a:r>
            <a:r>
              <a:rPr lang="ru-RU" sz="3200" b="1" dirty="0"/>
              <a:t>результатов</a:t>
            </a:r>
            <a:r>
              <a:rPr lang="ru-RU" sz="3200" b="1" dirty="0">
                <a:solidFill>
                  <a:srgbClr val="373A3C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PISA-2018 </a:t>
            </a:r>
          </a:p>
          <a:p>
            <a:pPr algn="ctr"/>
            <a:r>
              <a:rPr lang="ru-RU" sz="2800" dirty="0"/>
              <a:t>(отчет Федерального института оценки качества образования (ФИОКО)) </a:t>
            </a:r>
          </a:p>
          <a:p>
            <a:pPr algn="ctr"/>
            <a:r>
              <a:rPr lang="ru-RU" sz="3200" b="1" dirty="0"/>
              <a:t>позволяет назвать одну из очевидных причин того, что Россия опустилась в мировом рейтинге: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разница в заданиях PISA  и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  заданиях  ВПР, ОГЭ, ЕГЭ.</a:t>
            </a:r>
            <a:endParaRPr lang="ru-RU" sz="2800" b="1" dirty="0">
              <a:solidFill>
                <a:srgbClr val="FF0000"/>
              </a:solidFill>
            </a:endParaRPr>
          </a:p>
          <a:p>
            <a:pPr lvl="0" algn="ctr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9652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6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9" y="1772844"/>
            <a:ext cx="8568952" cy="298542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</a:rPr>
              <a:t>ПРИМЕР ЗАДАНИЯ ЕГЭ</a:t>
            </a:r>
          </a:p>
          <a:p>
            <a:endParaRPr lang="ru-RU" sz="2000" b="1" dirty="0">
              <a:solidFill>
                <a:srgbClr val="212121"/>
              </a:solidFill>
              <a:latin typeface="Arial"/>
            </a:endParaRPr>
          </a:p>
          <a:p>
            <a:pPr algn="ctr"/>
            <a:r>
              <a:rPr lang="ru-RU" sz="3200" b="1" dirty="0"/>
              <a:t>Задача про среднюю скорость</a:t>
            </a:r>
          </a:p>
          <a:p>
            <a:pPr algn="ctr"/>
            <a:endParaRPr lang="ru-RU" sz="2000" dirty="0">
              <a:solidFill>
                <a:srgbClr val="000000"/>
              </a:solidFill>
            </a:endParaRPr>
          </a:p>
          <a:p>
            <a:pPr algn="ctr"/>
            <a:r>
              <a:rPr lang="ru-RU" sz="2800" i="1" dirty="0">
                <a:solidFill>
                  <a:srgbClr val="000000"/>
                </a:solidFill>
              </a:rPr>
              <a:t>Бегун пробежал 150 м за 15 секунд.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</a:rPr>
              <a:t>Найдите среднюю скорость бегуна на дистанции.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</a:rPr>
              <a:t>Ответ дайте в километрах в час.</a:t>
            </a:r>
          </a:p>
        </p:txBody>
      </p:sp>
    </p:spTree>
    <p:extLst>
      <p:ext uri="{BB962C8B-B14F-4D97-AF65-F5344CB8AC3E}">
        <p14:creationId xmlns:p14="http://schemas.microsoft.com/office/powerpoint/2010/main" val="390355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6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124472"/>
            <a:ext cx="6156176" cy="466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24744"/>
            <a:ext cx="849694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CC"/>
                </a:solidFill>
              </a:rPr>
              <a:t>ПРИМЕР ЗАДАНИЯ PISA</a:t>
            </a:r>
            <a:endParaRPr lang="ru-RU" sz="2000" b="1" dirty="0">
              <a:solidFill>
                <a:srgbClr val="0066CC"/>
              </a:solidFill>
              <a:latin typeface="Times New Roman"/>
            </a:endParaRPr>
          </a:p>
          <a:p>
            <a:pPr algn="ctr"/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b="1" dirty="0">
                <a:latin typeface="Times New Roman"/>
              </a:rPr>
              <a:t>БЕГ В ЖАРКУЮ ПОГОДУ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" y="2032685"/>
            <a:ext cx="30704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Краткое описание задания</a:t>
            </a:r>
          </a:p>
          <a:p>
            <a:pPr>
              <a:spcAft>
                <a:spcPts val="60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</a:rPr>
              <a:t>Интерактивное задание, предполагающее работу учащегося с компьютерной симуляцией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Содержание: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Живые системы.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Компетенция: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Интерпретация данных и использование научных доказательств для получения выводов.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Контекст: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Личный. 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Область применения: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Здоровье. 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Уровень сложности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4. 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Результат России: 53% </a:t>
            </a:r>
            <a:endParaRPr lang="ru-RU" sz="17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Средний международный результат: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51%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7933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7812" y="188640"/>
            <a:ext cx="4744862" cy="503210"/>
          </a:xfrm>
          <a:prstGeom prst="rect">
            <a:avLst/>
          </a:prstGeom>
        </p:spPr>
        <p:txBody>
          <a:bodyPr vert="horz" wrap="square" lIns="0" tIns="10663" rIns="0" bIns="0" rtlCol="0">
            <a:spAutoFit/>
          </a:bodyPr>
          <a:lstStyle/>
          <a:p>
            <a:pPr marL="10663">
              <a:spcBef>
                <a:spcPts val="84"/>
              </a:spcBef>
            </a:pPr>
            <a:r>
              <a:rPr sz="3200" b="1" spc="-122" dirty="0">
                <a:solidFill>
                  <a:srgbClr val="0066CC"/>
                </a:solidFill>
                <a:latin typeface="+mj-lt"/>
              </a:rPr>
              <a:t>Примеры</a:t>
            </a:r>
            <a:r>
              <a:rPr sz="3200" b="1" spc="-171" dirty="0">
                <a:solidFill>
                  <a:srgbClr val="0066CC"/>
                </a:solidFill>
                <a:latin typeface="+mj-lt"/>
              </a:rPr>
              <a:t> </a:t>
            </a:r>
            <a:r>
              <a:rPr sz="3200" b="1" spc="-109" dirty="0">
                <a:solidFill>
                  <a:srgbClr val="0066CC"/>
                </a:solidFill>
                <a:latin typeface="+mj-lt"/>
              </a:rPr>
              <a:t>заданий</a:t>
            </a:r>
            <a:endParaRPr sz="3200" b="1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584" y="1204263"/>
            <a:ext cx="3240360" cy="348781"/>
          </a:xfrm>
          <a:prstGeom prst="rect">
            <a:avLst/>
          </a:prstGeom>
        </p:spPr>
        <p:txBody>
          <a:bodyPr vert="horz" wrap="square" lIns="0" tIns="10128" rIns="0" bIns="0" rtlCol="0">
            <a:spAutoFit/>
          </a:bodyPr>
          <a:lstStyle/>
          <a:p>
            <a:pPr marL="185517" defTabSz="767654">
              <a:spcBef>
                <a:spcPts val="80"/>
              </a:spcBef>
              <a:tabLst>
                <a:tab pos="714375" algn="l"/>
              </a:tabLst>
            </a:pPr>
            <a:r>
              <a:rPr sz="1100" spc="-105" dirty="0">
                <a:solidFill>
                  <a:prstClr val="black"/>
                </a:solidFill>
                <a:latin typeface="Arial"/>
                <a:cs typeface="Arial"/>
              </a:rPr>
              <a:t>На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рынке помидоры </a:t>
            </a:r>
            <a:r>
              <a:rPr sz="1100" spc="-21" dirty="0">
                <a:solidFill>
                  <a:prstClr val="black"/>
                </a:solidFill>
                <a:latin typeface="Arial"/>
                <a:cs typeface="Arial"/>
              </a:rPr>
              <a:t>можно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купить </a:t>
            </a:r>
            <a:r>
              <a:rPr sz="1100" spc="-38" dirty="0" err="1">
                <a:solidFill>
                  <a:prstClr val="black"/>
                </a:solidFill>
                <a:latin typeface="Arial"/>
                <a:cs typeface="Arial"/>
              </a:rPr>
              <a:t>килограммами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46" dirty="0" err="1" smtClean="0">
                <a:solidFill>
                  <a:prstClr val="black"/>
                </a:solidFill>
                <a:latin typeface="Arial"/>
                <a:cs typeface="Arial"/>
              </a:rPr>
              <a:t>или</a:t>
            </a:r>
            <a:r>
              <a:rPr lang="ru-RU" sz="1100" spc="-46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46" dirty="0" err="1" smtClean="0">
                <a:solidFill>
                  <a:prstClr val="black"/>
                </a:solidFill>
                <a:latin typeface="Arial"/>
                <a:cs typeface="Arial"/>
              </a:rPr>
              <a:t>ящиками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1868" y="810690"/>
            <a:ext cx="1843728" cy="287766"/>
          </a:xfrm>
          <a:prstGeom prst="rect">
            <a:avLst/>
          </a:prstGeom>
        </p:spPr>
        <p:txBody>
          <a:bodyPr vert="horz" wrap="square" lIns="0" tIns="10663" rIns="0" bIns="0" rtlCol="0">
            <a:spAutoFit/>
          </a:bodyPr>
          <a:lstStyle/>
          <a:p>
            <a:pPr marL="10663" algn="ctr" defTabSz="767654">
              <a:spcBef>
                <a:spcPts val="84"/>
              </a:spcBef>
            </a:pPr>
            <a:r>
              <a:rPr spc="-168" dirty="0">
                <a:solidFill>
                  <a:srgbClr val="0000FF"/>
                </a:solidFill>
                <a:latin typeface="Arial"/>
                <a:cs typeface="Arial"/>
              </a:rPr>
              <a:t>НА</a:t>
            </a:r>
            <a:r>
              <a:rPr spc="-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213" dirty="0">
                <a:solidFill>
                  <a:srgbClr val="0000FF"/>
                </a:solidFill>
                <a:latin typeface="Arial"/>
                <a:cs typeface="Arial"/>
              </a:rPr>
              <a:t>РЫНКЕ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1705" y="793197"/>
            <a:ext cx="2882195" cy="287766"/>
          </a:xfrm>
          <a:prstGeom prst="rect">
            <a:avLst/>
          </a:prstGeom>
        </p:spPr>
        <p:txBody>
          <a:bodyPr vert="horz" wrap="square" lIns="0" tIns="10663" rIns="0" bIns="0" rtlCol="0">
            <a:spAutoFit/>
          </a:bodyPr>
          <a:lstStyle/>
          <a:p>
            <a:pPr marL="10663" algn="ctr" defTabSz="767654">
              <a:spcBef>
                <a:spcPts val="84"/>
              </a:spcBef>
            </a:pPr>
            <a:r>
              <a:rPr spc="-227" dirty="0">
                <a:solidFill>
                  <a:srgbClr val="0000FF"/>
                </a:solidFill>
                <a:latin typeface="Arial"/>
                <a:cs typeface="Arial"/>
              </a:rPr>
              <a:t>НОВОЕ</a:t>
            </a:r>
            <a:r>
              <a:rPr spc="-14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213" dirty="0">
                <a:solidFill>
                  <a:srgbClr val="0000FF"/>
                </a:solidFill>
                <a:latin typeface="Arial"/>
                <a:cs typeface="Arial"/>
              </a:rPr>
              <a:t>ПРЕДЛОЖЕНИЕ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293" y="2867604"/>
            <a:ext cx="1582615" cy="200498"/>
          </a:xfrm>
          <a:prstGeom prst="rect">
            <a:avLst/>
          </a:prstGeom>
          <a:solidFill>
            <a:srgbClr val="F1F1F1"/>
          </a:solidFill>
          <a:ln w="9144">
            <a:solidFill>
              <a:srgbClr val="000000"/>
            </a:solidFill>
          </a:ln>
        </p:spPr>
        <p:txBody>
          <a:bodyPr vert="horz" wrap="square" lIns="0" tIns="30919" rIns="0" bIns="0" rtlCol="0">
            <a:spAutoFit/>
          </a:bodyPr>
          <a:lstStyle/>
          <a:p>
            <a:pPr marL="350775" defTabSz="767654">
              <a:spcBef>
                <a:spcPts val="244"/>
              </a:spcBef>
            </a:pP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2,75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зедов 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за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10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prstClr val="black"/>
                </a:solidFill>
                <a:latin typeface="Arial"/>
                <a:cs typeface="Arial"/>
              </a:rPr>
              <a:t>кг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87637" y="1556992"/>
            <a:ext cx="1893277" cy="119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8792" y="2357355"/>
            <a:ext cx="586153" cy="46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868" y="2867604"/>
            <a:ext cx="1676400" cy="200498"/>
          </a:xfrm>
          <a:prstGeom prst="rect">
            <a:avLst/>
          </a:prstGeom>
          <a:solidFill>
            <a:srgbClr val="F1F1F1"/>
          </a:solidFill>
          <a:ln w="9144">
            <a:solidFill>
              <a:srgbClr val="000000"/>
            </a:solidFill>
          </a:ln>
        </p:spPr>
        <p:txBody>
          <a:bodyPr vert="horz" wrap="square" lIns="0" tIns="30919" rIns="0" bIns="0" rtlCol="0">
            <a:spAutoFit/>
          </a:bodyPr>
          <a:lstStyle/>
          <a:p>
            <a:pPr marL="286804" defTabSz="767654">
              <a:spcBef>
                <a:spcPts val="244"/>
              </a:spcBef>
            </a:pP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22 зеда 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за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ящик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110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prstClr val="black"/>
                </a:solidFill>
                <a:latin typeface="Arial"/>
                <a:cs typeface="Arial"/>
              </a:rPr>
              <a:t>кг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8353" y="3435682"/>
            <a:ext cx="3236429" cy="179504"/>
          </a:xfrm>
          <a:prstGeom prst="rect">
            <a:avLst/>
          </a:prstGeom>
        </p:spPr>
        <p:txBody>
          <a:bodyPr vert="horz" wrap="square" lIns="0" tIns="10128" rIns="0" bIns="0" rtlCol="0">
            <a:spAutoFit/>
          </a:bodyPr>
          <a:lstStyle/>
          <a:p>
            <a:pPr marL="10663" defTabSz="767654">
              <a:spcBef>
                <a:spcPts val="80"/>
              </a:spcBef>
            </a:pP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Вопрос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2: </a:t>
            </a:r>
            <a:r>
              <a:rPr sz="1100" spc="-109" dirty="0">
                <a:solidFill>
                  <a:prstClr val="black"/>
                </a:solidFill>
                <a:latin typeface="Arial"/>
                <a:cs typeface="Arial"/>
              </a:rPr>
              <a:t>НА </a:t>
            </a:r>
            <a:r>
              <a:rPr sz="1100" spc="-134" dirty="0">
                <a:solidFill>
                  <a:prstClr val="black"/>
                </a:solidFill>
                <a:latin typeface="Arial"/>
                <a:cs typeface="Arial"/>
              </a:rPr>
              <a:t>РЫНКЕ </a:t>
            </a:r>
            <a:r>
              <a:rPr sz="1100" i="1" spc="-59" dirty="0">
                <a:solidFill>
                  <a:srgbClr val="FF0000"/>
                </a:solidFill>
                <a:latin typeface="Trebuchet MS"/>
                <a:cs typeface="Trebuchet MS"/>
              </a:rPr>
              <a:t>(уровень </a:t>
            </a:r>
            <a:r>
              <a:rPr sz="1100" i="1" spc="-76" dirty="0">
                <a:solidFill>
                  <a:srgbClr val="FF0000"/>
                </a:solidFill>
                <a:latin typeface="Trebuchet MS"/>
                <a:cs typeface="Trebuchet MS"/>
              </a:rPr>
              <a:t>2, </a:t>
            </a:r>
            <a:r>
              <a:rPr sz="1100" i="1" spc="-21" dirty="0">
                <a:solidFill>
                  <a:srgbClr val="FF0000"/>
                </a:solidFill>
                <a:latin typeface="Trebuchet MS"/>
                <a:cs typeface="Trebuchet MS"/>
              </a:rPr>
              <a:t>459</a:t>
            </a:r>
            <a:r>
              <a:rPr sz="1100" i="1" spc="-9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63" dirty="0">
                <a:solidFill>
                  <a:srgbClr val="FF0000"/>
                </a:solidFill>
                <a:latin typeface="Trebuchet MS"/>
                <a:cs typeface="Trebuchet MS"/>
              </a:rPr>
              <a:t>баллов)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0672" y="3355986"/>
            <a:ext cx="3311769" cy="1822"/>
          </a:xfrm>
          <a:custGeom>
            <a:avLst/>
            <a:gdLst/>
            <a:ahLst/>
            <a:cxnLst/>
            <a:rect l="l" t="t" r="r" b="b"/>
            <a:pathLst>
              <a:path w="4305300" h="1904">
                <a:moveTo>
                  <a:pt x="0" y="0"/>
                </a:moveTo>
                <a:lnTo>
                  <a:pt x="4305300" y="1524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3456" y="3571751"/>
            <a:ext cx="4119489" cy="1510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1371" y="5018867"/>
            <a:ext cx="3263412" cy="1456777"/>
          </a:xfrm>
          <a:prstGeom prst="rect">
            <a:avLst/>
          </a:prstGeom>
        </p:spPr>
        <p:txBody>
          <a:bodyPr vert="horz" wrap="square" lIns="0" tIns="10128" rIns="0" bIns="0" rtlCol="0">
            <a:spAutoFit/>
          </a:bodyPr>
          <a:lstStyle/>
          <a:p>
            <a:pPr marL="185517" defTabSz="767654">
              <a:spcBef>
                <a:spcPts val="80"/>
              </a:spcBef>
            </a:pPr>
            <a:r>
              <a:rPr sz="1100" spc="-71" dirty="0">
                <a:solidFill>
                  <a:prstClr val="black"/>
                </a:solidFill>
                <a:latin typeface="Arial"/>
                <a:cs typeface="Arial"/>
              </a:rPr>
              <a:t>Запишите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обоснование,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поддерживающее</a:t>
            </a:r>
            <a:r>
              <a:rPr sz="1100" spc="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данное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663" defTabSz="767654">
              <a:spcBef>
                <a:spcPts val="4"/>
              </a:spcBef>
            </a:pP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утверждение.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767654">
              <a:spcBef>
                <a:spcPts val="8"/>
              </a:spcBef>
            </a:pPr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982" defTabSz="767654"/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Вопрос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3: </a:t>
            </a:r>
            <a:r>
              <a:rPr sz="1100" spc="-109" dirty="0">
                <a:solidFill>
                  <a:prstClr val="black"/>
                </a:solidFill>
                <a:latin typeface="Arial"/>
                <a:cs typeface="Arial"/>
              </a:rPr>
              <a:t>НА </a:t>
            </a:r>
            <a:r>
              <a:rPr sz="1100" spc="-134" dirty="0">
                <a:solidFill>
                  <a:prstClr val="black"/>
                </a:solidFill>
                <a:latin typeface="Arial"/>
                <a:cs typeface="Arial"/>
              </a:rPr>
              <a:t>РЫНКЕ </a:t>
            </a:r>
            <a:r>
              <a:rPr sz="1100" i="1" spc="-59" dirty="0">
                <a:solidFill>
                  <a:srgbClr val="FF0000"/>
                </a:solidFill>
                <a:latin typeface="Trebuchet MS"/>
                <a:cs typeface="Trebuchet MS"/>
              </a:rPr>
              <a:t>(уровень </a:t>
            </a:r>
            <a:r>
              <a:rPr sz="1100" i="1" spc="-76" dirty="0">
                <a:solidFill>
                  <a:srgbClr val="FF0000"/>
                </a:solidFill>
                <a:latin typeface="Trebuchet MS"/>
                <a:cs typeface="Trebuchet MS"/>
              </a:rPr>
              <a:t>1, </a:t>
            </a:r>
            <a:r>
              <a:rPr sz="1100" i="1" spc="-21" dirty="0">
                <a:solidFill>
                  <a:srgbClr val="FF0000"/>
                </a:solidFill>
                <a:latin typeface="Trebuchet MS"/>
                <a:cs typeface="Trebuchet MS"/>
              </a:rPr>
              <a:t>398</a:t>
            </a:r>
            <a:r>
              <a:rPr sz="1100" i="1" spc="-8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63" dirty="0">
                <a:solidFill>
                  <a:srgbClr val="FF0000"/>
                </a:solidFill>
                <a:latin typeface="Trebuchet MS"/>
                <a:cs typeface="Trebuchet MS"/>
              </a:rPr>
              <a:t>баллов)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1580" marR="4265" indent="174853" defTabSz="767654">
              <a:spcBef>
                <a:spcPts val="554"/>
              </a:spcBef>
            </a:pP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Для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некоторых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людей </a:t>
            </a:r>
            <a:r>
              <a:rPr sz="1100" spc="-29" dirty="0">
                <a:solidFill>
                  <a:prstClr val="black"/>
                </a:solidFill>
                <a:latin typeface="Arial"/>
                <a:cs typeface="Arial"/>
              </a:rPr>
              <a:t>покупка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ящика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помидоров 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может 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быть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плохим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финансовым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решением.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767654">
              <a:spcBef>
                <a:spcPts val="8"/>
              </a:spcBef>
            </a:pP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1508" defTabSz="767654"/>
            <a:r>
              <a:rPr sz="1100" spc="-71" dirty="0">
                <a:solidFill>
                  <a:prstClr val="black"/>
                </a:solidFill>
                <a:latin typeface="Arial"/>
                <a:cs typeface="Arial"/>
              </a:rPr>
              <a:t>Объясните,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почему.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0672" y="5513615"/>
            <a:ext cx="3311769" cy="1822"/>
          </a:xfrm>
          <a:custGeom>
            <a:avLst/>
            <a:gdLst/>
            <a:ahLst/>
            <a:cxnLst/>
            <a:rect l="l" t="t" r="r" b="b"/>
            <a:pathLst>
              <a:path w="4305300" h="1904">
                <a:moveTo>
                  <a:pt x="0" y="0"/>
                </a:moveTo>
                <a:lnTo>
                  <a:pt x="4305300" y="1523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4763" y="1204262"/>
            <a:ext cx="4106008" cy="2041552"/>
          </a:xfrm>
          <a:prstGeom prst="rect">
            <a:avLst/>
          </a:prstGeom>
        </p:spPr>
        <p:txBody>
          <a:bodyPr vert="horz" wrap="square" lIns="0" tIns="10128" rIns="0" bIns="0" rtlCol="0">
            <a:spAutoFit/>
          </a:bodyPr>
          <a:lstStyle/>
          <a:p>
            <a:pPr marL="185517" defTabSz="767654">
              <a:spcBef>
                <a:spcPts val="80"/>
              </a:spcBef>
            </a:pPr>
            <a:r>
              <a:rPr sz="1100" spc="-92" dirty="0">
                <a:solidFill>
                  <a:prstClr val="black"/>
                </a:solidFill>
                <a:latin typeface="Arial"/>
                <a:cs typeface="Arial"/>
              </a:rPr>
              <a:t>Алла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Петровна получила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кредит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8000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зедов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от финансовой</a:t>
            </a:r>
            <a:r>
              <a:rPr sz="1100" spc="9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29" dirty="0">
                <a:solidFill>
                  <a:prstClr val="black"/>
                </a:solidFill>
                <a:latin typeface="Arial"/>
                <a:cs typeface="Arial"/>
              </a:rPr>
              <a:t>компании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663" marR="4265" defTabSz="767654">
              <a:spcBef>
                <a:spcPts val="4"/>
              </a:spcBef>
            </a:pP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«Первый 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кредит». </a:t>
            </a:r>
            <a:r>
              <a:rPr sz="1100" spc="-92" dirty="0">
                <a:solidFill>
                  <a:prstClr val="black"/>
                </a:solidFill>
                <a:latin typeface="Arial"/>
                <a:cs typeface="Arial"/>
              </a:rPr>
              <a:t>Годовая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процентная 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ставка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на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кредит </a:t>
            </a:r>
            <a:r>
              <a:rPr sz="1100" spc="-76" dirty="0">
                <a:solidFill>
                  <a:prstClr val="black"/>
                </a:solidFill>
                <a:latin typeface="Arial"/>
                <a:cs typeface="Arial"/>
              </a:rPr>
              <a:t>составляет </a:t>
            </a:r>
            <a:r>
              <a:rPr sz="1100" spc="-84" dirty="0">
                <a:solidFill>
                  <a:prstClr val="black"/>
                </a:solidFill>
                <a:latin typeface="Arial"/>
                <a:cs typeface="Arial"/>
              </a:rPr>
              <a:t>15%. </a:t>
            </a:r>
            <a:r>
              <a:rPr sz="1100" spc="-143" dirty="0">
                <a:solidFill>
                  <a:prstClr val="black"/>
                </a:solidFill>
                <a:latin typeface="Arial"/>
                <a:cs typeface="Arial"/>
              </a:rPr>
              <a:t>Ее 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ежемесячные 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выплаты </a:t>
            </a:r>
            <a:r>
              <a:rPr sz="1100" spc="-29" dirty="0">
                <a:solidFill>
                  <a:prstClr val="black"/>
                </a:solidFill>
                <a:latin typeface="Arial"/>
                <a:cs typeface="Arial"/>
              </a:rPr>
              <a:t>по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возврату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кредита </a:t>
            </a:r>
            <a:r>
              <a:rPr sz="1100" spc="-76" dirty="0">
                <a:solidFill>
                  <a:prstClr val="black"/>
                </a:solidFill>
                <a:latin typeface="Arial"/>
                <a:cs typeface="Arial"/>
              </a:rPr>
              <a:t>составляют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150</a:t>
            </a:r>
            <a:r>
              <a:rPr sz="1100" spc="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зедов.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0589" marR="55441" defTabSz="767654"/>
            <a:r>
              <a:rPr sz="1100" spc="-76" dirty="0">
                <a:solidFill>
                  <a:prstClr val="black"/>
                </a:solidFill>
                <a:latin typeface="Arial"/>
                <a:cs typeface="Arial"/>
              </a:rPr>
              <a:t>После 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одного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года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долг </a:t>
            </a:r>
            <a:r>
              <a:rPr sz="1100" spc="-88" dirty="0">
                <a:solidFill>
                  <a:prstClr val="black"/>
                </a:solidFill>
                <a:latin typeface="Arial"/>
                <a:cs typeface="Arial"/>
              </a:rPr>
              <a:t>Аллы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Петровны </a:t>
            </a:r>
            <a:r>
              <a:rPr sz="1100" spc="-71" dirty="0">
                <a:solidFill>
                  <a:prstClr val="black"/>
                </a:solidFill>
                <a:latin typeface="Arial"/>
                <a:cs typeface="Arial"/>
              </a:rPr>
              <a:t>все </a:t>
            </a:r>
            <a:r>
              <a:rPr sz="1100" spc="-76" dirty="0">
                <a:solidFill>
                  <a:prstClr val="black"/>
                </a:solidFill>
                <a:latin typeface="Arial"/>
                <a:cs typeface="Arial"/>
              </a:rPr>
              <a:t>еще составляет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7400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зедов. 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Другая </a:t>
            </a:r>
            <a:r>
              <a:rPr sz="1100" spc="-76" dirty="0">
                <a:solidFill>
                  <a:prstClr val="black"/>
                </a:solidFill>
                <a:latin typeface="Arial"/>
                <a:cs typeface="Arial"/>
              </a:rPr>
              <a:t>финансовая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компания,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«Лучший 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кредит»,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предлагает</a:t>
            </a:r>
            <a:r>
              <a:rPr sz="1100" spc="2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88" dirty="0">
                <a:solidFill>
                  <a:prstClr val="black"/>
                </a:solidFill>
                <a:latin typeface="Arial"/>
                <a:cs typeface="Arial"/>
              </a:rPr>
              <a:t>Алле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663" defTabSz="767654"/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Петровне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кредит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 10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000 зедов </a:t>
            </a:r>
            <a:r>
              <a:rPr sz="1100" spc="-88"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годовой 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процентной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ставкой</a:t>
            </a:r>
            <a:r>
              <a:rPr sz="1100" spc="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84" dirty="0">
                <a:solidFill>
                  <a:prstClr val="black"/>
                </a:solidFill>
                <a:latin typeface="Arial"/>
                <a:cs typeface="Arial"/>
              </a:rPr>
              <a:t>13%.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663" defTabSz="767654"/>
            <a:r>
              <a:rPr sz="1100" spc="-143" dirty="0">
                <a:solidFill>
                  <a:prstClr val="black"/>
                </a:solidFill>
                <a:latin typeface="Arial"/>
                <a:cs typeface="Arial"/>
              </a:rPr>
              <a:t>Ее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ежемесячные 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выплаты </a:t>
            </a:r>
            <a:r>
              <a:rPr sz="1100" spc="-29" dirty="0">
                <a:solidFill>
                  <a:prstClr val="black"/>
                </a:solidFill>
                <a:latin typeface="Arial"/>
                <a:cs typeface="Arial"/>
              </a:rPr>
              <a:t>по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возврату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кредита 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также 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будут </a:t>
            </a:r>
            <a:r>
              <a:rPr sz="1100" spc="-76" dirty="0">
                <a:solidFill>
                  <a:prstClr val="black"/>
                </a:solidFill>
                <a:latin typeface="Arial"/>
                <a:cs typeface="Arial"/>
              </a:rPr>
              <a:t>составлять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150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663" defTabSz="767654"/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зедов.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13850" y="3355986"/>
            <a:ext cx="3958004" cy="1822"/>
          </a:xfrm>
          <a:custGeom>
            <a:avLst/>
            <a:gdLst/>
            <a:ahLst/>
            <a:cxnLst/>
            <a:rect l="l" t="t" r="r" b="b"/>
            <a:pathLst>
              <a:path w="5145405" h="1904">
                <a:moveTo>
                  <a:pt x="0" y="0"/>
                </a:moveTo>
                <a:lnTo>
                  <a:pt x="5145024" y="1524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4764" y="3435683"/>
            <a:ext cx="4081585" cy="1333666"/>
          </a:xfrm>
          <a:prstGeom prst="rect">
            <a:avLst/>
          </a:prstGeom>
        </p:spPr>
        <p:txBody>
          <a:bodyPr vert="horz" wrap="square" lIns="0" tIns="10128" rIns="0" bIns="0" rtlCol="0">
            <a:spAutoFit/>
          </a:bodyPr>
          <a:lstStyle/>
          <a:p>
            <a:pPr marL="10663" marR="123145" indent="29320" defTabSz="767654">
              <a:spcBef>
                <a:spcPts val="80"/>
              </a:spcBef>
            </a:pP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Вопрос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1: </a:t>
            </a:r>
            <a:r>
              <a:rPr sz="1100" spc="-143" dirty="0">
                <a:solidFill>
                  <a:prstClr val="black"/>
                </a:solidFill>
                <a:latin typeface="Arial"/>
                <a:cs typeface="Arial"/>
              </a:rPr>
              <a:t>НОВОЕ </a:t>
            </a:r>
            <a:r>
              <a:rPr sz="1100" spc="-134" dirty="0">
                <a:solidFill>
                  <a:prstClr val="black"/>
                </a:solidFill>
                <a:latin typeface="Arial"/>
                <a:cs typeface="Arial"/>
              </a:rPr>
              <a:t>ПРЕДЛОЖЕНИЕ </a:t>
            </a:r>
            <a:r>
              <a:rPr sz="1100" i="1" spc="-67" dirty="0">
                <a:solidFill>
                  <a:srgbClr val="FF0000"/>
                </a:solidFill>
                <a:latin typeface="Trebuchet MS"/>
                <a:cs typeface="Trebuchet MS"/>
              </a:rPr>
              <a:t>(полный ответ: </a:t>
            </a:r>
            <a:r>
              <a:rPr sz="1100" i="1" spc="-59" dirty="0">
                <a:solidFill>
                  <a:srgbClr val="FF0000"/>
                </a:solidFill>
                <a:latin typeface="Trebuchet MS"/>
                <a:cs typeface="Trebuchet MS"/>
              </a:rPr>
              <a:t>уровень </a:t>
            </a:r>
            <a:r>
              <a:rPr sz="1100" i="1" spc="-76" dirty="0">
                <a:solidFill>
                  <a:srgbClr val="FF0000"/>
                </a:solidFill>
                <a:latin typeface="Trebuchet MS"/>
                <a:cs typeface="Trebuchet MS"/>
              </a:rPr>
              <a:t>5, </a:t>
            </a:r>
            <a:r>
              <a:rPr sz="1100" i="1" spc="-21" dirty="0">
                <a:solidFill>
                  <a:srgbClr val="FF0000"/>
                </a:solidFill>
                <a:latin typeface="Trebuchet MS"/>
                <a:cs typeface="Trebuchet MS"/>
              </a:rPr>
              <a:t>663 </a:t>
            </a:r>
            <a:r>
              <a:rPr sz="1100" i="1" spc="-67" dirty="0">
                <a:solidFill>
                  <a:srgbClr val="FF0000"/>
                </a:solidFill>
                <a:latin typeface="Trebuchet MS"/>
                <a:cs typeface="Trebuchet MS"/>
              </a:rPr>
              <a:t>балла;  </a:t>
            </a:r>
            <a:r>
              <a:rPr sz="1100" i="1" spc="-55" dirty="0">
                <a:solidFill>
                  <a:srgbClr val="FF0000"/>
                </a:solidFill>
                <a:latin typeface="Trebuchet MS"/>
                <a:cs typeface="Trebuchet MS"/>
              </a:rPr>
              <a:t>частично </a:t>
            </a:r>
            <a:r>
              <a:rPr sz="1100" i="1" spc="-59" dirty="0">
                <a:solidFill>
                  <a:srgbClr val="FF0000"/>
                </a:solidFill>
                <a:latin typeface="Trebuchet MS"/>
                <a:cs typeface="Trebuchet MS"/>
              </a:rPr>
              <a:t>верный </a:t>
            </a:r>
            <a:r>
              <a:rPr sz="1100" i="1" spc="-67" dirty="0">
                <a:solidFill>
                  <a:srgbClr val="FF0000"/>
                </a:solidFill>
                <a:latin typeface="Trebuchet MS"/>
                <a:cs typeface="Trebuchet MS"/>
              </a:rPr>
              <a:t>ответ: </a:t>
            </a:r>
            <a:r>
              <a:rPr sz="1100" i="1" spc="-59" dirty="0">
                <a:solidFill>
                  <a:srgbClr val="FF0000"/>
                </a:solidFill>
                <a:latin typeface="Trebuchet MS"/>
                <a:cs typeface="Trebuchet MS"/>
              </a:rPr>
              <a:t>уровень </a:t>
            </a:r>
            <a:r>
              <a:rPr sz="1100" i="1" spc="-76" dirty="0">
                <a:solidFill>
                  <a:srgbClr val="FF0000"/>
                </a:solidFill>
                <a:latin typeface="Trebuchet MS"/>
                <a:cs typeface="Trebuchet MS"/>
              </a:rPr>
              <a:t>3, </a:t>
            </a:r>
            <a:r>
              <a:rPr sz="1100" i="1" spc="-21" dirty="0">
                <a:solidFill>
                  <a:srgbClr val="FF0000"/>
                </a:solidFill>
                <a:latin typeface="Trebuchet MS"/>
                <a:cs typeface="Trebuchet MS"/>
              </a:rPr>
              <a:t>510</a:t>
            </a:r>
            <a:r>
              <a:rPr sz="1100" i="1" spc="-14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63" dirty="0">
                <a:solidFill>
                  <a:srgbClr val="FF0000"/>
                </a:solidFill>
                <a:latin typeface="Trebuchet MS"/>
                <a:cs typeface="Trebuchet MS"/>
              </a:rPr>
              <a:t>баллов)</a:t>
            </a:r>
            <a:endParaRPr sz="110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767654"/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767654">
              <a:spcBef>
                <a:spcPts val="8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663" marR="4265" indent="159928" defTabSz="767654"/>
            <a:r>
              <a:rPr sz="1100" spc="-105" dirty="0">
                <a:solidFill>
                  <a:prstClr val="black"/>
                </a:solidFill>
                <a:latin typeface="Arial"/>
                <a:cs typeface="Arial"/>
              </a:rPr>
              <a:t>Если </a:t>
            </a:r>
            <a:r>
              <a:rPr sz="1100" spc="-92" dirty="0">
                <a:solidFill>
                  <a:prstClr val="black"/>
                </a:solidFill>
                <a:latin typeface="Arial"/>
                <a:cs typeface="Arial"/>
              </a:rPr>
              <a:t>Алла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Петровна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возьмет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кредит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от </a:t>
            </a:r>
            <a:r>
              <a:rPr sz="1100" spc="-34" dirty="0">
                <a:solidFill>
                  <a:prstClr val="black"/>
                </a:solidFill>
                <a:latin typeface="Arial"/>
                <a:cs typeface="Arial"/>
              </a:rPr>
              <a:t>компании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«Лучший 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кредит»,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она  </a:t>
            </a:r>
            <a:r>
              <a:rPr sz="1100" spc="-76" dirty="0">
                <a:solidFill>
                  <a:prstClr val="black"/>
                </a:solidFill>
                <a:latin typeface="Arial"/>
                <a:cs typeface="Arial"/>
              </a:rPr>
              <a:t>тут </a:t>
            </a:r>
            <a:r>
              <a:rPr sz="1100" spc="-34" dirty="0">
                <a:solidFill>
                  <a:prstClr val="black"/>
                </a:solidFill>
                <a:latin typeface="Arial"/>
                <a:cs typeface="Arial"/>
              </a:rPr>
              <a:t>же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вернет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свой </a:t>
            </a:r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нынешний</a:t>
            </a:r>
            <a:r>
              <a:rPr sz="1100" spc="-2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кредит.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  <a:p>
            <a:pPr marL="10663" marR="248953" indent="159928" defTabSz="767654"/>
            <a:r>
              <a:rPr sz="1100" spc="-42" dirty="0">
                <a:solidFill>
                  <a:prstClr val="black"/>
                </a:solidFill>
                <a:latin typeface="Arial"/>
                <a:cs typeface="Arial"/>
              </a:rPr>
              <a:t>Какие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две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другие </a:t>
            </a:r>
            <a:r>
              <a:rPr sz="1100" spc="-71" dirty="0">
                <a:solidFill>
                  <a:prstClr val="black"/>
                </a:solidFill>
                <a:latin typeface="Arial"/>
                <a:cs typeface="Arial"/>
              </a:rPr>
              <a:t>финансовые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выгоды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получит </a:t>
            </a:r>
            <a:r>
              <a:rPr sz="1100" spc="-92" dirty="0">
                <a:solidFill>
                  <a:prstClr val="black"/>
                </a:solidFill>
                <a:latin typeface="Arial"/>
                <a:cs typeface="Arial"/>
              </a:rPr>
              <a:t>Алла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Петровна, 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если 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возьмет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кредит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от </a:t>
            </a:r>
            <a:r>
              <a:rPr sz="1100" spc="-34" dirty="0">
                <a:solidFill>
                  <a:prstClr val="black"/>
                </a:solidFill>
                <a:latin typeface="Arial"/>
                <a:cs typeface="Arial"/>
              </a:rPr>
              <a:t>компании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«Лучший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кредит»?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49253" y="5568525"/>
            <a:ext cx="3822601" cy="736668"/>
          </a:xfrm>
          <a:prstGeom prst="rect">
            <a:avLst/>
          </a:prstGeom>
        </p:spPr>
        <p:txBody>
          <a:bodyPr vert="horz" wrap="square" lIns="0" tIns="33584" rIns="0" bIns="0" rtlCol="0">
            <a:spAutoFit/>
          </a:bodyPr>
          <a:lstStyle/>
          <a:p>
            <a:pPr marL="39982" defTabSz="767654">
              <a:spcBef>
                <a:spcPts val="265"/>
              </a:spcBef>
            </a:pP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Вопрос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2: </a:t>
            </a:r>
            <a:r>
              <a:rPr sz="1100" spc="-143" dirty="0">
                <a:solidFill>
                  <a:prstClr val="black"/>
                </a:solidFill>
                <a:latin typeface="Arial"/>
                <a:cs typeface="Arial"/>
              </a:rPr>
              <a:t>НОВОЕ </a:t>
            </a:r>
            <a:r>
              <a:rPr sz="1100" spc="-134" dirty="0">
                <a:solidFill>
                  <a:prstClr val="black"/>
                </a:solidFill>
                <a:latin typeface="Arial"/>
                <a:cs typeface="Arial"/>
              </a:rPr>
              <a:t>ПРЕДЛОЖЕНИЕ </a:t>
            </a:r>
            <a:r>
              <a:rPr sz="1100" i="1" spc="-59" dirty="0">
                <a:solidFill>
                  <a:srgbClr val="FF0000"/>
                </a:solidFill>
                <a:latin typeface="Trebuchet MS"/>
                <a:cs typeface="Trebuchet MS"/>
              </a:rPr>
              <a:t>(уровень </a:t>
            </a:r>
            <a:r>
              <a:rPr sz="1100" i="1" spc="-76" dirty="0">
                <a:solidFill>
                  <a:srgbClr val="FF0000"/>
                </a:solidFill>
                <a:latin typeface="Trebuchet MS"/>
                <a:cs typeface="Trebuchet MS"/>
              </a:rPr>
              <a:t>4, </a:t>
            </a:r>
            <a:r>
              <a:rPr sz="1100" i="1" spc="-21" dirty="0">
                <a:solidFill>
                  <a:srgbClr val="FF0000"/>
                </a:solidFill>
                <a:latin typeface="Trebuchet MS"/>
                <a:cs typeface="Trebuchet MS"/>
              </a:rPr>
              <a:t>582</a:t>
            </a:r>
            <a:r>
              <a:rPr sz="1100" i="1" spc="-17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59" dirty="0">
                <a:solidFill>
                  <a:srgbClr val="FF0000"/>
                </a:solidFill>
                <a:latin typeface="Trebuchet MS"/>
                <a:cs typeface="Trebuchet MS"/>
              </a:rPr>
              <a:t>балла)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02576" defTabSz="767654">
              <a:spcBef>
                <a:spcPts val="181"/>
              </a:spcBef>
            </a:pPr>
            <a:r>
              <a:rPr sz="1100" spc="-210"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z="1100" spc="-21" dirty="0">
                <a:solidFill>
                  <a:prstClr val="black"/>
                </a:solidFill>
                <a:latin typeface="Arial"/>
                <a:cs typeface="Arial"/>
              </a:rPr>
              <a:t>каким </a:t>
            </a:r>
            <a:r>
              <a:rPr sz="1100" spc="-34" dirty="0">
                <a:solidFill>
                  <a:prstClr val="black"/>
                </a:solidFill>
                <a:latin typeface="Arial"/>
                <a:cs typeface="Arial"/>
              </a:rPr>
              <a:t>возможным 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негативным</a:t>
            </a:r>
            <a:r>
              <a:rPr sz="1100" spc="-1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финансовым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663" marR="4265" defTabSz="767654"/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последствием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столкнется </a:t>
            </a:r>
            <a:r>
              <a:rPr sz="1100" spc="-92" dirty="0">
                <a:solidFill>
                  <a:prstClr val="black"/>
                </a:solidFill>
                <a:latin typeface="Arial"/>
                <a:cs typeface="Arial"/>
              </a:rPr>
              <a:t>Алла </a:t>
            </a:r>
            <a:r>
              <a:rPr sz="1100" spc="-59" dirty="0">
                <a:solidFill>
                  <a:prstClr val="black"/>
                </a:solidFill>
                <a:latin typeface="Arial"/>
                <a:cs typeface="Arial"/>
              </a:rPr>
              <a:t>Петровна, </a:t>
            </a:r>
            <a:r>
              <a:rPr sz="1100" spc="-67" dirty="0">
                <a:solidFill>
                  <a:prstClr val="black"/>
                </a:solidFill>
                <a:latin typeface="Arial"/>
                <a:cs typeface="Arial"/>
              </a:rPr>
              <a:t>если </a:t>
            </a:r>
            <a:r>
              <a:rPr sz="1100" spc="-76" dirty="0">
                <a:solidFill>
                  <a:prstClr val="black"/>
                </a:solidFill>
                <a:latin typeface="Arial"/>
                <a:cs typeface="Arial"/>
              </a:rPr>
              <a:t>согласится 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взять </a:t>
            </a:r>
            <a:r>
              <a:rPr sz="1100" spc="-38" dirty="0">
                <a:solidFill>
                  <a:prstClr val="black"/>
                </a:solidFill>
                <a:latin typeface="Arial"/>
                <a:cs typeface="Arial"/>
              </a:rPr>
              <a:t>кредит </a:t>
            </a:r>
            <a:r>
              <a:rPr sz="1100" spc="-63" dirty="0">
                <a:solidFill>
                  <a:prstClr val="black"/>
                </a:solidFill>
                <a:latin typeface="Arial"/>
                <a:cs typeface="Arial"/>
              </a:rPr>
              <a:t>от </a:t>
            </a:r>
            <a:r>
              <a:rPr sz="1100" spc="-34" dirty="0">
                <a:solidFill>
                  <a:prstClr val="black"/>
                </a:solidFill>
                <a:latin typeface="Arial"/>
                <a:cs typeface="Arial"/>
              </a:rPr>
              <a:t>компании </a:t>
            </a:r>
            <a:r>
              <a:rPr sz="1100" spc="-55" dirty="0">
                <a:solidFill>
                  <a:prstClr val="black"/>
                </a:solidFill>
                <a:latin typeface="Arial"/>
                <a:cs typeface="Arial"/>
              </a:rPr>
              <a:t>«Лучший</a:t>
            </a:r>
            <a:r>
              <a:rPr sz="1100" spc="-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prstClr val="black"/>
                </a:solidFill>
                <a:latin typeface="Arial"/>
                <a:cs typeface="Arial"/>
              </a:rPr>
              <a:t>кредит»?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5361" y="5513615"/>
            <a:ext cx="3814885" cy="1822"/>
          </a:xfrm>
          <a:custGeom>
            <a:avLst/>
            <a:gdLst/>
            <a:ahLst/>
            <a:cxnLst/>
            <a:rect l="l" t="t" r="r" b="b"/>
            <a:pathLst>
              <a:path w="4959350" h="1904">
                <a:moveTo>
                  <a:pt x="0" y="0"/>
                </a:moveTo>
                <a:lnTo>
                  <a:pt x="4959096" y="1523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0243" y="1197631"/>
            <a:ext cx="71804" cy="5397106"/>
          </a:xfrm>
          <a:custGeom>
            <a:avLst/>
            <a:gdLst/>
            <a:ahLst/>
            <a:cxnLst/>
            <a:rect l="l" t="t" r="r" b="b"/>
            <a:pathLst>
              <a:path w="93345" h="5641975">
                <a:moveTo>
                  <a:pt x="0" y="0"/>
                </a:moveTo>
                <a:lnTo>
                  <a:pt x="92963" y="5641848"/>
                </a:lnTo>
              </a:path>
            </a:pathLst>
          </a:custGeom>
          <a:ln w="38099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84320" y="1"/>
            <a:ext cx="1349326" cy="517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7654"/>
            <a:endParaRPr>
              <a:solidFill>
                <a:prstClr val="black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" y="1"/>
            <a:ext cx="1356465" cy="516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2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3.xml><?xml version="1.0" encoding="utf-8"?>
<a:theme xmlns:a="http://schemas.openxmlformats.org/drawingml/2006/main" name="1_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4.xml><?xml version="1.0" encoding="utf-8"?>
<a:theme xmlns:a="http://schemas.openxmlformats.org/drawingml/2006/main" name="2_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5.xml><?xml version="1.0" encoding="utf-8"?>
<a:theme xmlns:a="http://schemas.openxmlformats.org/drawingml/2006/main" name="3_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927</Words>
  <Application>Microsoft Office PowerPoint</Application>
  <PresentationFormat>Экран (4:3)</PresentationFormat>
  <Paragraphs>149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Тема Office</vt:lpstr>
      <vt:lpstr>Книги в формате 16 x 9</vt:lpstr>
      <vt:lpstr>1_Книги в формате 16 x 9</vt:lpstr>
      <vt:lpstr>2_Книги в формате 16 x 9</vt:lpstr>
      <vt:lpstr>3_Книги в формате 16 x 9</vt:lpstr>
      <vt:lpstr>1_Тема Office</vt:lpstr>
      <vt:lpstr>2_Тема Office</vt:lpstr>
      <vt:lpstr>3_Тема Office</vt:lpstr>
      <vt:lpstr>4_Тема Office</vt:lpstr>
      <vt:lpstr>5_Тема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заданий</vt:lpstr>
      <vt:lpstr>Концепция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функциональной  грамотности в исследовании PISA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Admin</cp:lastModifiedBy>
  <cp:revision>103</cp:revision>
  <cp:lastPrinted>2020-02-05T04:54:26Z</cp:lastPrinted>
  <dcterms:created xsi:type="dcterms:W3CDTF">2018-03-11T12:54:11Z</dcterms:created>
  <dcterms:modified xsi:type="dcterms:W3CDTF">2020-02-06T04:14:29Z</dcterms:modified>
</cp:coreProperties>
</file>