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91" r:id="rId3"/>
    <p:sldId id="258" r:id="rId4"/>
    <p:sldId id="285" r:id="rId5"/>
    <p:sldId id="289" r:id="rId6"/>
    <p:sldId id="290" r:id="rId7"/>
    <p:sldId id="282" r:id="rId8"/>
    <p:sldId id="275" r:id="rId9"/>
    <p:sldId id="276" r:id="rId10"/>
    <p:sldId id="292" r:id="rId11"/>
    <p:sldId id="293" r:id="rId12"/>
    <p:sldId id="294" r:id="rId13"/>
    <p:sldId id="283" r:id="rId14"/>
    <p:sldId id="266" r:id="rId15"/>
    <p:sldId id="270" r:id="rId16"/>
    <p:sldId id="284" r:id="rId17"/>
    <p:sldId id="288" r:id="rId18"/>
    <p:sldId id="271" r:id="rId19"/>
    <p:sldId id="273" r:id="rId20"/>
    <p:sldId id="272" r:id="rId21"/>
    <p:sldId id="295" r:id="rId22"/>
    <p:sldId id="274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99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DF9A5-87BA-4DEF-BD01-52505640BF3F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C3B3A-D845-472D-8C79-F0B8CD685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868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C3B3A-D845-472D-8C79-F0B8CD685A23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133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F1C0B-9E0F-4C3B-9F6C-1BE3CDE17CF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4220-761C-465A-AA9D-D47BE3210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42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F1C0B-9E0F-4C3B-9F6C-1BE3CDE17CF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4220-761C-465A-AA9D-D47BE3210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48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F1C0B-9E0F-4C3B-9F6C-1BE3CDE17CF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4220-761C-465A-AA9D-D47BE3210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097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F1C0B-9E0F-4C3B-9F6C-1BE3CDE17CF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4220-761C-465A-AA9D-D47BE3210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567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F1C0B-9E0F-4C3B-9F6C-1BE3CDE17CF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4220-761C-465A-AA9D-D47BE3210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296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F1C0B-9E0F-4C3B-9F6C-1BE3CDE17CF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4220-761C-465A-AA9D-D47BE3210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859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F1C0B-9E0F-4C3B-9F6C-1BE3CDE17CF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4220-761C-465A-AA9D-D47BE3210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92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F1C0B-9E0F-4C3B-9F6C-1BE3CDE17CF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4220-761C-465A-AA9D-D47BE3210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994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F1C0B-9E0F-4C3B-9F6C-1BE3CDE17CF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4220-761C-465A-AA9D-D47BE3210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77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F1C0B-9E0F-4C3B-9F6C-1BE3CDE17CF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4220-761C-465A-AA9D-D47BE3210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41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F1C0B-9E0F-4C3B-9F6C-1BE3CDE17CF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4220-761C-465A-AA9D-D47BE3210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898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F1C0B-9E0F-4C3B-9F6C-1BE3CDE17CF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94220-761C-465A-AA9D-D47BE3210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515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0871" y="355483"/>
            <a:ext cx="11471102" cy="2387600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b="1" dirty="0" smtClean="0">
                <a:ln/>
                <a:solidFill>
                  <a:srgbClr val="000099"/>
                </a:solidFill>
              </a:rPr>
              <a:t>Методические рекомендации                 по структурированию конкурсных материалов</a:t>
            </a:r>
            <a:endParaRPr lang="ru-RU" b="1" dirty="0">
              <a:ln/>
              <a:solidFill>
                <a:srgbClr val="0000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8914" y="3287292"/>
            <a:ext cx="5903059" cy="3066776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ru-RU" sz="2800" b="1" i="1" dirty="0" smtClean="0">
                <a:ln/>
                <a:solidFill>
                  <a:srgbClr val="000099"/>
                </a:solidFill>
              </a:rPr>
              <a:t>Полищук Ирина Павловна,</a:t>
            </a:r>
          </a:p>
          <a:p>
            <a:pPr algn="l"/>
            <a:r>
              <a:rPr lang="ru-RU" sz="2800" b="1" i="1" dirty="0" smtClean="0">
                <a:ln/>
                <a:solidFill>
                  <a:srgbClr val="000099"/>
                </a:solidFill>
              </a:rPr>
              <a:t> учитель МБОУ «Школа-лицей» №3 </a:t>
            </a:r>
          </a:p>
          <a:p>
            <a:pPr algn="l"/>
            <a:r>
              <a:rPr lang="ru-RU" sz="2800" b="1" i="1" dirty="0" err="1" smtClean="0">
                <a:ln/>
                <a:solidFill>
                  <a:srgbClr val="000099"/>
                </a:solidFill>
              </a:rPr>
              <a:t>г.Симферополя</a:t>
            </a:r>
            <a:r>
              <a:rPr lang="ru-RU" sz="2800" b="1" i="1" dirty="0" smtClean="0">
                <a:ln/>
                <a:solidFill>
                  <a:srgbClr val="000099"/>
                </a:solidFill>
              </a:rPr>
              <a:t>,</a:t>
            </a:r>
          </a:p>
          <a:p>
            <a:pPr algn="l"/>
            <a:r>
              <a:rPr lang="ru-RU" sz="2800" b="1" i="1" dirty="0" smtClean="0">
                <a:ln/>
                <a:solidFill>
                  <a:srgbClr val="000099"/>
                </a:solidFill>
              </a:rPr>
              <a:t> победитель конкурса в 2016 г.,</a:t>
            </a:r>
          </a:p>
          <a:p>
            <a:pPr algn="l"/>
            <a:r>
              <a:rPr lang="ru-RU" sz="2800" b="1" i="1" dirty="0" smtClean="0">
                <a:ln/>
                <a:solidFill>
                  <a:srgbClr val="000099"/>
                </a:solidFill>
              </a:rPr>
              <a:t> член конкурсной комиссии </a:t>
            </a:r>
            <a:r>
              <a:rPr lang="ru-RU" sz="2800" b="1" i="1" smtClean="0">
                <a:ln/>
                <a:solidFill>
                  <a:srgbClr val="000099"/>
                </a:solidFill>
              </a:rPr>
              <a:t>с 2017 г. </a:t>
            </a:r>
            <a:endParaRPr lang="ru-RU" sz="2800" b="1" i="1" dirty="0">
              <a:ln/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21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21" y="978195"/>
            <a:ext cx="11698013" cy="1325563"/>
          </a:xfrm>
        </p:spPr>
        <p:txBody>
          <a:bodyPr>
            <a:noAutofit/>
          </a:bodyPr>
          <a:lstStyle/>
          <a:p>
            <a:r>
              <a:rPr lang="ru-RU" sz="2800" b="1" dirty="0"/>
              <a:t>3. Высокие результаты внеурочной деятельности обучающихся по учебному </a:t>
            </a:r>
            <a:r>
              <a:rPr lang="ru-RU" sz="2800" b="1" dirty="0" smtClean="0"/>
              <a:t>предмету, </a:t>
            </a:r>
            <a:r>
              <a:rPr lang="ru-RU" sz="2800" b="1" dirty="0"/>
              <a:t>который преподает </a:t>
            </a:r>
            <a:r>
              <a:rPr lang="ru-RU" sz="2800" b="1" dirty="0" smtClean="0"/>
              <a:t>учитель.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400" dirty="0"/>
              <a:t>Достижения (первые и призовые места) учащихся (хотя бы одного или</a:t>
            </a:r>
            <a:br>
              <a:rPr lang="ru-RU" sz="2400" dirty="0"/>
            </a:br>
            <a:r>
              <a:rPr lang="ru-RU" sz="2400" dirty="0"/>
              <a:t>команды учащихся) во: </a:t>
            </a:r>
            <a:r>
              <a:rPr lang="ru-RU" sz="2400" b="1" i="1" dirty="0">
                <a:solidFill>
                  <a:srgbClr val="C00000"/>
                </a:solidFill>
              </a:rPr>
              <a:t>всероссийской олимпиаде школьников</a:t>
            </a:r>
            <a:r>
              <a:rPr lang="ru-RU" sz="2400" b="1" i="1" dirty="0" smtClean="0">
                <a:solidFill>
                  <a:srgbClr val="C00000"/>
                </a:solidFill>
              </a:rPr>
              <a:t>; муниципальных</a:t>
            </a:r>
            <a:r>
              <a:rPr lang="ru-RU" sz="2400" b="1" i="1" dirty="0">
                <a:solidFill>
                  <a:srgbClr val="C00000"/>
                </a:solidFill>
              </a:rPr>
              <a:t>, республиканских и всероссийских интеллектуальных</a:t>
            </a:r>
            <a:r>
              <a:rPr lang="ru-RU" sz="2400" b="1" i="1" dirty="0" smtClean="0">
                <a:solidFill>
                  <a:srgbClr val="C00000"/>
                </a:solidFill>
              </a:rPr>
              <a:t>, творческих</a:t>
            </a:r>
            <a:r>
              <a:rPr lang="ru-RU" sz="2400" b="1" i="1" dirty="0">
                <a:solidFill>
                  <a:srgbClr val="C00000"/>
                </a:solidFill>
              </a:rPr>
              <a:t>, спортивных конкурсах и олимпиадах, фестивалях, выставках</a:t>
            </a:r>
            <a:r>
              <a:rPr lang="ru-RU" sz="2400" b="1" i="1" dirty="0" smtClean="0">
                <a:solidFill>
                  <a:srgbClr val="C00000"/>
                </a:solidFill>
              </a:rPr>
              <a:t>, конференциях</a:t>
            </a:r>
            <a:r>
              <a:rPr lang="ru-RU" sz="2400" dirty="0" smtClean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9170" y="5448362"/>
            <a:ext cx="10515600" cy="1027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Показать  результативность </a:t>
            </a:r>
            <a:r>
              <a:rPr lang="ru-RU" dirty="0"/>
              <a:t>деятельности учителя в работе с </a:t>
            </a:r>
            <a:r>
              <a:rPr lang="ru-RU" i="1" dirty="0">
                <a:solidFill>
                  <a:srgbClr val="C00000"/>
                </a:solidFill>
              </a:rPr>
              <a:t>детьми нуждающимися в социально-педагогической поддержки</a:t>
            </a:r>
            <a:r>
              <a:rPr lang="ru-RU" dirty="0"/>
              <a:t>;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294542" y="2779341"/>
          <a:ext cx="10974733" cy="23780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4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4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0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34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951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4332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Учебный год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Конкурсные мероприятия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по предмету</a:t>
                      </a:r>
                      <a:r>
                        <a:rPr lang="ru-RU" sz="2400" dirty="0" smtClean="0"/>
                        <a:t> 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Уровень 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smtClean="0">
                          <a:effectLst/>
                        </a:rPr>
                        <a:t>Фамилия, имя ученика, класс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Достижения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effectLst/>
                        </a:rPr>
                        <a:t>Подтверждение Приложение №</a:t>
                      </a:r>
                      <a:endParaRPr lang="ru-RU" sz="2400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2018 </a:t>
                      </a:r>
                      <a:r>
                        <a:rPr lang="ru-RU" sz="2000" dirty="0">
                          <a:effectLst/>
                        </a:rPr>
                        <a:t>- </a:t>
                      </a:r>
                      <a:r>
                        <a:rPr lang="ru-RU" sz="2000" dirty="0" smtClean="0">
                          <a:effectLst/>
                        </a:rPr>
                        <a:t>2019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2019 </a:t>
                      </a:r>
                      <a:r>
                        <a:rPr lang="ru-RU" sz="2000" dirty="0">
                          <a:effectLst/>
                        </a:rPr>
                        <a:t>- </a:t>
                      </a:r>
                      <a:r>
                        <a:rPr lang="ru-RU" sz="2000" dirty="0" smtClean="0">
                          <a:effectLst/>
                        </a:rPr>
                        <a:t>2020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2020 </a:t>
                      </a:r>
                      <a:r>
                        <a:rPr lang="ru-RU" sz="2000" dirty="0">
                          <a:effectLst/>
                        </a:rPr>
                        <a:t>- </a:t>
                      </a:r>
                      <a:r>
                        <a:rPr lang="ru-RU" sz="2000" dirty="0" smtClean="0">
                          <a:effectLst/>
                        </a:rPr>
                        <a:t>2021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79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3323" y="542627"/>
            <a:ext cx="1035794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ПЕРЕЧЕНЬ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(</a:t>
            </a:r>
            <a:r>
              <a:rPr lang="ru-RU" sz="2800" dirty="0" smtClean="0"/>
              <a:t>утвержден приказом </a:t>
            </a:r>
            <a:r>
              <a:rPr lang="ru-RU" sz="2800" dirty="0"/>
              <a:t>Министерства </a:t>
            </a:r>
            <a:r>
              <a:rPr lang="ru-RU" sz="2800" dirty="0" smtClean="0"/>
              <a:t>образования и </a:t>
            </a:r>
            <a:r>
              <a:rPr lang="ru-RU" sz="2800" dirty="0"/>
              <a:t>науки Российской </a:t>
            </a:r>
            <a:r>
              <a:rPr lang="ru-RU" sz="2800" dirty="0" smtClean="0"/>
              <a:t>Федерации</a:t>
            </a:r>
            <a:r>
              <a:rPr lang="ru-RU" sz="2800" dirty="0" smtClean="0">
                <a:solidFill>
                  <a:srgbClr val="C00000"/>
                </a:solidFill>
              </a:rPr>
              <a:t>)</a:t>
            </a:r>
            <a:endParaRPr lang="ru-RU" sz="2800" dirty="0">
              <a:solidFill>
                <a:srgbClr val="C00000"/>
              </a:solidFill>
            </a:endParaRPr>
          </a:p>
          <a:p>
            <a:pPr algn="ctr"/>
            <a:r>
              <a:rPr lang="ru-RU" sz="2800" dirty="0">
                <a:solidFill>
                  <a:srgbClr val="C00000"/>
                </a:solidFill>
              </a:rPr>
              <a:t>ОЛИМПИАД И ИНЫХ </a:t>
            </a:r>
            <a:r>
              <a:rPr lang="ru-RU" sz="2800" dirty="0" smtClean="0">
                <a:solidFill>
                  <a:srgbClr val="C00000"/>
                </a:solidFill>
              </a:rPr>
              <a:t>ИНТЕЛЛЕКТУАЛЬНЫХ И </a:t>
            </a:r>
            <a:r>
              <a:rPr lang="ru-RU" sz="2800" dirty="0">
                <a:solidFill>
                  <a:srgbClr val="C00000"/>
                </a:solidFill>
              </a:rPr>
              <a:t>(ИЛИ) ТВОРЧЕСКИХ КОНКУРСОВ, МЕРОПРИЯТИЙ, </a:t>
            </a:r>
            <a:r>
              <a:rPr lang="ru-RU" sz="2800" dirty="0" smtClean="0">
                <a:solidFill>
                  <a:srgbClr val="C00000"/>
                </a:solidFill>
              </a:rPr>
              <a:t>НАПРАВЛЕННЫХ НА </a:t>
            </a:r>
            <a:r>
              <a:rPr lang="ru-RU" sz="2800" dirty="0">
                <a:solidFill>
                  <a:srgbClr val="C00000"/>
                </a:solidFill>
              </a:rPr>
              <a:t>РАЗВИТИЕ ИНТЕЛЛЕКТУАЛЬНЫХ И ТВОРЧЕСКИХ СПОСОБНОСТЕЙ,</a:t>
            </a:r>
          </a:p>
          <a:p>
            <a:pPr algn="ctr"/>
            <a:r>
              <a:rPr lang="ru-RU" sz="2800" dirty="0">
                <a:solidFill>
                  <a:srgbClr val="C00000"/>
                </a:solidFill>
              </a:rPr>
              <a:t>СПОСОБНОСТЕЙ К ЗАНЯТИЯМ ФИЗИЧЕСКОЙ КУЛЬТУРОЙ И СПОРТОМ,</a:t>
            </a:r>
          </a:p>
          <a:p>
            <a:pPr algn="ctr"/>
            <a:r>
              <a:rPr lang="ru-RU" sz="2800" dirty="0">
                <a:solidFill>
                  <a:srgbClr val="C00000"/>
                </a:solidFill>
              </a:rPr>
              <a:t>ИНТЕРЕСА К НАУЧНОЙ (НАУЧНО-ИССЛЕДОВАТЕЛЬСКОЙ</a:t>
            </a:r>
            <a:r>
              <a:rPr lang="ru-RU" sz="2800" dirty="0" smtClean="0">
                <a:solidFill>
                  <a:srgbClr val="C00000"/>
                </a:solidFill>
              </a:rPr>
              <a:t>), ИНЖЕНЕРНО-ТЕХНИЧЕСКОЙ</a:t>
            </a:r>
            <a:r>
              <a:rPr lang="ru-RU" sz="2800" dirty="0">
                <a:solidFill>
                  <a:srgbClr val="C00000"/>
                </a:solidFill>
              </a:rPr>
              <a:t>, ИЗОБРЕТАТЕЛЬСКОЙ</a:t>
            </a:r>
            <a:r>
              <a:rPr lang="ru-RU" sz="2800" dirty="0" smtClean="0">
                <a:solidFill>
                  <a:srgbClr val="C00000"/>
                </a:solidFill>
              </a:rPr>
              <a:t>, ТВОРЧЕСКОЙ</a:t>
            </a:r>
            <a:r>
              <a:rPr lang="ru-RU" sz="2800" dirty="0">
                <a:solidFill>
                  <a:srgbClr val="C00000"/>
                </a:solidFill>
              </a:rPr>
              <a:t>, ФИЗКУЛЬТУРНО-СПОРТИВНОЙ ДЕЯТЕЛЬНОСТИ,</a:t>
            </a:r>
          </a:p>
          <a:p>
            <a:pPr algn="ctr"/>
            <a:r>
              <a:rPr lang="ru-RU" sz="2800" dirty="0">
                <a:solidFill>
                  <a:srgbClr val="C00000"/>
                </a:solidFill>
              </a:rPr>
              <a:t>А ТАКЖЕ НА ПРОПАГАНДУ НАУЧНЫХ ЗНАНИЙ, ТВОРЧЕСКИХ</a:t>
            </a:r>
          </a:p>
          <a:p>
            <a:pPr algn="ctr"/>
            <a:r>
              <a:rPr lang="ru-RU" sz="2800" dirty="0">
                <a:solidFill>
                  <a:srgbClr val="C00000"/>
                </a:solidFill>
              </a:rPr>
              <a:t>И СПОРТИВНЫХ ДОСТИЖЕНИЙ, НА </a:t>
            </a:r>
            <a:r>
              <a:rPr lang="ru-RU" sz="2800" dirty="0" smtClean="0">
                <a:solidFill>
                  <a:srgbClr val="C00000"/>
                </a:solidFill>
              </a:rPr>
              <a:t>2020/2021 </a:t>
            </a:r>
            <a:r>
              <a:rPr lang="ru-RU" sz="2800" dirty="0" smtClean="0">
                <a:solidFill>
                  <a:srgbClr val="C00000"/>
                </a:solidFill>
              </a:rPr>
              <a:t>, 2021/2022 УЧ. </a:t>
            </a:r>
            <a:r>
              <a:rPr lang="ru-RU" sz="2800" dirty="0">
                <a:solidFill>
                  <a:srgbClr val="C00000"/>
                </a:solidFill>
              </a:rPr>
              <a:t>ГОД</a:t>
            </a:r>
          </a:p>
          <a:p>
            <a:pPr algn="ctr"/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52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61507" y="113783"/>
            <a:ext cx="11536325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Calibri Light" pitchFamily="34" charset="0"/>
              </a:rPr>
              <a:t>4. </a:t>
            </a:r>
            <a:r>
              <a:rPr lang="ru-RU" b="1" dirty="0" smtClean="0">
                <a:latin typeface="Calibri Light" pitchFamily="34" charset="0"/>
              </a:rPr>
              <a:t>Создание </a:t>
            </a:r>
            <a:r>
              <a:rPr lang="ru-RU" b="1" dirty="0">
                <a:latin typeface="Calibri Light" pitchFamily="34" charset="0"/>
              </a:rPr>
              <a:t>учителем условий для адресной работы с различными</a:t>
            </a:r>
            <a:br>
              <a:rPr lang="ru-RU" b="1" dirty="0">
                <a:latin typeface="Calibri Light" pitchFamily="34" charset="0"/>
              </a:rPr>
            </a:br>
            <a:r>
              <a:rPr lang="ru-RU" b="1" dirty="0">
                <a:latin typeface="Calibri Light" pitchFamily="34" charset="0"/>
              </a:rPr>
              <a:t>категориями обучающихся </a:t>
            </a:r>
            <a:r>
              <a:rPr lang="ru-RU" sz="2400" b="1" dirty="0">
                <a:latin typeface="Calibri Light" pitchFamily="34" charset="0"/>
              </a:rPr>
              <a:t>(одаренные дети, дети из социального</a:t>
            </a:r>
            <a:br>
              <a:rPr lang="ru-RU" sz="2400" b="1" dirty="0">
                <a:latin typeface="Calibri Light" pitchFamily="34" charset="0"/>
              </a:rPr>
            </a:br>
            <a:r>
              <a:rPr lang="ru-RU" sz="2400" b="1" dirty="0">
                <a:latin typeface="Calibri Light" pitchFamily="34" charset="0"/>
              </a:rPr>
              <a:t>неблагополучных семей, дети, попавшие в трудные жизненные ситуации, дети из семей мигрантов, дети-сироты и дети, </a:t>
            </a:r>
            <a:r>
              <a:rPr lang="ru-RU" sz="2400" b="1" dirty="0" smtClean="0">
                <a:latin typeface="Calibri Light" pitchFamily="34" charset="0"/>
              </a:rPr>
              <a:t>оставшиеся без </a:t>
            </a:r>
            <a:r>
              <a:rPr lang="ru-RU" sz="2400" b="1" dirty="0">
                <a:latin typeface="Calibri Light" pitchFamily="34" charset="0"/>
              </a:rPr>
              <a:t>попечения родителей, дети-инвалиды и дети с ОВЗ, дети </a:t>
            </a:r>
            <a:r>
              <a:rPr lang="ru-RU" sz="2400" b="1" dirty="0" smtClean="0">
                <a:latin typeface="Calibri Light" pitchFamily="34" charset="0"/>
              </a:rPr>
              <a:t>с </a:t>
            </a:r>
            <a:r>
              <a:rPr lang="ru-RU" sz="2400" b="1" dirty="0" err="1" smtClean="0">
                <a:latin typeface="Calibri Light" pitchFamily="34" charset="0"/>
              </a:rPr>
              <a:t>девиантным</a:t>
            </a:r>
            <a:r>
              <a:rPr lang="ru-RU" sz="2400" b="1" dirty="0" smtClean="0">
                <a:latin typeface="Calibri Light" pitchFamily="34" charset="0"/>
              </a:rPr>
              <a:t> </a:t>
            </a:r>
            <a:r>
              <a:rPr lang="ru-RU" sz="2400" b="1" dirty="0">
                <a:latin typeface="Calibri Light" pitchFamily="34" charset="0"/>
              </a:rPr>
              <a:t>(общественно опасным) </a:t>
            </a:r>
            <a:r>
              <a:rPr lang="ru-RU" sz="2400" b="1" dirty="0" smtClean="0">
                <a:latin typeface="Calibri Light" pitchFamily="34" charset="0"/>
              </a:rPr>
              <a:t>поведением.</a:t>
            </a:r>
            <a:endParaRPr lang="ru-RU" sz="2400" b="1" dirty="0">
              <a:latin typeface="Calibri Light" pitchFamily="34" charset="0"/>
            </a:endParaRPr>
          </a:p>
        </p:txBody>
      </p:sp>
      <p:graphicFrame>
        <p:nvGraphicFramePr>
          <p:cNvPr id="7" name="Объект 4"/>
          <p:cNvGraphicFramePr>
            <a:graphicFrameLocks/>
          </p:cNvGraphicFramePr>
          <p:nvPr>
            <p:extLst/>
          </p:nvPr>
        </p:nvGraphicFramePr>
        <p:xfrm>
          <a:off x="138223" y="2083982"/>
          <a:ext cx="11908465" cy="469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69712">
                  <a:extLst>
                    <a:ext uri="{9D8B030D-6E8A-4147-A177-3AD203B41FA5}">
                      <a16:colId xmlns:a16="http://schemas.microsoft.com/office/drawing/2014/main" val="1024234107"/>
                    </a:ext>
                  </a:extLst>
                </a:gridCol>
                <a:gridCol w="4274288">
                  <a:extLst>
                    <a:ext uri="{9D8B030D-6E8A-4147-A177-3AD203B41FA5}">
                      <a16:colId xmlns:a16="http://schemas.microsoft.com/office/drawing/2014/main" val="1323105553"/>
                    </a:ext>
                  </a:extLst>
                </a:gridCol>
                <a:gridCol w="27644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0605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</a:rPr>
                        <a:t>Справка заверенная директором (зам.</a:t>
                      </a:r>
                      <a:r>
                        <a:rPr lang="ru-RU" sz="2800" b="1" i="1" baseline="0" dirty="0" smtClean="0">
                          <a:solidFill>
                            <a:srgbClr val="C00000"/>
                          </a:solidFill>
                        </a:rPr>
                        <a:t> по УВР)                                                                 о системе работы учителя …</a:t>
                      </a:r>
                      <a:endParaRPr lang="ru-RU" sz="28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6138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effectLst/>
                        </a:rPr>
                        <a:t>4.2.Благоприятный психологический климат в классах, в которых работает учитель (как предметник), заключающийся в совокупности следующих условий: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-отсутствие мотивированных жалоб на учителя;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-отсутствие постоянных или затяжных конфликтных ситуаций в классе с учащимися (родителями);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-отсутствие в классе учащихся, часто пропускающих занятия учителя без уважительных причин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effectLst/>
                        </a:rPr>
                        <a:t>4.3. Благоприятный психологический климат в классе, заключающийся в   совокупности   следующих   условий   в   период   классного руководства учителя: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-отсутствие в классе обучающихся, систематически не посещающих занятия;</a:t>
                      </a:r>
                    </a:p>
                    <a:p>
                      <a:r>
                        <a:rPr lang="ru-RU" sz="2000" kern="1200" dirty="0" smtClean="0">
                          <a:effectLst/>
                        </a:rPr>
                        <a:t>-отсутствие в классе учащихся, имеющих правонарушения и совершивших преступления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4.4. Работа учителя по пропаганде здорового образа жизни и организации</a:t>
                      </a:r>
                      <a:r>
                        <a:rPr lang="ru-RU" sz="2000" dirty="0" smtClean="0"/>
                        <a:t/>
                      </a:r>
                      <a:br>
                        <a:rPr lang="ru-RU" sz="2000" dirty="0" smtClean="0"/>
                      </a:b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спортивно-массовой занятости учащихся:</a:t>
                      </a:r>
                      <a:r>
                        <a:rPr lang="ru-RU" sz="2000" dirty="0" smtClean="0"/>
                        <a:t/>
                      </a:r>
                      <a:br>
                        <a:rPr lang="ru-RU" sz="2000" dirty="0" smtClean="0"/>
                      </a:b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-система работы по пропаганде здорового образа жизни;</a:t>
                      </a:r>
                      <a:r>
                        <a:rPr lang="ru-RU" sz="2000" dirty="0" smtClean="0"/>
                        <a:t/>
                      </a:r>
                      <a:br>
                        <a:rPr lang="ru-RU" sz="2000" dirty="0" smtClean="0"/>
                      </a:b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77725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255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177254"/>
            <a:ext cx="12191999" cy="3680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1889" y="68711"/>
            <a:ext cx="11839903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 smtClean="0"/>
              <a:t>4.4. </a:t>
            </a:r>
            <a:r>
              <a:rPr lang="ru-RU" sz="2800" b="1" dirty="0"/>
              <a:t>Работа учителя  по  пропаганде  здорового  образа  жизни и организации спортивно-массовой занятости учащихся:</a:t>
            </a:r>
          </a:p>
          <a:p>
            <a:r>
              <a:rPr lang="ru-RU" sz="2800" dirty="0"/>
              <a:t>-система работы по пропаганде здорового образа жизни</a:t>
            </a:r>
            <a:r>
              <a:rPr lang="ru-RU" sz="2800" dirty="0" smtClean="0"/>
              <a:t>;</a:t>
            </a:r>
          </a:p>
          <a:p>
            <a:r>
              <a:rPr lang="ru-RU" sz="2800" b="1" i="1" dirty="0">
                <a:solidFill>
                  <a:srgbClr val="C00000"/>
                </a:solidFill>
              </a:rPr>
              <a:t>Прилагается краткое описание системы: тема, участники, сроки и формы реализации, </a:t>
            </a:r>
            <a:r>
              <a:rPr lang="ru-RU" sz="2800" b="1" i="1" dirty="0" smtClean="0">
                <a:solidFill>
                  <a:srgbClr val="C00000"/>
                </a:solidFill>
              </a:rPr>
              <a:t>результаты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-занятость не менее 50% учащихся класса в спортивных секциях, кружках (показатель для учителя физической культуры или классного руководителя)</a:t>
            </a:r>
          </a:p>
        </p:txBody>
      </p:sp>
    </p:spTree>
    <p:extLst>
      <p:ext uri="{BB962C8B-B14F-4D97-AF65-F5344CB8AC3E}">
        <p14:creationId xmlns:p14="http://schemas.microsoft.com/office/powerpoint/2010/main" val="2122169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5467066"/>
              </p:ext>
            </p:extLst>
          </p:nvPr>
        </p:nvGraphicFramePr>
        <p:xfrm>
          <a:off x="260131" y="3276849"/>
          <a:ext cx="11721663" cy="251968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86263">
                  <a:extLst>
                    <a:ext uri="{9D8B030D-6E8A-4147-A177-3AD203B41FA5}">
                      <a16:colId xmlns:a16="http://schemas.microsoft.com/office/drawing/2014/main" val="362465961"/>
                    </a:ext>
                  </a:extLst>
                </a:gridCol>
                <a:gridCol w="2393775">
                  <a:extLst>
                    <a:ext uri="{9D8B030D-6E8A-4147-A177-3AD203B41FA5}">
                      <a16:colId xmlns:a16="http://schemas.microsoft.com/office/drawing/2014/main" val="3238482822"/>
                    </a:ext>
                  </a:extLst>
                </a:gridCol>
                <a:gridCol w="1794875">
                  <a:extLst>
                    <a:ext uri="{9D8B030D-6E8A-4147-A177-3AD203B41FA5}">
                      <a16:colId xmlns:a16="http://schemas.microsoft.com/office/drawing/2014/main" val="3868412273"/>
                    </a:ext>
                  </a:extLst>
                </a:gridCol>
                <a:gridCol w="1528912">
                  <a:extLst>
                    <a:ext uri="{9D8B030D-6E8A-4147-A177-3AD203B41FA5}">
                      <a16:colId xmlns:a16="http://schemas.microsoft.com/office/drawing/2014/main" val="4030775261"/>
                    </a:ext>
                  </a:extLst>
                </a:gridCol>
                <a:gridCol w="1497061">
                  <a:extLst>
                    <a:ext uri="{9D8B030D-6E8A-4147-A177-3AD203B41FA5}">
                      <a16:colId xmlns:a16="http://schemas.microsoft.com/office/drawing/2014/main" val="1851569939"/>
                    </a:ext>
                  </a:extLst>
                </a:gridCol>
                <a:gridCol w="2420777">
                  <a:extLst>
                    <a:ext uri="{9D8B030D-6E8A-4147-A177-3AD203B41FA5}">
                      <a16:colId xmlns:a16="http://schemas.microsoft.com/office/drawing/2014/main" val="1863800537"/>
                    </a:ext>
                  </a:extLst>
                </a:gridCol>
              </a:tblGrid>
              <a:tr h="12478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Мероприятия,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акции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Направленность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мероприятия,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акции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Год Класс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Уровень </a:t>
                      </a:r>
                      <a:r>
                        <a:rPr lang="ru-RU" sz="2300" dirty="0">
                          <a:effectLst/>
                        </a:rPr>
                        <a:t>проведения</a:t>
                      </a:r>
                      <a:endParaRPr lang="ru-RU" sz="2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Участники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(кол-во)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Результат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Подтверждение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Приложение №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0235446"/>
                  </a:ext>
                </a:extLst>
              </a:tr>
              <a:tr h="6248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r>
                        <a:rPr lang="ru-RU" sz="1800" b="1" i="1" dirty="0" smtClean="0">
                          <a:solidFill>
                            <a:srgbClr val="C00000"/>
                          </a:solidFill>
                          <a:effectLst/>
                        </a:rPr>
                        <a:t>статья в газете,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заметка на сайте, благодарственные письма</a:t>
                      </a:r>
                      <a:endParaRPr lang="ru-RU" sz="18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834639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1890" y="63053"/>
            <a:ext cx="1183990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4.5. Участие </a:t>
            </a:r>
            <a:r>
              <a:rPr lang="ru-RU" sz="2800" b="1" dirty="0"/>
              <a:t>обучающихся в мероприятиях (акциях,   инициативах) социальной направленности, воспитание на основе историко-патриотических и культурных </a:t>
            </a:r>
            <a:r>
              <a:rPr lang="ru-RU" sz="2800" b="1" dirty="0" smtClean="0"/>
              <a:t>традиций: 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131" y="1703229"/>
            <a:ext cx="117216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Прилагается описание акции или инициативы; фотографии, информация о численности участников (по годам)</a:t>
            </a:r>
          </a:p>
        </p:txBody>
      </p:sp>
    </p:spTree>
    <p:extLst>
      <p:ext uri="{BB962C8B-B14F-4D97-AF65-F5344CB8AC3E}">
        <p14:creationId xmlns:p14="http://schemas.microsoft.com/office/powerpoint/2010/main" val="44507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483" y="500062"/>
            <a:ext cx="11729545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+mn-lt"/>
              </a:rPr>
              <a:t>5. </a:t>
            </a:r>
            <a:r>
              <a:rPr lang="ru-RU" sz="2800" b="1" dirty="0">
                <a:latin typeface="+mn-lt"/>
              </a:rPr>
              <a:t>Обеспечение высокого качества организации образовательного процесса на основе эффективного использования учителем различных образовательных технологий, в том числе дистанционных образовательных технологий или электронного обучения</a:t>
            </a:r>
            <a:r>
              <a:rPr lang="ru-RU" sz="2800" b="1" dirty="0" smtClean="0">
                <a:latin typeface="+mn-lt"/>
              </a:rPr>
              <a:t>.</a:t>
            </a:r>
            <a:r>
              <a:rPr lang="ru-RU" sz="2800" b="1" dirty="0">
                <a:latin typeface="+mn-lt"/>
              </a:rPr>
              <a:t/>
            </a:r>
            <a:br>
              <a:rPr lang="ru-RU" sz="2800" b="1" dirty="0">
                <a:latin typeface="+mn-lt"/>
              </a:rPr>
            </a:br>
            <a:endParaRPr lang="ru-RU" sz="28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483" y="2041943"/>
            <a:ext cx="11955517" cy="48904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5.1</a:t>
            </a:r>
            <a:r>
              <a:rPr lang="ru-RU" dirty="0"/>
              <a:t>. Демонстрация системного и эффективного </a:t>
            </a:r>
            <a:r>
              <a:rPr lang="ru-RU" dirty="0" smtClean="0"/>
              <a:t>использования технологий </a:t>
            </a:r>
            <a:r>
              <a:rPr lang="ru-RU" dirty="0"/>
              <a:t>продуктивного обучения </a:t>
            </a:r>
            <a:r>
              <a:rPr lang="ru-RU" dirty="0" smtClean="0"/>
              <a:t>в </a:t>
            </a:r>
            <a:r>
              <a:rPr lang="ru-RU" dirty="0"/>
              <a:t>образовательном процессе </a:t>
            </a:r>
            <a:r>
              <a:rPr lang="ru-RU" dirty="0" smtClean="0"/>
              <a:t>через проведение </a:t>
            </a:r>
            <a:r>
              <a:rPr lang="ru-RU" dirty="0"/>
              <a:t>мастер-классов, выступления на </a:t>
            </a:r>
            <a:r>
              <a:rPr lang="ru-RU" dirty="0" smtClean="0"/>
              <a:t>научно-методических мероприятиях на </a:t>
            </a:r>
            <a:r>
              <a:rPr lang="ru-RU" dirty="0"/>
              <a:t>региональном </a:t>
            </a:r>
            <a:r>
              <a:rPr lang="ru-RU" dirty="0" smtClean="0"/>
              <a:t>уровне </a:t>
            </a:r>
            <a:r>
              <a:rPr lang="ru-RU" dirty="0"/>
              <a:t>и/или федеральном(межрегиональном, международном</a:t>
            </a:r>
            <a:r>
              <a:rPr lang="ru-RU" dirty="0" smtClean="0"/>
              <a:t>):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Прилагается </a:t>
            </a:r>
            <a:r>
              <a:rPr lang="ru-RU" b="1" i="1" dirty="0">
                <a:solidFill>
                  <a:srgbClr val="C00000"/>
                </a:solidFill>
              </a:rPr>
              <a:t>справка </a:t>
            </a:r>
            <a:r>
              <a:rPr lang="ru-RU" b="1" i="1" dirty="0" smtClean="0">
                <a:solidFill>
                  <a:srgbClr val="C00000"/>
                </a:solidFill>
              </a:rPr>
              <a:t>- подтверждение образовательного учреждения </a:t>
            </a:r>
            <a:r>
              <a:rPr lang="ru-RU" b="1" i="1" dirty="0">
                <a:solidFill>
                  <a:srgbClr val="C00000"/>
                </a:solidFill>
              </a:rPr>
              <a:t>с копиями </a:t>
            </a:r>
            <a:r>
              <a:rPr lang="ru-RU" b="1" i="1" dirty="0" smtClean="0">
                <a:solidFill>
                  <a:srgbClr val="C00000"/>
                </a:solidFill>
              </a:rPr>
              <a:t>программы мероприятия(сертификата</a:t>
            </a:r>
            <a:r>
              <a:rPr lang="ru-RU" b="1" i="1" dirty="0">
                <a:solidFill>
                  <a:srgbClr val="C00000"/>
                </a:solidFill>
              </a:rPr>
              <a:t>)</a:t>
            </a:r>
            <a:endParaRPr lang="ru-RU" b="1" i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31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30157" y="337066"/>
            <a:ext cx="11955517" cy="489048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5.2. </a:t>
            </a:r>
            <a:r>
              <a:rPr lang="ru-RU" b="1" dirty="0"/>
              <a:t>Системное использование информационных технологий в профессиональной деятельности</a:t>
            </a:r>
            <a:r>
              <a:rPr lang="ru-RU" b="1" dirty="0" smtClean="0"/>
              <a:t>:</a:t>
            </a:r>
          </a:p>
          <a:p>
            <a:pPr>
              <a:buFontTx/>
              <a:buChar char="-"/>
            </a:pPr>
            <a:r>
              <a:rPr lang="ru-RU" dirty="0" smtClean="0"/>
              <a:t>системное </a:t>
            </a:r>
            <a:r>
              <a:rPr lang="ru-RU" dirty="0"/>
              <a:t>использование  в образовательном    процессе электронных образовательных ресурсов, созданных учителем (в том числе, совместно с учащимися</a:t>
            </a:r>
            <a:r>
              <a:rPr lang="ru-RU" dirty="0" smtClean="0"/>
              <a:t>);</a:t>
            </a:r>
          </a:p>
          <a:p>
            <a:pPr>
              <a:buFontTx/>
              <a:buChar char="-"/>
            </a:pPr>
            <a:r>
              <a:rPr lang="ru-RU" dirty="0" smtClean="0"/>
              <a:t>использование </a:t>
            </a:r>
            <a:r>
              <a:rPr lang="ru-RU" dirty="0"/>
              <a:t>электронного обучения, дистанционных образовательных технологий при реализации образовательных </a:t>
            </a:r>
            <a:r>
              <a:rPr lang="ru-RU" dirty="0" smtClean="0"/>
              <a:t>программ;</a:t>
            </a:r>
          </a:p>
          <a:p>
            <a:pPr>
              <a:buFontTx/>
              <a:buChar char="-"/>
            </a:pPr>
            <a:r>
              <a:rPr lang="ru-RU" dirty="0" smtClean="0"/>
              <a:t>систематическое </a:t>
            </a:r>
            <a:r>
              <a:rPr lang="ru-RU" dirty="0"/>
              <a:t>ведение/ использование собственного сайта (странички), блога, социальных сетей, облачных </a:t>
            </a:r>
            <a:r>
              <a:rPr lang="ru-RU" dirty="0" smtClean="0"/>
              <a:t>хранилищ.</a:t>
            </a:r>
          </a:p>
          <a:p>
            <a:pPr>
              <a:buFontTx/>
              <a:buChar char="-"/>
            </a:pPr>
            <a:endParaRPr lang="ru-RU" dirty="0"/>
          </a:p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</a:rPr>
              <a:t>Прилагается справка </a:t>
            </a:r>
            <a:r>
              <a:rPr lang="ru-RU" b="1" i="1" dirty="0" smtClean="0">
                <a:solidFill>
                  <a:srgbClr val="C00000"/>
                </a:solidFill>
              </a:rPr>
              <a:t>- подтверждение </a:t>
            </a:r>
            <a:r>
              <a:rPr lang="ru-RU" b="1" i="1" dirty="0">
                <a:solidFill>
                  <a:srgbClr val="C00000"/>
                </a:solidFill>
              </a:rPr>
              <a:t>образовательного учреждения, скриншот страницы сайта </a:t>
            </a:r>
            <a:r>
              <a:rPr lang="ru-RU" b="1" i="1" dirty="0" smtClean="0">
                <a:solidFill>
                  <a:srgbClr val="C00000"/>
                </a:solidFill>
              </a:rPr>
              <a:t>мероприятия.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55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110" y="2112579"/>
            <a:ext cx="7706169" cy="47454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10" y="-42850"/>
            <a:ext cx="8290053" cy="4889726"/>
          </a:xfrm>
          <a:prstGeom prst="rect">
            <a:avLst/>
          </a:prstGeom>
        </p:spPr>
      </p:pic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506273" y="-42850"/>
            <a:ext cx="6511556" cy="42719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8340" y="3282043"/>
            <a:ext cx="6158443" cy="356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35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186" y="229638"/>
            <a:ext cx="11682248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+mn-lt"/>
              </a:rPr>
              <a:t>6. </a:t>
            </a:r>
            <a:r>
              <a:rPr lang="ru-RU" sz="2800" b="1" dirty="0">
                <a:latin typeface="+mn-lt"/>
              </a:rPr>
              <a:t>Непрерывность профессионального развития учителя образовательной организации.</a:t>
            </a:r>
            <a:br>
              <a:rPr lang="ru-RU" sz="2800" b="1" dirty="0">
                <a:latin typeface="+mn-lt"/>
              </a:rPr>
            </a:br>
            <a:endParaRPr lang="ru-RU" sz="2800" b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2194561"/>
              </p:ext>
            </p:extLst>
          </p:nvPr>
        </p:nvGraphicFramePr>
        <p:xfrm>
          <a:off x="125391" y="2989950"/>
          <a:ext cx="11871434" cy="255844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27607">
                  <a:extLst>
                    <a:ext uri="{9D8B030D-6E8A-4147-A177-3AD203B41FA5}">
                      <a16:colId xmlns:a16="http://schemas.microsoft.com/office/drawing/2014/main" val="2896962449"/>
                    </a:ext>
                  </a:extLst>
                </a:gridCol>
                <a:gridCol w="2035557">
                  <a:extLst>
                    <a:ext uri="{9D8B030D-6E8A-4147-A177-3AD203B41FA5}">
                      <a16:colId xmlns:a16="http://schemas.microsoft.com/office/drawing/2014/main" val="3305929854"/>
                    </a:ext>
                  </a:extLst>
                </a:gridCol>
                <a:gridCol w="2528544">
                  <a:extLst>
                    <a:ext uri="{9D8B030D-6E8A-4147-A177-3AD203B41FA5}">
                      <a16:colId xmlns:a16="http://schemas.microsoft.com/office/drawing/2014/main" val="836813485"/>
                    </a:ext>
                  </a:extLst>
                </a:gridCol>
                <a:gridCol w="1685696">
                  <a:extLst>
                    <a:ext uri="{9D8B030D-6E8A-4147-A177-3AD203B41FA5}">
                      <a16:colId xmlns:a16="http://schemas.microsoft.com/office/drawing/2014/main" val="1545013540"/>
                    </a:ext>
                  </a:extLst>
                </a:gridCol>
                <a:gridCol w="1129098">
                  <a:extLst>
                    <a:ext uri="{9D8B030D-6E8A-4147-A177-3AD203B41FA5}">
                      <a16:colId xmlns:a16="http://schemas.microsoft.com/office/drawing/2014/main" val="2882182230"/>
                    </a:ext>
                  </a:extLst>
                </a:gridCol>
                <a:gridCol w="2464932">
                  <a:extLst>
                    <a:ext uri="{9D8B030D-6E8A-4147-A177-3AD203B41FA5}">
                      <a16:colId xmlns:a16="http://schemas.microsoft.com/office/drawing/2014/main" val="2145863222"/>
                    </a:ext>
                  </a:extLst>
                </a:gridCol>
              </a:tblGrid>
              <a:tr h="9930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Учреждение повышения квалификации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Форма повышения квалификации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Наименование образовательной программы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Сроки повышения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квалификации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Кол-во часов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№ свидетельства (удостоверения)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Приложение №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79358356"/>
                  </a:ext>
                </a:extLst>
              </a:tr>
              <a:tr h="9930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9301" y="1124314"/>
            <a:ext cx="1187143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8572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 </a:t>
            </a:r>
            <a:r>
              <a:rPr lang="ru-RU" sz="2800" dirty="0" smtClean="0"/>
              <a:t>повышение </a:t>
            </a:r>
            <a:r>
              <a:rPr lang="ru-RU" sz="2800" dirty="0"/>
              <a:t>квалификации два раза и более за 3 года (не менее </a:t>
            </a:r>
            <a:r>
              <a:rPr lang="ru-RU" sz="2800" dirty="0" smtClean="0"/>
              <a:t>72ч);</a:t>
            </a:r>
          </a:p>
          <a:p>
            <a:r>
              <a:rPr lang="ru-RU" sz="2800" dirty="0" smtClean="0"/>
              <a:t> - </a:t>
            </a:r>
            <a:r>
              <a:rPr lang="ru-RU" sz="2800" dirty="0"/>
              <a:t>наличие диплома о профессиональной переподготовке, наличие</a:t>
            </a:r>
          </a:p>
          <a:p>
            <a:r>
              <a:rPr lang="ru-RU" sz="2800" dirty="0"/>
              <a:t>диплома о втором высшем </a:t>
            </a:r>
            <a:r>
              <a:rPr lang="ru-RU" sz="2800" dirty="0" smtClean="0"/>
              <a:t>образовании.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675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186" y="256282"/>
            <a:ext cx="12002814" cy="649539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6.2. </a:t>
            </a:r>
            <a:r>
              <a:rPr lang="ru-RU" b="1" dirty="0" smtClean="0"/>
              <a:t>Профессиональная активность:</a:t>
            </a:r>
          </a:p>
          <a:p>
            <a:pPr marL="0" indent="0">
              <a:buNone/>
            </a:pPr>
            <a:r>
              <a:rPr lang="ru-RU" b="1" dirty="0" smtClean="0"/>
              <a:t>- участие </a:t>
            </a:r>
            <a:r>
              <a:rPr lang="ru-RU" b="1" dirty="0"/>
              <a:t>в работе экспертных групп </a:t>
            </a:r>
            <a:r>
              <a:rPr lang="ru-RU" dirty="0"/>
              <a:t>по оценке профессионализма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и результативности деятельности педагогических и руководящих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работников на установление высшей категории (или) по государственной оценке      качества      образовательной      деятельности      при государственной    аккредитации    образовательных   учреждений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(образовательной деятельности</a:t>
            </a:r>
            <a:r>
              <a:rPr lang="ru-RU" dirty="0" smtClean="0"/>
              <a:t>);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>
                <a:solidFill>
                  <a:srgbClr val="C00000"/>
                </a:solidFill>
              </a:rPr>
              <a:t>приказы</a:t>
            </a:r>
            <a:endParaRPr lang="ru-RU" dirty="0"/>
          </a:p>
          <a:p>
            <a:pPr marL="0" indent="0">
              <a:spcBef>
                <a:spcPts val="0"/>
              </a:spcBef>
              <a:buNone/>
            </a:pPr>
            <a:r>
              <a:rPr lang="ru-RU" dirty="0"/>
              <a:t>-  </a:t>
            </a:r>
            <a:r>
              <a:rPr lang="ru-RU" b="1" dirty="0"/>
              <a:t>руководство  в  течение  3-х  лет </a:t>
            </a:r>
            <a:r>
              <a:rPr lang="ru-RU" b="1" dirty="0">
                <a:solidFill>
                  <a:srgbClr val="C00000"/>
                </a:solidFill>
              </a:rPr>
              <a:t>муниципальным</a:t>
            </a:r>
            <a:r>
              <a:rPr lang="ru-RU" b="1" dirty="0"/>
              <a:t> методическим объединением </a:t>
            </a:r>
            <a:r>
              <a:rPr lang="ru-RU" dirty="0"/>
              <a:t>учителей-предметников</a:t>
            </a:r>
            <a:r>
              <a:rPr lang="ru-RU" dirty="0" smtClean="0"/>
              <a:t>;</a:t>
            </a:r>
            <a:r>
              <a:rPr lang="ru-RU" b="1" i="1" dirty="0">
                <a:solidFill>
                  <a:srgbClr val="C00000"/>
                </a:solidFill>
              </a:rPr>
              <a:t> приказы</a:t>
            </a:r>
            <a:endParaRPr lang="ru-RU" dirty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- </a:t>
            </a:r>
            <a:r>
              <a:rPr lang="ru-RU" b="1" dirty="0"/>
              <a:t>работа в качестве координатора </a:t>
            </a:r>
            <a:r>
              <a:rPr lang="ru-RU" dirty="0"/>
              <a:t>(наставника, руководителя школы молодого учителя) муниципального уровня по предмету не менее 2-х лет;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dirty="0" smtClean="0"/>
              <a:t>работа </a:t>
            </a:r>
            <a:r>
              <a:rPr lang="ru-RU" dirty="0"/>
              <a:t>в составе методических объединений, ассоциаций учителей, профессиональных педагогических объединений</a:t>
            </a:r>
            <a:r>
              <a:rPr lang="ru-RU" dirty="0" smtClean="0"/>
              <a:t>);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>
                <a:solidFill>
                  <a:srgbClr val="C00000"/>
                </a:solidFill>
              </a:rPr>
              <a:t>справка-подтверждение,</a:t>
            </a:r>
            <a:r>
              <a:rPr lang="ru-RU" dirty="0"/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приказы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- </a:t>
            </a:r>
            <a:r>
              <a:rPr lang="ru-RU" b="1" dirty="0"/>
              <a:t>участие в работе региональных предметных комиссий по проверке экзаменационных работ</a:t>
            </a:r>
            <a:r>
              <a:rPr lang="ru-RU" dirty="0"/>
              <a:t> на государственной итоговой аттестации по русскому языку и математике (ОГЭ – 9 и/или ЕГЭ – 11), </a:t>
            </a:r>
            <a:r>
              <a:rPr lang="ru-RU" b="1" dirty="0"/>
              <a:t>участие в составе жюри/оргкомитета </a:t>
            </a:r>
            <a:r>
              <a:rPr lang="ru-RU" dirty="0"/>
              <a:t>предметных олимпиад и конкурсов </a:t>
            </a:r>
            <a:r>
              <a:rPr lang="ru-RU" b="1" dirty="0">
                <a:solidFill>
                  <a:srgbClr val="C00000"/>
                </a:solidFill>
              </a:rPr>
              <a:t>регионального</a:t>
            </a:r>
            <a:r>
              <a:rPr lang="ru-RU" dirty="0"/>
              <a:t> </a:t>
            </a:r>
            <a:r>
              <a:rPr lang="ru-RU" dirty="0" smtClean="0"/>
              <a:t>уровня; </a:t>
            </a:r>
            <a:r>
              <a:rPr lang="ru-RU" b="1" i="1" dirty="0">
                <a:solidFill>
                  <a:srgbClr val="C00000"/>
                </a:solidFill>
              </a:rPr>
              <a:t>приказы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66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421" y="365125"/>
            <a:ext cx="11855669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1.Наличие </a:t>
            </a:r>
            <a:r>
              <a:rPr lang="ru-RU" sz="2800" b="1" dirty="0"/>
              <a:t>у учителя образовательной организации собственной методической разработки по преподаваемому предмету, имеющей положительное заключение по итогам апробации в профессиональном сообществе.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037" y="1825625"/>
            <a:ext cx="11355571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Методическая разработка может представлять собой:</a:t>
            </a:r>
          </a:p>
          <a:p>
            <a:pPr lvl="0"/>
            <a:r>
              <a:rPr lang="ru-RU" dirty="0"/>
              <a:t>разработку конкретного учебного занятия;</a:t>
            </a:r>
          </a:p>
          <a:p>
            <a:pPr lvl="0"/>
            <a:r>
              <a:rPr lang="ru-RU" dirty="0"/>
              <a:t>разработку серии занятий;</a:t>
            </a:r>
          </a:p>
          <a:p>
            <a:pPr lvl="0"/>
            <a:r>
              <a:rPr lang="ru-RU" dirty="0"/>
              <a:t>разработку темы программы;</a:t>
            </a:r>
          </a:p>
          <a:p>
            <a:pPr lvl="0"/>
            <a:r>
              <a:rPr lang="ru-RU" dirty="0"/>
              <a:t>разработку уникальной (авторской) методики преподавания предмета;</a:t>
            </a:r>
          </a:p>
          <a:p>
            <a:pPr lvl="0"/>
            <a:r>
              <a:rPr lang="ru-RU" dirty="0"/>
              <a:t>разработку новых форм, методов или средств обучения и воспитания;</a:t>
            </a:r>
          </a:p>
          <a:p>
            <a:pPr lvl="0"/>
            <a:r>
              <a:rPr lang="ru-RU" dirty="0"/>
              <a:t>разработку, связанную с изменением материально-технических условий преподавания предмета и др</a:t>
            </a:r>
            <a:r>
              <a:rPr lang="ru-RU" dirty="0" smtClean="0"/>
              <a:t>.</a:t>
            </a:r>
          </a:p>
          <a:p>
            <a:pPr marL="0" lvl="0" indent="0" algn="ctr">
              <a:buNone/>
            </a:pPr>
            <a:r>
              <a:rPr lang="ru-RU" sz="3500" b="1" dirty="0" smtClean="0">
                <a:solidFill>
                  <a:srgbClr val="C00000"/>
                </a:solidFill>
              </a:rPr>
              <a:t>В материалы Конкурса методическую разработку представлять НЕ НАДО!</a:t>
            </a:r>
            <a:endParaRPr lang="ru-RU" sz="3500" b="1" dirty="0">
              <a:solidFill>
                <a:srgbClr val="C00000"/>
              </a:solidFill>
            </a:endParaRPr>
          </a:p>
          <a:p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40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314316"/>
              </p:ext>
            </p:extLst>
          </p:nvPr>
        </p:nvGraphicFramePr>
        <p:xfrm>
          <a:off x="268013" y="1876097"/>
          <a:ext cx="11729546" cy="430398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08141">
                  <a:extLst>
                    <a:ext uri="{9D8B030D-6E8A-4147-A177-3AD203B41FA5}">
                      <a16:colId xmlns:a16="http://schemas.microsoft.com/office/drawing/2014/main" val="4205660986"/>
                    </a:ext>
                  </a:extLst>
                </a:gridCol>
                <a:gridCol w="2267893">
                  <a:extLst>
                    <a:ext uri="{9D8B030D-6E8A-4147-A177-3AD203B41FA5}">
                      <a16:colId xmlns:a16="http://schemas.microsoft.com/office/drawing/2014/main" val="162176306"/>
                    </a:ext>
                  </a:extLst>
                </a:gridCol>
                <a:gridCol w="1743681">
                  <a:extLst>
                    <a:ext uri="{9D8B030D-6E8A-4147-A177-3AD203B41FA5}">
                      <a16:colId xmlns:a16="http://schemas.microsoft.com/office/drawing/2014/main" val="3050192604"/>
                    </a:ext>
                  </a:extLst>
                </a:gridCol>
                <a:gridCol w="1918418">
                  <a:extLst>
                    <a:ext uri="{9D8B030D-6E8A-4147-A177-3AD203B41FA5}">
                      <a16:colId xmlns:a16="http://schemas.microsoft.com/office/drawing/2014/main" val="697437521"/>
                    </a:ext>
                  </a:extLst>
                </a:gridCol>
                <a:gridCol w="4891413">
                  <a:extLst>
                    <a:ext uri="{9D8B030D-6E8A-4147-A177-3AD203B41FA5}">
                      <a16:colId xmlns:a16="http://schemas.microsoft.com/office/drawing/2014/main" val="2076103651"/>
                    </a:ext>
                  </a:extLst>
                </a:gridCol>
              </a:tblGrid>
              <a:tr h="17331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Год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Участие в очных  конкурсах (перечислить)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Уровень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Результат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Подтверждение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Приложение №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68427870"/>
                  </a:ext>
                </a:extLst>
              </a:tr>
              <a:tr h="4187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r>
                        <a:rPr lang="ru-RU" sz="2400" b="1" i="1" dirty="0" smtClean="0">
                          <a:solidFill>
                            <a:srgbClr val="C00000"/>
                          </a:solidFill>
                          <a:effectLst/>
                        </a:rPr>
                        <a:t>приказы, дипломы, грамоты</a:t>
                      </a:r>
                      <a:endParaRPr lang="ru-RU" sz="24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0930556"/>
                  </a:ext>
                </a:extLst>
              </a:tr>
              <a:tr h="17331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Год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Участие в заочных  конкурсах (перечислить)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Уровень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Результат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Подтверждение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Приложение №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9544527"/>
                  </a:ext>
                </a:extLst>
              </a:tr>
              <a:tr h="4187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r>
                        <a:rPr lang="ru-RU" sz="2400" b="1" i="1" dirty="0" smtClean="0">
                          <a:solidFill>
                            <a:srgbClr val="C00000"/>
                          </a:solidFill>
                          <a:effectLst/>
                        </a:rPr>
                        <a:t>приказы, дипломы, грамоты</a:t>
                      </a:r>
                      <a:endParaRPr lang="ru-RU" sz="2400" b="1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970877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68012" y="278117"/>
            <a:ext cx="1133998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6.3. Результативность </a:t>
            </a:r>
            <a:r>
              <a:rPr lang="ru-RU" sz="2800" b="1" dirty="0"/>
              <a:t>участия учителя в профессиональных конкурсах, проводимых в отрасли образования, конкурсах авторских программ, методических материалов по предмету: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253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842" y="4567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Calibri Light" pitchFamily="34" charset="0"/>
              </a:rPr>
              <a:t>6.4. Присуждение </a:t>
            </a:r>
            <a:r>
              <a:rPr lang="ru-RU" b="1" dirty="0">
                <a:latin typeface="Calibri Light" pitchFamily="34" charset="0"/>
              </a:rPr>
              <a:t>премии Государственного Совета Республики </a:t>
            </a:r>
            <a:r>
              <a:rPr lang="ru-RU" b="1" dirty="0" smtClean="0">
                <a:latin typeface="Calibri Light" pitchFamily="34" charset="0"/>
              </a:rPr>
              <a:t>Крым.</a:t>
            </a:r>
          </a:p>
          <a:p>
            <a:pPr marL="0" indent="0">
              <a:buNone/>
            </a:pPr>
            <a:r>
              <a:rPr lang="ru-RU" b="1" dirty="0" smtClean="0">
                <a:latin typeface="Calibri Light" pitchFamily="34" charset="0"/>
              </a:rPr>
              <a:t>6.5. </a:t>
            </a:r>
            <a:r>
              <a:rPr lang="ru-RU" b="1" dirty="0">
                <a:latin typeface="Calibri Light" pitchFamily="34" charset="0"/>
              </a:rPr>
              <a:t>Награды за успехи в профессиональной деятельности:</a:t>
            </a:r>
            <a:br>
              <a:rPr lang="ru-RU" b="1" dirty="0">
                <a:latin typeface="Calibri Light" pitchFamily="34" charset="0"/>
              </a:rPr>
            </a:br>
            <a:r>
              <a:rPr lang="ru-RU" b="1" dirty="0" smtClean="0">
                <a:latin typeface="Calibri Light" pitchFamily="34" charset="0"/>
              </a:rPr>
              <a:t>-региональные награды;</a:t>
            </a:r>
            <a:r>
              <a:rPr lang="ru-RU" b="1" dirty="0">
                <a:latin typeface="Calibri Light" pitchFamily="34" charset="0"/>
              </a:rPr>
              <a:t/>
            </a:r>
            <a:br>
              <a:rPr lang="ru-RU" b="1" dirty="0">
                <a:latin typeface="Calibri Light" pitchFamily="34" charset="0"/>
              </a:rPr>
            </a:br>
            <a:r>
              <a:rPr lang="ru-RU" b="1" dirty="0" smtClean="0">
                <a:latin typeface="Calibri Light" pitchFamily="34" charset="0"/>
              </a:rPr>
              <a:t>-ведомственные награды;</a:t>
            </a:r>
            <a:r>
              <a:rPr lang="ru-RU" b="1" dirty="0">
                <a:latin typeface="Calibri Light" pitchFamily="34" charset="0"/>
              </a:rPr>
              <a:t/>
            </a:r>
            <a:br>
              <a:rPr lang="ru-RU" b="1" dirty="0">
                <a:latin typeface="Calibri Light" pitchFamily="34" charset="0"/>
              </a:rPr>
            </a:br>
            <a:r>
              <a:rPr lang="ru-RU" b="1" dirty="0" smtClean="0">
                <a:latin typeface="Calibri Light" pitchFamily="34" charset="0"/>
              </a:rPr>
              <a:t>-государственные награды</a:t>
            </a:r>
            <a:r>
              <a:rPr lang="ru-RU" b="1" dirty="0" smtClean="0">
                <a:latin typeface="Calibri Light" pitchFamily="34" charset="0"/>
              </a:rPr>
              <a:t>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</a:rPr>
              <a:t>Прилагается </a:t>
            </a:r>
            <a:r>
              <a:rPr lang="ru-RU" b="1" i="1" dirty="0" smtClean="0">
                <a:solidFill>
                  <a:srgbClr val="C00000"/>
                </a:solidFill>
              </a:rPr>
              <a:t>справка-подтверждение                                    </a:t>
            </a:r>
            <a:r>
              <a:rPr lang="ru-RU" b="1" i="1" dirty="0">
                <a:solidFill>
                  <a:srgbClr val="C00000"/>
                </a:solidFill>
              </a:rPr>
              <a:t>образовательного учреждения с копиями </a:t>
            </a:r>
            <a:r>
              <a:rPr lang="ru-RU" b="1" i="1" dirty="0" smtClean="0">
                <a:solidFill>
                  <a:srgbClr val="C00000"/>
                </a:solidFill>
              </a:rPr>
              <a:t>                                                   наград </a:t>
            </a:r>
            <a:r>
              <a:rPr lang="ru-RU" b="1" i="1" dirty="0">
                <a:solidFill>
                  <a:srgbClr val="C00000"/>
                </a:solidFill>
              </a:rPr>
              <a:t>или приказы.</a:t>
            </a:r>
          </a:p>
          <a:p>
            <a:pPr marL="0" indent="0">
              <a:buNone/>
            </a:pPr>
            <a:endParaRPr lang="ru-RU" b="1" dirty="0">
              <a:latin typeface="Calibri Light" pitchFamily="34" charset="0"/>
            </a:endParaRPr>
          </a:p>
        </p:txBody>
      </p:sp>
      <p:pic>
        <p:nvPicPr>
          <p:cNvPr id="4100" name="Picture 4" descr="http://crimea.gov.ru/content/uploads/images/svid_pedrabotni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5993" y="1982169"/>
            <a:ext cx="3396007" cy="487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ou82.omsk.obr55.ru/files/2020/10/IMG_4722-2048x15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69" y="3790452"/>
            <a:ext cx="3963620" cy="306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.xn--80ahcclckrige5az7c.xn--p1ai/images/images/News_2019/23.04/123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039" y="3738300"/>
            <a:ext cx="4364904" cy="311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29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51542" y="4363234"/>
            <a:ext cx="8606844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8800" b="1" cap="none" spc="0" dirty="0" smtClean="0">
                <a:ln/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И ПОБЕДЫ </a:t>
            </a:r>
          </a:p>
          <a:p>
            <a:pPr algn="ctr"/>
            <a:r>
              <a:rPr lang="ru-RU" sz="8800" b="1" cap="none" spc="0" dirty="0" smtClean="0">
                <a:ln/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 КОНКУРСЕ!</a:t>
            </a:r>
            <a:endParaRPr lang="ru-RU" sz="8800" b="1" cap="none" spc="0" dirty="0">
              <a:ln/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408" y="1"/>
            <a:ext cx="2494188" cy="70439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723" y="130629"/>
            <a:ext cx="2401659" cy="689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95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269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Показатели: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890" y="819806"/>
            <a:ext cx="12050110" cy="603819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1.1. Наличие презентационной </a:t>
            </a:r>
            <a:r>
              <a:rPr lang="ru-RU" b="1" i="1" dirty="0">
                <a:solidFill>
                  <a:srgbClr val="C00000"/>
                </a:solidFill>
              </a:rPr>
              <a:t>аннотации</a:t>
            </a:r>
            <a:r>
              <a:rPr lang="ru-RU" dirty="0"/>
              <a:t> методической </a:t>
            </a:r>
            <a:r>
              <a:rPr lang="ru-RU" dirty="0" smtClean="0"/>
              <a:t>разработки;</a:t>
            </a:r>
          </a:p>
          <a:p>
            <a:pPr marL="0" indent="0">
              <a:buNone/>
            </a:pPr>
            <a:r>
              <a:rPr lang="ru-RU" dirty="0" smtClean="0"/>
              <a:t>1.2</a:t>
            </a:r>
            <a:r>
              <a:rPr lang="ru-RU" dirty="0"/>
              <a:t>. </a:t>
            </a:r>
            <a:r>
              <a:rPr lang="ru-RU" b="1" i="1" dirty="0">
                <a:solidFill>
                  <a:srgbClr val="C00000"/>
                </a:solidFill>
              </a:rPr>
              <a:t>Участие </a:t>
            </a:r>
            <a:r>
              <a:rPr lang="ru-RU" b="1" i="1" dirty="0" smtClean="0">
                <a:solidFill>
                  <a:srgbClr val="C00000"/>
                </a:solidFill>
              </a:rPr>
              <a:t>в </a:t>
            </a:r>
            <a:r>
              <a:rPr lang="ru-RU" b="1" i="1" dirty="0">
                <a:solidFill>
                  <a:srgbClr val="C00000"/>
                </a:solidFill>
              </a:rPr>
              <a:t>мероприятиях по обмену педагог</a:t>
            </a:r>
            <a:r>
              <a:rPr lang="ru-RU" dirty="0"/>
              <a:t>ическим опытом, в ходе которых осуществлялась работа по презентации, продвижению, оценке методической </a:t>
            </a:r>
            <a:r>
              <a:rPr lang="ru-RU" dirty="0" smtClean="0"/>
              <a:t>разработки (открытые уроки, доклады, мастер-классы, семинары, конференции);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1.3. </a:t>
            </a:r>
            <a:r>
              <a:rPr lang="ru-RU" b="1" i="1" dirty="0">
                <a:solidFill>
                  <a:srgbClr val="C00000"/>
                </a:solidFill>
              </a:rPr>
              <a:t>Положительные оценки методической разработки </a:t>
            </a:r>
            <a:r>
              <a:rPr lang="ru-RU" b="1" i="1" dirty="0" smtClean="0">
                <a:solidFill>
                  <a:srgbClr val="C00000"/>
                </a:solidFill>
              </a:rPr>
              <a:t>профессиональным </a:t>
            </a:r>
            <a:r>
              <a:rPr lang="ru-RU" b="1" i="1" dirty="0">
                <a:solidFill>
                  <a:srgbClr val="C00000"/>
                </a:solidFill>
              </a:rPr>
              <a:t>сообществом</a:t>
            </a:r>
            <a:r>
              <a:rPr lang="ru-RU" dirty="0"/>
              <a:t> (отзывы, справки, грамоты, дипломы), в том числе наличие последователей (коллег, работающих по методической системе претендента или активно использующих отдельные её элементы</a:t>
            </a:r>
            <a:r>
              <a:rPr lang="ru-RU" dirty="0" smtClean="0"/>
              <a:t>);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1.4. Размещение информации о методической разработке </a:t>
            </a:r>
            <a:r>
              <a:rPr lang="ru-RU" dirty="0" smtClean="0"/>
              <a:t>на </a:t>
            </a:r>
            <a:r>
              <a:rPr lang="ru-RU" dirty="0"/>
              <a:t>сайте образовательной </a:t>
            </a:r>
            <a:r>
              <a:rPr lang="ru-RU" dirty="0" smtClean="0"/>
              <a:t>организации(наличие </a:t>
            </a:r>
            <a:r>
              <a:rPr lang="ru-RU" b="1" i="1" dirty="0">
                <a:solidFill>
                  <a:srgbClr val="C00000"/>
                </a:solidFill>
              </a:rPr>
              <a:t>отзывов на сайте о </a:t>
            </a:r>
            <a:r>
              <a:rPr lang="ru-RU" b="1" i="1" dirty="0" smtClean="0">
                <a:solidFill>
                  <a:srgbClr val="C00000"/>
                </a:solidFill>
              </a:rPr>
              <a:t>разработке</a:t>
            </a:r>
            <a:r>
              <a:rPr lang="ru-RU" dirty="0" smtClean="0"/>
              <a:t>);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1.5. Размещение информации о методической разработке </a:t>
            </a:r>
            <a:r>
              <a:rPr lang="ru-RU" dirty="0" smtClean="0"/>
              <a:t>на </a:t>
            </a:r>
            <a:r>
              <a:rPr lang="ru-RU" dirty="0"/>
              <a:t>сайте (сайтах) различных общественно-педагогических </a:t>
            </a:r>
            <a:r>
              <a:rPr lang="ru-RU" dirty="0" smtClean="0"/>
              <a:t>организаций;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1.6. Наличие </a:t>
            </a:r>
            <a:r>
              <a:rPr lang="ru-RU" b="1" i="1" dirty="0" smtClean="0">
                <a:solidFill>
                  <a:srgbClr val="C00000"/>
                </a:solidFill>
              </a:rPr>
              <a:t>публикаций, </a:t>
            </a:r>
            <a:r>
              <a:rPr lang="ru-RU" b="1" i="1" dirty="0">
                <a:solidFill>
                  <a:srgbClr val="C00000"/>
                </a:solidFill>
              </a:rPr>
              <a:t>в которых получило отражение содержание методической </a:t>
            </a:r>
            <a:r>
              <a:rPr lang="ru-RU" b="1" i="1" dirty="0" smtClean="0">
                <a:solidFill>
                  <a:srgbClr val="C00000"/>
                </a:solidFill>
              </a:rPr>
              <a:t>разработки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1.7. Наличие ссылок на </a:t>
            </a:r>
            <a:r>
              <a:rPr lang="ru-RU" dirty="0" smtClean="0"/>
              <a:t>публикацию; 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1.8. Наличие позитивных отзывов в профессиональных социальных сетях и сообществах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21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549" y="372140"/>
            <a:ext cx="11685181" cy="58048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1.2. Наличие </a:t>
            </a:r>
            <a:r>
              <a:rPr lang="ru-RU" b="1" dirty="0"/>
              <a:t>публикаций в научно-педагогической прессе</a:t>
            </a:r>
            <a:r>
              <a:rPr lang="ru-RU" dirty="0"/>
              <a:t>, изданиях регионального и (или) федерального </a:t>
            </a:r>
            <a:r>
              <a:rPr lang="ru-RU" dirty="0" smtClean="0"/>
              <a:t>уровней</a:t>
            </a:r>
            <a:r>
              <a:rPr lang="ru-RU" b="1" i="1" dirty="0" smtClean="0"/>
              <a:t>;</a:t>
            </a:r>
            <a:r>
              <a:rPr lang="ru-RU" b="1" i="1" dirty="0" smtClean="0">
                <a:solidFill>
                  <a:srgbClr val="C00000"/>
                </a:solidFill>
              </a:rPr>
              <a:t> демонстрируются </a:t>
            </a:r>
            <a:r>
              <a:rPr lang="ru-RU" b="1" i="1" dirty="0">
                <a:solidFill>
                  <a:srgbClr val="C00000"/>
                </a:solidFill>
              </a:rPr>
              <a:t>публикации с указанием полных библиографических </a:t>
            </a:r>
            <a:r>
              <a:rPr lang="ru-RU" b="1" i="1" dirty="0" smtClean="0">
                <a:solidFill>
                  <a:srgbClr val="C00000"/>
                </a:solidFill>
              </a:rPr>
              <a:t>данных.</a:t>
            </a:r>
            <a:endParaRPr lang="ru-RU" sz="8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/>
              <a:t>1.3. Наличие </a:t>
            </a:r>
            <a:r>
              <a:rPr lang="ru-RU" b="1" dirty="0"/>
              <a:t>авторских учебных, учебно-методических и научных изданий</a:t>
            </a:r>
            <a:r>
              <a:rPr lang="ru-RU" dirty="0"/>
              <a:t>, выпущенных в издательствах регионального и (или) федерального </a:t>
            </a:r>
            <a:r>
              <a:rPr lang="ru-RU" dirty="0" smtClean="0"/>
              <a:t>уровней; </a:t>
            </a:r>
            <a:r>
              <a:rPr lang="ru-RU" b="1" i="1" dirty="0" smtClean="0">
                <a:solidFill>
                  <a:srgbClr val="C00000"/>
                </a:solidFill>
              </a:rPr>
              <a:t>демонстрируются </a:t>
            </a:r>
            <a:r>
              <a:rPr lang="ru-RU" b="1" i="1" dirty="0">
                <a:solidFill>
                  <a:srgbClr val="C00000"/>
                </a:solidFill>
              </a:rPr>
              <a:t>издания с указанием полных библиографических данных, прилагается 1 экз. </a:t>
            </a:r>
            <a:r>
              <a:rPr lang="ru-RU" b="1" i="1" dirty="0" smtClean="0">
                <a:solidFill>
                  <a:srgbClr val="C00000"/>
                </a:solidFill>
              </a:rPr>
              <a:t>издания.</a:t>
            </a:r>
            <a:endParaRPr lang="ru-RU" sz="8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/>
              <a:t>1.4. Наличие </a:t>
            </a:r>
            <a:r>
              <a:rPr lang="ru-RU" b="1" dirty="0"/>
              <a:t>не менее 3-х электронных публикаций методических материалов</a:t>
            </a:r>
            <a:r>
              <a:rPr lang="ru-RU" dirty="0"/>
              <a:t> на профессиональных сайтах педагогической </a:t>
            </a:r>
            <a:r>
              <a:rPr lang="ru-RU" dirty="0" smtClean="0"/>
              <a:t>направленности; </a:t>
            </a:r>
            <a:r>
              <a:rPr lang="ru-RU" b="1" i="1" dirty="0" smtClean="0">
                <a:solidFill>
                  <a:srgbClr val="C00000"/>
                </a:solidFill>
              </a:rPr>
              <a:t>демонстрируется </a:t>
            </a:r>
            <a:r>
              <a:rPr lang="ru-RU" b="1" i="1" dirty="0">
                <a:solidFill>
                  <a:srgbClr val="C00000"/>
                </a:solidFill>
              </a:rPr>
              <a:t>скриншот страницы </a:t>
            </a:r>
            <a:r>
              <a:rPr lang="ru-RU" b="1" i="1" dirty="0" smtClean="0">
                <a:solidFill>
                  <a:srgbClr val="C00000"/>
                </a:solidFill>
              </a:rPr>
              <a:t>сайта, </a:t>
            </a:r>
            <a:r>
              <a:rPr lang="ru-RU" b="1" i="1" dirty="0">
                <a:solidFill>
                  <a:srgbClr val="C00000"/>
                </a:solidFill>
              </a:rPr>
              <a:t>подкрепляется лицензия организации, на сайте которой размещены </a:t>
            </a:r>
            <a:r>
              <a:rPr lang="ru-RU" b="1" i="1" dirty="0" smtClean="0">
                <a:solidFill>
                  <a:srgbClr val="C00000"/>
                </a:solidFill>
              </a:rPr>
              <a:t>публикации.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110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231965" y="4082167"/>
          <a:ext cx="11661224" cy="242715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50797">
                  <a:extLst>
                    <a:ext uri="{9D8B030D-6E8A-4147-A177-3AD203B41FA5}">
                      <a16:colId xmlns:a16="http://schemas.microsoft.com/office/drawing/2014/main" val="246796897"/>
                    </a:ext>
                  </a:extLst>
                </a:gridCol>
                <a:gridCol w="1152184">
                  <a:extLst>
                    <a:ext uri="{9D8B030D-6E8A-4147-A177-3AD203B41FA5}">
                      <a16:colId xmlns:a16="http://schemas.microsoft.com/office/drawing/2014/main" val="1886147705"/>
                    </a:ext>
                  </a:extLst>
                </a:gridCol>
                <a:gridCol w="1811903">
                  <a:extLst>
                    <a:ext uri="{9D8B030D-6E8A-4147-A177-3AD203B41FA5}">
                      <a16:colId xmlns:a16="http://schemas.microsoft.com/office/drawing/2014/main" val="2388086002"/>
                    </a:ext>
                  </a:extLst>
                </a:gridCol>
                <a:gridCol w="1480882">
                  <a:extLst>
                    <a:ext uri="{9D8B030D-6E8A-4147-A177-3AD203B41FA5}">
                      <a16:colId xmlns:a16="http://schemas.microsoft.com/office/drawing/2014/main" val="4018164936"/>
                    </a:ext>
                  </a:extLst>
                </a:gridCol>
                <a:gridCol w="1881592">
                  <a:extLst>
                    <a:ext uri="{9D8B030D-6E8A-4147-A177-3AD203B41FA5}">
                      <a16:colId xmlns:a16="http://schemas.microsoft.com/office/drawing/2014/main" val="3636347791"/>
                    </a:ext>
                  </a:extLst>
                </a:gridCol>
                <a:gridCol w="1646974">
                  <a:extLst>
                    <a:ext uri="{9D8B030D-6E8A-4147-A177-3AD203B41FA5}">
                      <a16:colId xmlns:a16="http://schemas.microsoft.com/office/drawing/2014/main" val="1896737491"/>
                    </a:ext>
                  </a:extLst>
                </a:gridCol>
                <a:gridCol w="1168446">
                  <a:extLst>
                    <a:ext uri="{9D8B030D-6E8A-4147-A177-3AD203B41FA5}">
                      <a16:colId xmlns:a16="http://schemas.microsoft.com/office/drawing/2014/main" val="2841980317"/>
                    </a:ext>
                  </a:extLst>
                </a:gridCol>
                <a:gridCol w="1168446">
                  <a:extLst>
                    <a:ext uri="{9D8B030D-6E8A-4147-A177-3AD203B41FA5}">
                      <a16:colId xmlns:a16="http://schemas.microsoft.com/office/drawing/2014/main" val="3290228001"/>
                    </a:ext>
                  </a:extLst>
                </a:gridCol>
              </a:tblGrid>
              <a:tr h="50147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Предмет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Класс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Учебный год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Кол-во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учащихся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%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успеваемости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Средняя отметка по предмету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Обучаются на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«4» и «5»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2521008"/>
                  </a:ext>
                </a:extLst>
              </a:tr>
              <a:tr h="2507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кол-во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%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3240449"/>
                  </a:ext>
                </a:extLst>
              </a:tr>
              <a:tr h="2507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2018 </a:t>
                      </a:r>
                      <a:r>
                        <a:rPr lang="ru-RU" sz="2400" dirty="0">
                          <a:effectLst/>
                        </a:rPr>
                        <a:t>- </a:t>
                      </a:r>
                      <a:r>
                        <a:rPr lang="ru-RU" sz="2400" dirty="0" smtClean="0">
                          <a:effectLst/>
                        </a:rPr>
                        <a:t>2019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63648283"/>
                  </a:ext>
                </a:extLst>
              </a:tr>
              <a:tr h="2507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2019 </a:t>
                      </a:r>
                      <a:r>
                        <a:rPr lang="ru-RU" sz="2400" dirty="0">
                          <a:effectLst/>
                        </a:rPr>
                        <a:t>- </a:t>
                      </a:r>
                      <a:r>
                        <a:rPr lang="ru-RU" sz="2400" dirty="0" smtClean="0">
                          <a:effectLst/>
                        </a:rPr>
                        <a:t>2020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8247298"/>
                  </a:ext>
                </a:extLst>
              </a:tr>
              <a:tr h="4704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2020 </a:t>
                      </a:r>
                      <a:r>
                        <a:rPr lang="ru-RU" sz="2400" dirty="0">
                          <a:effectLst/>
                        </a:rPr>
                        <a:t>- </a:t>
                      </a:r>
                      <a:r>
                        <a:rPr lang="ru-RU" sz="2400" dirty="0" smtClean="0">
                          <a:effectLst/>
                        </a:rPr>
                        <a:t>2021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175734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0761" y="1286287"/>
            <a:ext cx="117190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2.1. Ежегодная </a:t>
            </a:r>
            <a:r>
              <a:rPr lang="ru-RU" sz="2800" dirty="0"/>
              <a:t>позитивная динамика среднегодовой оценки </a:t>
            </a:r>
            <a:r>
              <a:rPr lang="ru-RU" sz="2800" dirty="0" smtClean="0"/>
              <a:t>учащихся.</a:t>
            </a:r>
          </a:p>
          <a:p>
            <a:r>
              <a:rPr lang="ru-RU" sz="2800" dirty="0" smtClean="0"/>
              <a:t>2.2. </a:t>
            </a:r>
            <a:r>
              <a:rPr lang="ru-RU" sz="2800" dirty="0"/>
              <a:t>Ежегодная позитивная динамика качества знаний учащихся (процент</a:t>
            </a:r>
            <a:br>
              <a:rPr lang="ru-RU" sz="2800" dirty="0"/>
            </a:br>
            <a:r>
              <a:rPr lang="ru-RU" sz="2800" dirty="0"/>
              <a:t>успевающих на «4» и «5</a:t>
            </a:r>
            <a:r>
              <a:rPr lang="ru-RU" sz="2800" dirty="0" smtClean="0"/>
              <a:t>»).</a:t>
            </a:r>
          </a:p>
          <a:p>
            <a:r>
              <a:rPr lang="ru-RU" sz="2400" dirty="0"/>
              <a:t>Для учителей начальной </a:t>
            </a:r>
            <a:r>
              <a:rPr lang="ru-RU" sz="2400" dirty="0" smtClean="0"/>
              <a:t>школы: во </a:t>
            </a:r>
            <a:r>
              <a:rPr lang="ru-RU" sz="2400" dirty="0"/>
              <a:t>2, 3, 4 классах по математике и русскому </a:t>
            </a:r>
            <a:r>
              <a:rPr lang="ru-RU" sz="2400" dirty="0" smtClean="0"/>
              <a:t>языку.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Для </a:t>
            </a:r>
            <a:r>
              <a:rPr lang="ru-RU" sz="2400" dirty="0" smtClean="0"/>
              <a:t>учителей-предметников: в </a:t>
            </a:r>
            <a:r>
              <a:rPr lang="ru-RU" sz="2400" dirty="0"/>
              <a:t>двух любых классах, где в течение указанного периода работал </a:t>
            </a:r>
            <a:r>
              <a:rPr lang="ru-RU" sz="2400" dirty="0" smtClean="0"/>
              <a:t>учитель (</a:t>
            </a:r>
            <a:r>
              <a:rPr lang="ru-RU" sz="2400" dirty="0"/>
              <a:t>за последние два года, если полный курс изучения предмета </a:t>
            </a:r>
            <a:r>
              <a:rPr lang="ru-RU" sz="2400" dirty="0" smtClean="0"/>
              <a:t>рассчитан менее</a:t>
            </a:r>
            <a:r>
              <a:rPr lang="ru-RU" sz="2400" dirty="0"/>
              <a:t>, чем на три года)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12740"/>
            <a:ext cx="1154035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smtClean="0">
                <a:latin typeface="+mn-lt"/>
              </a:rPr>
              <a:t>2. Высокие (с позитивной динамикой за последние 3 года) результаты учебных достижений  обучающихся, которые обучаются у учителя</a:t>
            </a:r>
            <a:br>
              <a:rPr lang="ru-RU" sz="2800" b="1" smtClean="0">
                <a:latin typeface="+mn-lt"/>
              </a:rPr>
            </a:br>
            <a:endParaRPr lang="ru-RU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824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563526" y="1063258"/>
          <a:ext cx="11045755" cy="296399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50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9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51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51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51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51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51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51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512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851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8512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8512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84473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8707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Учебный год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Всего уч-ся в классе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«5»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«4»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«3»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«2»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н/а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Средний балл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36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кол-во уч-ся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кол-во уч-ся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кол-во уч-ся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кол-во уч-ся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кол-во уч-ся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2019/2020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35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22,9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15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42,8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12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44,3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3,9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8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2020/2021</a:t>
                      </a: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8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2021/2022</a:t>
                      </a: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29070" y="315362"/>
            <a:ext cx="88356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 Light" pitchFamily="34" charset="0"/>
                <a:ea typeface="Calibri" pitchFamily="34" charset="0"/>
                <a:cs typeface="Times New Roman" pitchFamily="18" charset="0"/>
              </a:rPr>
              <a:t>Динамика среднегодовой оценки учащихся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557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079" y="15631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2.3-2.4. </a:t>
            </a:r>
            <a:r>
              <a:rPr lang="ru-RU" b="1" dirty="0"/>
              <a:t>Качество   результатов   государственной итоговой аттестации выпускников 9, 11 </a:t>
            </a:r>
            <a:r>
              <a:rPr lang="ru-RU" b="1" dirty="0" smtClean="0"/>
              <a:t>классов:</a:t>
            </a:r>
            <a:endParaRPr lang="ru-RU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3" y="1538288"/>
            <a:ext cx="12157467" cy="4403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1570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037" y="-1"/>
            <a:ext cx="12251037" cy="7375489"/>
          </a:xfrm>
        </p:spPr>
      </p:pic>
      <p:sp>
        <p:nvSpPr>
          <p:cNvPr id="5" name="Пятиугольник 4"/>
          <p:cNvSpPr/>
          <p:nvPr/>
        </p:nvSpPr>
        <p:spPr>
          <a:xfrm rot="19249071">
            <a:off x="-213957" y="3468368"/>
            <a:ext cx="11965644" cy="299545"/>
          </a:xfrm>
          <a:prstGeom prst="homePlate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05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50" b="45971"/>
          <a:stretch/>
        </p:blipFill>
        <p:spPr>
          <a:xfrm>
            <a:off x="0" y="170117"/>
            <a:ext cx="12192000" cy="6545993"/>
          </a:xfrm>
        </p:spPr>
      </p:pic>
      <p:sp>
        <p:nvSpPr>
          <p:cNvPr id="4" name="Пятиугольник 3"/>
          <p:cNvSpPr/>
          <p:nvPr/>
        </p:nvSpPr>
        <p:spPr>
          <a:xfrm rot="19249071">
            <a:off x="3479048" y="3846712"/>
            <a:ext cx="11745310" cy="299545"/>
          </a:xfrm>
          <a:prstGeom prst="homePlate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66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1280</Words>
  <Application>Microsoft Office PowerPoint</Application>
  <PresentationFormat>Широкоэкранный</PresentationFormat>
  <Paragraphs>242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Arial Black</vt:lpstr>
      <vt:lpstr>Calibri</vt:lpstr>
      <vt:lpstr>Calibri Light</vt:lpstr>
      <vt:lpstr>Times New Roman</vt:lpstr>
      <vt:lpstr>Тема Office</vt:lpstr>
      <vt:lpstr>Методические рекомендации                 по структурированию конкурсных материалов</vt:lpstr>
      <vt:lpstr>1.Наличие у учителя образовательной организации собственной методической разработки по преподаваемому предмету, имеющей положительное заключение по итогам апробации в профессиональном сообществе. </vt:lpstr>
      <vt:lpstr>Показатели: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Высокие результаты внеурочной деятельности обучающихся по учебному предмету, который преподает учитель. Достижения (первые и призовые места) учащихся (хотя бы одного или команды учащихся) во: всероссийской олимпиаде школьников; муниципальных, республиканских и всероссийских интеллектуальных, творческих, спортивных конкурсах и олимпиадах, фестивалях, выставках, конференциях. </vt:lpstr>
      <vt:lpstr>Презентация PowerPoint</vt:lpstr>
      <vt:lpstr>Презентация PowerPoint</vt:lpstr>
      <vt:lpstr>Презентация PowerPoint</vt:lpstr>
      <vt:lpstr>Презентация PowerPoint</vt:lpstr>
      <vt:lpstr>5. Обеспечение высокого качества организации образовательного процесса на основе эффективного использования учителем различных образовательных технологий, в том числе дистанционных образовательных технологий или электронного обучения. </vt:lpstr>
      <vt:lpstr>Презентация PowerPoint</vt:lpstr>
      <vt:lpstr>Презентация PowerPoint</vt:lpstr>
      <vt:lpstr>6. Непрерывность профессионального развития учителя образовательной организации.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структурированию конкурсных материалов</dc:title>
  <dc:creator>Certified Windows</dc:creator>
  <cp:lastModifiedBy>Certified Windows</cp:lastModifiedBy>
  <cp:revision>67</cp:revision>
  <dcterms:created xsi:type="dcterms:W3CDTF">2019-02-06T13:29:51Z</dcterms:created>
  <dcterms:modified xsi:type="dcterms:W3CDTF">2023-02-16T05:50:01Z</dcterms:modified>
</cp:coreProperties>
</file>