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5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5A48233-B1B7-4B7F-A8B9-D06B9C999857}" type="datetimeFigureOut">
              <a:rPr lang="ru-RU" smtClean="0"/>
              <a:pPr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C2A1BF3-DF76-44C9-891D-CCE65F0464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SiL5XJ1Pv56Jptuc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Конкурс на присуждение премий лучшим учителям за достижения в педагогической деятельности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214818"/>
            <a:ext cx="4953000" cy="1752600"/>
          </a:xfrm>
        </p:spPr>
        <p:txBody>
          <a:bodyPr/>
          <a:lstStyle/>
          <a:p>
            <a:r>
              <a:rPr lang="ru-RU" dirty="0" smtClean="0"/>
              <a:t>2024</a:t>
            </a:r>
            <a:r>
              <a:rPr lang="en-US" dirty="0" smtClean="0"/>
              <a:t> </a:t>
            </a:r>
            <a:r>
              <a:rPr lang="ru-RU" dirty="0" smtClean="0"/>
              <a:t>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" y="476672"/>
            <a:ext cx="8229600" cy="1066800"/>
          </a:xfrm>
        </p:spPr>
        <p:txBody>
          <a:bodyPr/>
          <a:lstStyle/>
          <a:p>
            <a:r>
              <a:rPr lang="ru-RU" dirty="0"/>
              <a:t>Контакты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43472"/>
            <a:ext cx="8229600" cy="5031064"/>
          </a:xfrm>
        </p:spPr>
        <p:txBody>
          <a:bodyPr/>
          <a:lstStyle/>
          <a:p>
            <a:r>
              <a:rPr lang="en-US" sz="4000" dirty="0"/>
              <a:t>krippo.ru</a:t>
            </a:r>
            <a:r>
              <a:rPr lang="en-US" dirty="0"/>
              <a:t> (</a:t>
            </a:r>
            <a:r>
              <a:rPr lang="ru-RU" dirty="0"/>
              <a:t>Институт. Олимпиады и конкурсы. Конкурс на присуждение премий лучшим учителям за достижения в педагогической деятельности. </a:t>
            </a:r>
            <a:r>
              <a:rPr lang="ru-RU" dirty="0" smtClean="0"/>
              <a:t>2024)</a:t>
            </a:r>
            <a:endParaRPr lang="ru-RU" dirty="0"/>
          </a:p>
          <a:p>
            <a:endParaRPr lang="en-US" dirty="0"/>
          </a:p>
          <a:p>
            <a:r>
              <a:rPr lang="en-US" sz="3600" dirty="0"/>
              <a:t>konkyrsi_i_olimpiadi@mail.ru</a:t>
            </a:r>
            <a:endParaRPr lang="ru-RU" sz="3600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51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26" y="548680"/>
            <a:ext cx="8385622" cy="547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49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4"/>
            <a:ext cx="8725763" cy="352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59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682" y="1412776"/>
            <a:ext cx="5724636" cy="705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29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193" y="485387"/>
            <a:ext cx="6481614" cy="588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316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80"/>
            <a:ext cx="8595070" cy="602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77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36712"/>
            <a:ext cx="8329401" cy="550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4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Нормативные документы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Указ президента Российской Федерации от 28 ноября 2018 года № 679«О премиях лучшим учителям за достижения в педагогической деятельности</a:t>
            </a:r>
            <a:r>
              <a:rPr lang="ru-RU" dirty="0" smtClean="0"/>
              <a:t>» </a:t>
            </a:r>
            <a:r>
              <a:rPr lang="ru-RU" dirty="0" smtClean="0">
                <a:solidFill>
                  <a:srgbClr val="FF0000"/>
                </a:solidFill>
              </a:rPr>
              <a:t>(с изменениями – увел. до 1250 премий)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Постановление Правительства Российской Федерации  от 29 декабря 2018 года № 1739, которое утверждает :</a:t>
            </a:r>
          </a:p>
          <a:p>
            <a:r>
              <a:rPr lang="ru-RU" dirty="0"/>
              <a:t>Правила проведения конкурса, включающие в том числе условия участия в нем;</a:t>
            </a:r>
          </a:p>
          <a:p>
            <a:r>
              <a:rPr lang="ru-RU" dirty="0"/>
              <a:t>Правила присуждения премий лучшим учителям и обеспечения порядка их выплаты.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На основании вышеизложенных </a:t>
            </a:r>
            <a:r>
              <a:rPr lang="ru-RU" dirty="0" smtClean="0"/>
              <a:t>документов: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4325112"/>
          </a:xfrm>
        </p:spPr>
        <p:txBody>
          <a:bodyPr>
            <a:normAutofit/>
          </a:bodyPr>
          <a:lstStyle/>
          <a:p>
            <a:r>
              <a:rPr lang="ru-RU" dirty="0"/>
              <a:t>Приказ Минобразования Крыма от </a:t>
            </a:r>
            <a:r>
              <a:rPr lang="ru-RU" dirty="0" smtClean="0"/>
              <a:t>02.02.2024 № 153 «О </a:t>
            </a:r>
            <a:r>
              <a:rPr lang="ru-RU" dirty="0"/>
              <a:t>проведении в РК конкурса на присуждение премий лучшим учителям…»</a:t>
            </a:r>
          </a:p>
          <a:p>
            <a:r>
              <a:rPr lang="ru-RU" dirty="0"/>
              <a:t>Порядок проведения конкурса на присуждение премий  в </a:t>
            </a:r>
            <a:r>
              <a:rPr lang="ru-RU" dirty="0" smtClean="0"/>
              <a:t>2024 году, утвержденный 08.02.2024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Сроки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Сбор материалов претендентов </a:t>
            </a:r>
            <a:r>
              <a:rPr lang="ru-RU" dirty="0" smtClean="0"/>
              <a:t>- до 30.03.2024 </a:t>
            </a:r>
            <a:r>
              <a:rPr lang="ru-RU" dirty="0"/>
              <a:t>по ссылке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forms.gle/SiL5XJ1Pv56Jptuc8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Рассмотрение представленных материалов </a:t>
            </a:r>
            <a:r>
              <a:rPr lang="ru-RU" dirty="0" smtClean="0"/>
              <a:t>- в </a:t>
            </a:r>
            <a:r>
              <a:rPr lang="ru-RU" dirty="0"/>
              <a:t>течение </a:t>
            </a:r>
            <a:r>
              <a:rPr lang="ru-RU" dirty="0" smtClean="0"/>
              <a:t>апреля</a:t>
            </a:r>
            <a:endParaRPr lang="ru-RU" dirty="0"/>
          </a:p>
          <a:p>
            <a:r>
              <a:rPr lang="ru-RU" dirty="0" smtClean="0"/>
              <a:t>Собеседование – май</a:t>
            </a:r>
          </a:p>
          <a:p>
            <a:r>
              <a:rPr lang="ru-RU" dirty="0" smtClean="0"/>
              <a:t>Предоставление ссылок на видеозапись урока (по запросу комиссии на почту в течение апреля)</a:t>
            </a:r>
            <a:endParaRPr lang="ru-RU" dirty="0"/>
          </a:p>
          <a:p>
            <a:r>
              <a:rPr lang="ru-RU" dirty="0"/>
              <a:t>Подведение итогов конкурса (до </a:t>
            </a:r>
            <a:r>
              <a:rPr lang="ru-RU" dirty="0" smtClean="0"/>
              <a:t>10.06.2024)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92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ru-RU" dirty="0"/>
              <a:t>Выдержки из правил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 fontScale="92500"/>
          </a:bodyPr>
          <a:lstStyle/>
          <a:p>
            <a:r>
              <a:rPr lang="ru-RU" dirty="0"/>
              <a:t>Стаж педагогической деятельности – не менее 3 </a:t>
            </a:r>
            <a:r>
              <a:rPr lang="ru-RU" dirty="0" smtClean="0"/>
              <a:t>лет, </a:t>
            </a:r>
            <a:r>
              <a:rPr lang="ru-RU" dirty="0" err="1" smtClean="0"/>
              <a:t>осн</a:t>
            </a:r>
            <a:r>
              <a:rPr lang="ru-RU" dirty="0" smtClean="0"/>
              <a:t> должность – учитель, 18 ч. и больше</a:t>
            </a:r>
            <a:endParaRPr lang="ru-RU" dirty="0"/>
          </a:p>
          <a:p>
            <a:r>
              <a:rPr lang="ru-RU" dirty="0"/>
              <a:t>Основное место работы – образовательная </a:t>
            </a:r>
            <a:r>
              <a:rPr lang="ru-RU" dirty="0" smtClean="0"/>
              <a:t>организация</a:t>
            </a:r>
            <a:r>
              <a:rPr lang="ru-RU" dirty="0"/>
              <a:t>, реализующая образовательные программы начального общего, основного общего и среднего общего образования</a:t>
            </a:r>
          </a:p>
          <a:p>
            <a:r>
              <a:rPr lang="ru-RU" dirty="0"/>
              <a:t>Только админ или организационные функции не имеют право на участие</a:t>
            </a:r>
          </a:p>
          <a:p>
            <a:r>
              <a:rPr lang="ru-RU" dirty="0"/>
              <a:t>Повторное участие через 5 лет (с 1 января года, следующего за годом участия)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ru-RU" dirty="0"/>
              <a:t>Региональные особенности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32511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Квота на участие в конкурсе – до 3 претендентов от </a:t>
            </a:r>
            <a:r>
              <a:rPr lang="ru-RU" dirty="0" smtClean="0"/>
              <a:t>МО, </a:t>
            </a:r>
            <a:r>
              <a:rPr lang="ru-RU" dirty="0"/>
              <a:t>в том числе от государственных общеобразовательных учреждений по территориальной принадлежности, 1 от федерального учреждения</a:t>
            </a:r>
          </a:p>
          <a:p>
            <a:pPr algn="just"/>
            <a:r>
              <a:rPr lang="ru-RU" dirty="0" smtClean="0"/>
              <a:t>Собеседование </a:t>
            </a:r>
            <a:r>
              <a:rPr lang="ru-RU" dirty="0"/>
              <a:t>со всеми </a:t>
            </a:r>
            <a:r>
              <a:rPr lang="ru-RU" dirty="0" smtClean="0"/>
              <a:t>претендентами.</a:t>
            </a:r>
          </a:p>
          <a:p>
            <a:pPr algn="just"/>
            <a:r>
              <a:rPr lang="ru-RU" dirty="0" smtClean="0"/>
              <a:t>Уроки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620688"/>
            <a:ext cx="7918143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7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/>
              <a:t>Документы для участи в конкурсе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94832"/>
          </a:xfrm>
        </p:spPr>
        <p:txBody>
          <a:bodyPr>
            <a:normAutofit fontScale="40000" lnSpcReduction="20000"/>
          </a:bodyPr>
          <a:lstStyle/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копию решения (выписку из решения) коллегиального органа управления образовательной организацией о выдвижении учителя для участия в Конкурсе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заявление учителя на участие в 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Конкурсе;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 органа управления образованием муниципального района или городского округа (государственного/ федерального общеобразовательного учреждения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копию итогового протокола муниципальной конкурсной 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комиссии (с 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указанием баллов, полученных каждым конкурсантом), подписанного председателем и членами муниципальной конкурсной комиссии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заявление учителя о согласии на обработку персональных 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данных;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копию документа(-</a:t>
            </a:r>
            <a:r>
              <a:rPr lang="ru-RU" sz="3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ов</a:t>
            </a: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) об образовании учителя, заверенную руководителем образовательной организации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копию трудовой книжки учителя, заверенную руководителем образовательной организации;</a:t>
            </a: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справку, содержащую информацию о профессиональных достижениях учителя, заверенную руководителем образовательной организации, и информацию о публичной презентации общественности и профессиональному сообществу результатов педагогической деятельности учителя;</a:t>
            </a: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лист 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самооценки;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конкурсные материалы, сформированные в соответствии с условиями участия в Конкурсе и показателями оценивания 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согласно;</a:t>
            </a:r>
            <a:endParaRPr lang="ru-RU" sz="3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ru-RU" sz="3400" dirty="0">
                <a:latin typeface="Times New Roman" panose="02020603050405020304" pitchFamily="18" charset="0"/>
                <a:ea typeface="Calibri" panose="020F0502020204030204" pitchFamily="34" charset="0"/>
              </a:rPr>
              <a:t>календарно-тематическое планирование учителя в соответствующем классе (в котором планируется проведение конкурсного урока). В случае, если учитель преподает несколько предметов, то выбор предмета осуществляет сам педагог.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42938"/>
            <a:ext cx="8229600" cy="1066800"/>
          </a:xfrm>
        </p:spPr>
        <p:txBody>
          <a:bodyPr/>
          <a:lstStyle/>
          <a:p>
            <a:r>
              <a:rPr lang="ru-RU" dirty="0"/>
              <a:t>Условия участия в конкурсе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855788"/>
            <a:ext cx="8229600" cy="500221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Наличие у учителя собственной методической разработки по преподаваемому предмету, имеющей положительное  заключение по итогам апробации в профессиональном сообществе.</a:t>
            </a:r>
          </a:p>
          <a:p>
            <a:r>
              <a:rPr lang="ru-RU" dirty="0"/>
              <a:t>Высокие (с позитивной динамикой за последние 3 года) результаты учебных достижений  обучающихся, которые обучаются у учителя.</a:t>
            </a:r>
          </a:p>
          <a:p>
            <a:r>
              <a:rPr lang="ru-RU" dirty="0"/>
              <a:t>Высокие результаты внеурочной деятельности обучающихся по учебному предмету, который преподает учитель.</a:t>
            </a:r>
          </a:p>
          <a:p>
            <a:r>
              <a:rPr lang="ru-RU" dirty="0"/>
              <a:t>Создание учителем условий для адресной работы с различными категориями обучающихся одаренные дети, дети из социального неблагополучных семей, дети, попавшие в трудные жизненные ситуации, дети из семей мигрантов, дети-сироты и дети, оставшиеся без попечения родителей, дети-инвалиды и дети с ОВЗ, дети с </a:t>
            </a:r>
            <a:r>
              <a:rPr lang="ru-RU" dirty="0" err="1"/>
              <a:t>девиантным</a:t>
            </a:r>
            <a:r>
              <a:rPr lang="ru-RU" dirty="0"/>
              <a:t> поведением.</a:t>
            </a:r>
          </a:p>
          <a:p>
            <a:r>
              <a:rPr lang="ru-RU" dirty="0"/>
              <a:t>Обеспечение высокого качества организации образовательного процесса на основе эффективного использования учителем различных образовательных технологий, в том числе дистанционных образовательных технологий или электронного обучения.</a:t>
            </a:r>
          </a:p>
          <a:p>
            <a:r>
              <a:rPr lang="ru-RU" dirty="0"/>
              <a:t>Непрерывность профессионального развития учителя.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700</TotalTime>
  <Words>610</Words>
  <Application>Microsoft Office PowerPoint</Application>
  <PresentationFormat>Экран (4:3)</PresentationFormat>
  <Paragraphs>50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Georgia</vt:lpstr>
      <vt:lpstr>Times New Roman</vt:lpstr>
      <vt:lpstr>Trebuchet MS</vt:lpstr>
      <vt:lpstr>Wingdings 2</vt:lpstr>
      <vt:lpstr>Городская</vt:lpstr>
      <vt:lpstr>Конкурс на присуждение премий лучшим учителям за достижения в педагогической деятельности</vt:lpstr>
      <vt:lpstr>Нормативные документы</vt:lpstr>
      <vt:lpstr>На основании вышеизложенных документов:</vt:lpstr>
      <vt:lpstr>Сроки </vt:lpstr>
      <vt:lpstr>Выдержки из правил</vt:lpstr>
      <vt:lpstr>Региональные особенности</vt:lpstr>
      <vt:lpstr>Презентация PowerPoint</vt:lpstr>
      <vt:lpstr>Документы для участи в конкурсе </vt:lpstr>
      <vt:lpstr>Условия участия в конкурсе</vt:lpstr>
      <vt:lpstr>Контакты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user</cp:lastModifiedBy>
  <cp:revision>47</cp:revision>
  <dcterms:created xsi:type="dcterms:W3CDTF">2019-01-26T18:47:27Z</dcterms:created>
  <dcterms:modified xsi:type="dcterms:W3CDTF">2024-02-15T14:28:08Z</dcterms:modified>
</cp:coreProperties>
</file>